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3840">
          <p15:clr>
            <a:srgbClr val="A4A3A4"/>
          </p15:clr>
        </p15:guide>
        <p15:guide id="3" orient="horz" pos="2099">
          <p15:clr>
            <a:srgbClr val="A4A3A4"/>
          </p15:clr>
        </p15:guide>
        <p15:guide id="4"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8DC9E85-5452-4616-BEFE-D927FDC56691}">
  <a:tblStyle styleId="{78DC9E85-5452-4616-BEFE-D927FDC5669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p:scale>
          <a:sx n="50" d="100"/>
          <a:sy n="50" d="100"/>
        </p:scale>
        <p:origin x="-3232" y="-1040"/>
      </p:cViewPr>
      <p:guideLst>
        <p:guide orient="horz" pos="2160"/>
        <p:guide orient="horz" pos="2099"/>
        <p:guide pos="3840"/>
        <p:guide pos="38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2351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1" name="Google Shape;2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7" name="Google Shape;2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8" name="Google Shape;2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8" name="Google Shape;2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8" name="Google Shape;3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9" name="Google Shape;3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Google Shape;3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8" name="Google Shape;3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9" name="Google Shape;39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19" name="Google Shape;41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1" name="Google Shape;43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42" name="Google Shape;44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3" name="Google Shape;4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87" name="Google Shape;48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1" name="Google Shape;50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2" name="Google Shape;5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36" name="Google Shape;53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3" name="Google Shape;1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0" name="Google Shape;1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1" name="Google Shape;2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9" name="Google Shape;2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0" name="Google Shape;2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r>
              <a:rPr lang="en-US"/>
              <a:t>1</a:t>
            </a:r>
            <a:endParaRPr/>
          </a:p>
        </p:txBody>
      </p:sp>
      <p:sp>
        <p:nvSpPr>
          <p:cNvPr id="21" name="Google Shape;21;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r>
              <a:rPr lang="en-US"/>
              <a:t>1</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r>
              <a:rPr lang="en-US"/>
              <a:t>1</a:t>
            </a:r>
            <a:endParaRPr sz="1400">
              <a:solidFill>
                <a:srgbClr val="000000"/>
              </a:solidFill>
              <a:latin typeface="Arial"/>
              <a:ea typeface="Arial"/>
              <a:cs typeface="Arial"/>
              <a:sym typeface="Arial"/>
            </a:endParaRPr>
          </a:p>
        </p:txBody>
      </p:sp>
      <p:pic>
        <p:nvPicPr>
          <p:cNvPr id="15" name="Google Shape;15;p1"/>
          <p:cNvPicPr preferRelativeResize="0"/>
          <p:nvPr/>
        </p:nvPicPr>
        <p:blipFill rotWithShape="1">
          <a:blip r:embed="rId13">
            <a:alphaModFix/>
          </a:blip>
          <a:srcRect r="12216"/>
          <a:stretch/>
        </p:blipFill>
        <p:spPr>
          <a:xfrm>
            <a:off x="10705741" y="57028"/>
            <a:ext cx="1477558" cy="6400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26.gif"/><Relationship Id="rId12" Type="http://schemas.openxmlformats.org/officeDocument/2006/relationships/image" Target="../media/image27.png"/><Relationship Id="rId13"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texascasa.org/emilys-dragon/"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p:spPr>
          <a:xfrm>
            <a:off x="1587" y="1588"/>
            <a:ext cx="1587" cy="1587"/>
          </a:xfrm>
          <a:prstGeom prst="rect">
            <a:avLst/>
          </a:prstGeom>
          <a:solidFill>
            <a:srgbClr val="FFFFFF"/>
          </a:solidFill>
          <a:ln>
            <a:noFill/>
          </a:ln>
        </p:spPr>
      </p:pic>
      <p:pic>
        <p:nvPicPr>
          <p:cNvPr id="90" name="Google Shape;90;p13"/>
          <p:cNvPicPr preferRelativeResize="0"/>
          <p:nvPr/>
        </p:nvPicPr>
        <p:blipFill rotWithShape="1">
          <a:blip r:embed="rId3">
            <a:alphaModFix/>
          </a:blip>
          <a:srcRect l="25433" t="75556"/>
          <a:stretch/>
        </p:blipFill>
        <p:spPr>
          <a:xfrm>
            <a:off x="-1" y="5181600"/>
            <a:ext cx="12192001" cy="1676400"/>
          </a:xfrm>
          <a:prstGeom prst="rect">
            <a:avLst/>
          </a:prstGeom>
          <a:noFill/>
          <a:ln>
            <a:noFill/>
          </a:ln>
        </p:spPr>
      </p:pic>
      <p:sp>
        <p:nvSpPr>
          <p:cNvPr id="91" name="Google Shape;91;p13"/>
          <p:cNvSpPr/>
          <p:nvPr/>
        </p:nvSpPr>
        <p:spPr>
          <a:xfrm>
            <a:off x="3483602" y="5297980"/>
            <a:ext cx="8020400" cy="107721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3200" b="1" i="0" u="none" strike="noStrike" cap="none">
                <a:solidFill>
                  <a:schemeClr val="lt1"/>
                </a:solidFill>
                <a:latin typeface="Arial"/>
                <a:ea typeface="Arial"/>
                <a:cs typeface="Arial"/>
                <a:sym typeface="Arial"/>
              </a:rPr>
              <a:t>THE </a:t>
            </a:r>
            <a:r>
              <a:rPr lang="en-US" sz="3200" b="1">
                <a:solidFill>
                  <a:schemeClr val="lt1"/>
                </a:solidFill>
              </a:rPr>
              <a:t>TEXAS</a:t>
            </a:r>
            <a:r>
              <a:rPr lang="en-US" sz="3200" b="1" i="0" u="none" strike="noStrike" cap="none">
                <a:solidFill>
                  <a:schemeClr val="lt1"/>
                </a:solidFill>
                <a:latin typeface="Arial"/>
                <a:ea typeface="Arial"/>
                <a:cs typeface="Arial"/>
                <a:sym typeface="Arial"/>
              </a:rPr>
              <a:t> CASA </a:t>
            </a:r>
            <a:endParaRPr/>
          </a:p>
          <a:p>
            <a:pPr marL="0" marR="0" lvl="0" indent="0" algn="r" rtl="0">
              <a:spcBef>
                <a:spcPts val="0"/>
              </a:spcBef>
              <a:spcAft>
                <a:spcPts val="0"/>
              </a:spcAft>
              <a:buNone/>
            </a:pPr>
            <a:r>
              <a:rPr lang="en-US" sz="3200" b="1" i="0" u="none" strike="noStrike" cap="none">
                <a:solidFill>
                  <a:schemeClr val="lt1"/>
                </a:solidFill>
                <a:latin typeface="Arial"/>
                <a:ea typeface="Arial"/>
                <a:cs typeface="Arial"/>
                <a:sym typeface="Arial"/>
              </a:rPr>
              <a:t>VOLUNTEER TRAINING SESSION 1</a:t>
            </a:r>
            <a:endParaRPr/>
          </a:p>
        </p:txBody>
      </p:sp>
      <p:sp>
        <p:nvSpPr>
          <p:cNvPr id="92" name="Google Shape;92;p13"/>
          <p:cNvSpPr/>
          <p:nvPr/>
        </p:nvSpPr>
        <p:spPr>
          <a:xfrm>
            <a:off x="1257300" y="-19050"/>
            <a:ext cx="3048000" cy="5200649"/>
          </a:xfrm>
          <a:prstGeom prst="parallelogram">
            <a:avLst>
              <a:gd name="adj" fmla="val 72940"/>
            </a:avLst>
          </a:prstGeom>
          <a:solidFill>
            <a:srgbClr val="D223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3"/>
          <p:cNvSpPr/>
          <p:nvPr/>
        </p:nvSpPr>
        <p:spPr>
          <a:xfrm>
            <a:off x="10255827" y="1732"/>
            <a:ext cx="1936173" cy="1011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4" name="Google Shape;94;p13"/>
          <p:cNvPicPr preferRelativeResize="0"/>
          <p:nvPr/>
        </p:nvPicPr>
        <p:blipFill>
          <a:blip r:embed="rId4">
            <a:alphaModFix/>
          </a:blip>
          <a:stretch>
            <a:fillRect/>
          </a:stretch>
        </p:blipFill>
        <p:spPr>
          <a:xfrm>
            <a:off x="4596075" y="138425"/>
            <a:ext cx="7211303" cy="48075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22"/>
          <p:cNvGrpSpPr/>
          <p:nvPr/>
        </p:nvGrpSpPr>
        <p:grpSpPr>
          <a:xfrm>
            <a:off x="-12145" y="296268"/>
            <a:ext cx="9413319" cy="1010044"/>
            <a:chOff x="-2619" y="296268"/>
            <a:chExt cx="7569864" cy="1010044"/>
          </a:xfrm>
        </p:grpSpPr>
        <p:sp>
          <p:nvSpPr>
            <p:cNvPr id="254" name="Google Shape;254;p22"/>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2"/>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56" name="Google Shape;256;p22"/>
          <p:cNvPicPr preferRelativeResize="0"/>
          <p:nvPr/>
        </p:nvPicPr>
        <p:blipFill/>
        <p:spPr>
          <a:xfrm>
            <a:off x="1587" y="1588"/>
            <a:ext cx="1587" cy="1587"/>
          </a:xfrm>
          <a:prstGeom prst="rect">
            <a:avLst/>
          </a:prstGeom>
          <a:solidFill>
            <a:srgbClr val="FFFFFF"/>
          </a:solidFill>
          <a:ln>
            <a:noFill/>
          </a:ln>
        </p:spPr>
      </p:pic>
      <p:sp>
        <p:nvSpPr>
          <p:cNvPr id="257" name="Google Shape;257;p22"/>
          <p:cNvSpPr/>
          <p:nvPr/>
        </p:nvSpPr>
        <p:spPr>
          <a:xfrm>
            <a:off x="4753127" y="3498295"/>
            <a:ext cx="1427163" cy="14017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22"/>
          <p:cNvSpPr/>
          <p:nvPr/>
        </p:nvSpPr>
        <p:spPr>
          <a:xfrm>
            <a:off x="2671763" y="5121275"/>
            <a:ext cx="1528762" cy="14303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22"/>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Key Components of the Volunteer Role</a:t>
            </a:r>
            <a:endParaRPr/>
          </a:p>
        </p:txBody>
      </p:sp>
      <p:pic>
        <p:nvPicPr>
          <p:cNvPr id="260" name="Google Shape;260;p22"/>
          <p:cNvPicPr preferRelativeResize="0"/>
          <p:nvPr/>
        </p:nvPicPr>
        <p:blipFill rotWithShape="1">
          <a:blip r:embed="rId3">
            <a:alphaModFix/>
          </a:blip>
          <a:srcRect/>
          <a:stretch/>
        </p:blipFill>
        <p:spPr>
          <a:xfrm>
            <a:off x="9234670" y="2482597"/>
            <a:ext cx="2417887" cy="2420145"/>
          </a:xfrm>
          <a:prstGeom prst="rect">
            <a:avLst/>
          </a:prstGeom>
          <a:noFill/>
          <a:ln>
            <a:noFill/>
          </a:ln>
        </p:spPr>
      </p:pic>
      <p:pic>
        <p:nvPicPr>
          <p:cNvPr id="261" name="Google Shape;261;p22"/>
          <p:cNvPicPr preferRelativeResize="0"/>
          <p:nvPr/>
        </p:nvPicPr>
        <p:blipFill rotWithShape="1">
          <a:blip r:embed="rId3">
            <a:alphaModFix/>
          </a:blip>
          <a:srcRect/>
          <a:stretch/>
        </p:blipFill>
        <p:spPr>
          <a:xfrm>
            <a:off x="6409482" y="2605725"/>
            <a:ext cx="2417887" cy="2420145"/>
          </a:xfrm>
          <a:prstGeom prst="rect">
            <a:avLst/>
          </a:prstGeom>
          <a:noFill/>
          <a:ln>
            <a:noFill/>
          </a:ln>
        </p:spPr>
      </p:pic>
      <p:pic>
        <p:nvPicPr>
          <p:cNvPr id="262" name="Google Shape;262;p22"/>
          <p:cNvPicPr preferRelativeResize="0"/>
          <p:nvPr/>
        </p:nvPicPr>
        <p:blipFill rotWithShape="1">
          <a:blip r:embed="rId3">
            <a:alphaModFix/>
          </a:blip>
          <a:srcRect/>
          <a:stretch/>
        </p:blipFill>
        <p:spPr>
          <a:xfrm>
            <a:off x="3550970" y="2605725"/>
            <a:ext cx="2417887" cy="2420145"/>
          </a:xfrm>
          <a:prstGeom prst="rect">
            <a:avLst/>
          </a:prstGeom>
          <a:noFill/>
          <a:ln>
            <a:noFill/>
          </a:ln>
        </p:spPr>
      </p:pic>
      <p:pic>
        <p:nvPicPr>
          <p:cNvPr id="263" name="Google Shape;263;p22"/>
          <p:cNvPicPr preferRelativeResize="0"/>
          <p:nvPr/>
        </p:nvPicPr>
        <p:blipFill rotWithShape="1">
          <a:blip r:embed="rId3">
            <a:alphaModFix/>
          </a:blip>
          <a:srcRect/>
          <a:stretch/>
        </p:blipFill>
        <p:spPr>
          <a:xfrm>
            <a:off x="562640" y="2565700"/>
            <a:ext cx="2417887" cy="2420145"/>
          </a:xfrm>
          <a:prstGeom prst="rect">
            <a:avLst/>
          </a:prstGeom>
          <a:noFill/>
          <a:ln>
            <a:noFill/>
          </a:ln>
        </p:spPr>
      </p:pic>
      <p:pic>
        <p:nvPicPr>
          <p:cNvPr id="264" name="Google Shape;264;p22"/>
          <p:cNvPicPr preferRelativeResize="0"/>
          <p:nvPr/>
        </p:nvPicPr>
        <p:blipFill rotWithShape="1">
          <a:blip r:embed="rId4">
            <a:alphaModFix/>
          </a:blip>
          <a:srcRect/>
          <a:stretch/>
        </p:blipFill>
        <p:spPr>
          <a:xfrm>
            <a:off x="1000467" y="3153749"/>
            <a:ext cx="1542232" cy="1722937"/>
          </a:xfrm>
          <a:prstGeom prst="rect">
            <a:avLst/>
          </a:prstGeom>
          <a:noFill/>
          <a:ln>
            <a:noFill/>
          </a:ln>
        </p:spPr>
      </p:pic>
      <p:sp>
        <p:nvSpPr>
          <p:cNvPr id="265" name="Google Shape;265;p22"/>
          <p:cNvSpPr/>
          <p:nvPr/>
        </p:nvSpPr>
        <p:spPr>
          <a:xfrm>
            <a:off x="746597" y="5363929"/>
            <a:ext cx="204997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Information Gathering</a:t>
            </a:r>
            <a:endParaRPr/>
          </a:p>
        </p:txBody>
      </p:sp>
      <p:sp>
        <p:nvSpPr>
          <p:cNvPr id="266" name="Google Shape;266;p22"/>
          <p:cNvSpPr/>
          <p:nvPr/>
        </p:nvSpPr>
        <p:spPr>
          <a:xfrm>
            <a:off x="3931000" y="5363929"/>
            <a:ext cx="165782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Facilitation</a:t>
            </a:r>
            <a:endParaRPr/>
          </a:p>
        </p:txBody>
      </p:sp>
      <p:sp>
        <p:nvSpPr>
          <p:cNvPr id="267" name="Google Shape;267;p22"/>
          <p:cNvSpPr/>
          <p:nvPr/>
        </p:nvSpPr>
        <p:spPr>
          <a:xfrm>
            <a:off x="6858441" y="5363929"/>
            <a:ext cx="151996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Advocacy</a:t>
            </a:r>
            <a:endParaRPr/>
          </a:p>
        </p:txBody>
      </p:sp>
      <p:sp>
        <p:nvSpPr>
          <p:cNvPr id="268" name="Google Shape;268;p22"/>
          <p:cNvSpPr/>
          <p:nvPr/>
        </p:nvSpPr>
        <p:spPr>
          <a:xfrm>
            <a:off x="9631532" y="5363929"/>
            <a:ext cx="162416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Monitoring</a:t>
            </a:r>
            <a:endParaRPr/>
          </a:p>
        </p:txBody>
      </p:sp>
      <p:grpSp>
        <p:nvGrpSpPr>
          <p:cNvPr id="269" name="Google Shape;269;p22"/>
          <p:cNvGrpSpPr/>
          <p:nvPr/>
        </p:nvGrpSpPr>
        <p:grpSpPr>
          <a:xfrm>
            <a:off x="6903689" y="3165332"/>
            <a:ext cx="1429472" cy="1390176"/>
            <a:chOff x="6585352" y="2717657"/>
            <a:chExt cx="1429472" cy="1390176"/>
          </a:xfrm>
        </p:grpSpPr>
        <p:pic>
          <p:nvPicPr>
            <p:cNvPr id="270" name="Google Shape;270;p22"/>
            <p:cNvPicPr preferRelativeResize="0"/>
            <p:nvPr/>
          </p:nvPicPr>
          <p:blipFill rotWithShape="1">
            <a:blip r:embed="rId5">
              <a:alphaModFix/>
            </a:blip>
            <a:srcRect/>
            <a:stretch/>
          </p:blipFill>
          <p:spPr>
            <a:xfrm>
              <a:off x="6585352" y="2717657"/>
              <a:ext cx="890562" cy="1008484"/>
            </a:xfrm>
            <a:prstGeom prst="rect">
              <a:avLst/>
            </a:prstGeom>
            <a:noFill/>
            <a:ln>
              <a:noFill/>
            </a:ln>
          </p:spPr>
        </p:pic>
        <p:pic>
          <p:nvPicPr>
            <p:cNvPr id="271" name="Google Shape;271;p22"/>
            <p:cNvPicPr preferRelativeResize="0"/>
            <p:nvPr/>
          </p:nvPicPr>
          <p:blipFill rotWithShape="1">
            <a:blip r:embed="rId6">
              <a:alphaModFix/>
            </a:blip>
            <a:srcRect/>
            <a:stretch/>
          </p:blipFill>
          <p:spPr>
            <a:xfrm>
              <a:off x="6851972" y="3106197"/>
              <a:ext cx="1162852" cy="1001636"/>
            </a:xfrm>
            <a:prstGeom prst="rect">
              <a:avLst/>
            </a:prstGeom>
            <a:noFill/>
            <a:ln>
              <a:noFill/>
            </a:ln>
          </p:spPr>
        </p:pic>
      </p:grpSp>
      <p:pic>
        <p:nvPicPr>
          <p:cNvPr id="272" name="Google Shape;272;p22"/>
          <p:cNvPicPr preferRelativeResize="0"/>
          <p:nvPr/>
        </p:nvPicPr>
        <p:blipFill rotWithShape="1">
          <a:blip r:embed="rId7">
            <a:alphaModFix/>
          </a:blip>
          <a:srcRect/>
          <a:stretch/>
        </p:blipFill>
        <p:spPr>
          <a:xfrm>
            <a:off x="9761863" y="3153749"/>
            <a:ext cx="1363501" cy="1367123"/>
          </a:xfrm>
          <a:prstGeom prst="rect">
            <a:avLst/>
          </a:prstGeom>
          <a:noFill/>
          <a:ln>
            <a:noFill/>
          </a:ln>
        </p:spPr>
      </p:pic>
      <p:pic>
        <p:nvPicPr>
          <p:cNvPr id="273" name="Google Shape;273;p22"/>
          <p:cNvPicPr preferRelativeResize="0"/>
          <p:nvPr/>
        </p:nvPicPr>
        <p:blipFill rotWithShape="1">
          <a:blip r:embed="rId8">
            <a:alphaModFix/>
          </a:blip>
          <a:srcRect/>
          <a:stretch/>
        </p:blipFill>
        <p:spPr>
          <a:xfrm>
            <a:off x="4117989" y="2987819"/>
            <a:ext cx="1283848" cy="1678851"/>
          </a:xfrm>
          <a:prstGeom prst="rect">
            <a:avLst/>
          </a:prstGeom>
          <a:noFill/>
          <a:ln>
            <a:noFill/>
          </a:ln>
        </p:spPr>
      </p:pic>
      <p:sp>
        <p:nvSpPr>
          <p:cNvPr id="274" name="Google Shape;27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23"/>
          <p:cNvGrpSpPr/>
          <p:nvPr/>
        </p:nvGrpSpPr>
        <p:grpSpPr>
          <a:xfrm>
            <a:off x="-12145" y="296268"/>
            <a:ext cx="9413319" cy="1010044"/>
            <a:chOff x="-2619" y="296268"/>
            <a:chExt cx="7569864" cy="1010044"/>
          </a:xfrm>
        </p:grpSpPr>
        <p:sp>
          <p:nvSpPr>
            <p:cNvPr id="280" name="Google Shape;280;p23"/>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23"/>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2" name="Google Shape;282;p23"/>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Impact of CASA/GAL</a:t>
            </a:r>
            <a:endParaRPr/>
          </a:p>
        </p:txBody>
      </p:sp>
      <p:sp>
        <p:nvSpPr>
          <p:cNvPr id="283" name="Google Shape;283;p23"/>
          <p:cNvSpPr txBox="1"/>
          <p:nvPr/>
        </p:nvSpPr>
        <p:spPr>
          <a:xfrm>
            <a:off x="7495337" y="3768966"/>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23"/>
          <p:cNvSpPr/>
          <p:nvPr/>
        </p:nvSpPr>
        <p:spPr>
          <a:xfrm>
            <a:off x="2526053" y="3528899"/>
            <a:ext cx="9665947" cy="776613"/>
          </a:xfrm>
          <a:prstGeom prst="rect">
            <a:avLst/>
          </a:prstGeom>
          <a:solidFill>
            <a:srgbClr val="11304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What do you remember about the Bleux case?</a:t>
            </a:r>
            <a:endParaRPr sz="2400">
              <a:solidFill>
                <a:schemeClr val="lt1"/>
              </a:solidFill>
              <a:latin typeface="Arial"/>
              <a:ea typeface="Arial"/>
              <a:cs typeface="Arial"/>
              <a:sym typeface="Arial"/>
            </a:endParaRPr>
          </a:p>
        </p:txBody>
      </p:sp>
      <p:sp>
        <p:nvSpPr>
          <p:cNvPr id="285" name="Google Shape;28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24"/>
          <p:cNvGrpSpPr/>
          <p:nvPr/>
        </p:nvGrpSpPr>
        <p:grpSpPr>
          <a:xfrm>
            <a:off x="-12145" y="296268"/>
            <a:ext cx="9413319" cy="1010044"/>
            <a:chOff x="-2619" y="296268"/>
            <a:chExt cx="7569864" cy="1010044"/>
          </a:xfrm>
        </p:grpSpPr>
        <p:sp>
          <p:nvSpPr>
            <p:cNvPr id="291" name="Google Shape;291;p24"/>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24"/>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3" name="Google Shape;293;p24"/>
          <p:cNvSpPr/>
          <p:nvPr/>
        </p:nvSpPr>
        <p:spPr>
          <a:xfrm>
            <a:off x="1121402" y="2063679"/>
            <a:ext cx="9952372" cy="40318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Bleux Case Investigation Notes</a:t>
            </a:r>
            <a:endParaRPr dirty="0"/>
          </a:p>
          <a:p>
            <a:pPr marL="0" marR="0" lvl="0" indent="0" algn="l" rtl="0">
              <a:spcBef>
                <a:spcPts val="1200"/>
              </a:spcBef>
              <a:spcAft>
                <a:spcPts val="0"/>
              </a:spcAft>
              <a:buNone/>
            </a:pPr>
            <a:endParaRPr sz="2400" b="1" dirty="0">
              <a:solidFill>
                <a:schemeClr val="dk1"/>
              </a:solidFill>
              <a:latin typeface="Arial"/>
              <a:ea typeface="Arial"/>
              <a:cs typeface="Arial"/>
              <a:sym typeface="Arial"/>
            </a:endParaRPr>
          </a:p>
          <a:p>
            <a:pPr marL="457200" marR="0" lvl="0" indent="-457200" algn="l" rtl="0">
              <a:spcBef>
                <a:spcPts val="1200"/>
              </a:spcBef>
              <a:spcAft>
                <a:spcPts val="0"/>
              </a:spcAft>
              <a:buClr>
                <a:srgbClr val="ED1B2E"/>
              </a:buClr>
              <a:buSzPts val="2400"/>
              <a:buFont typeface="Noto Sans Symbols"/>
              <a:buChar char="➢"/>
            </a:pPr>
            <a:r>
              <a:rPr lang="en-US" sz="2400" b="1" dirty="0">
                <a:solidFill>
                  <a:schemeClr val="dk1"/>
                </a:solidFill>
                <a:latin typeface="Arial"/>
                <a:ea typeface="Arial"/>
                <a:cs typeface="Arial"/>
                <a:sym typeface="Arial"/>
              </a:rPr>
              <a:t>May 19</a:t>
            </a:r>
            <a:r>
              <a:rPr lang="en-US" sz="2400" dirty="0">
                <a:solidFill>
                  <a:schemeClr val="dk1"/>
                </a:solidFill>
                <a:latin typeface="Arial"/>
                <a:ea typeface="Arial"/>
                <a:cs typeface="Arial"/>
                <a:sym typeface="Arial"/>
              </a:rPr>
              <a:t> - </a:t>
            </a:r>
            <a:r>
              <a:rPr lang="en-US" sz="2400" dirty="0" err="1">
                <a:solidFill>
                  <a:schemeClr val="dk1"/>
                </a:solidFill>
                <a:latin typeface="Arial"/>
                <a:ea typeface="Arial"/>
                <a:cs typeface="Arial"/>
                <a:sym typeface="Arial"/>
              </a:rPr>
              <a:t>Deshawn</a:t>
            </a:r>
            <a:r>
              <a:rPr lang="en-US" sz="2400" dirty="0">
                <a:solidFill>
                  <a:schemeClr val="dk1"/>
                </a:solidFill>
                <a:latin typeface="Arial"/>
                <a:ea typeface="Arial"/>
                <a:cs typeface="Arial"/>
                <a:sym typeface="Arial"/>
              </a:rPr>
              <a:t> Bleux, a 2-month-old child who appeared to show symptoms of shaken baby syndrome, is admitted to the hospital. Father took child to the hospital when he could not be woken for his regular 10 p.m. feeding.</a:t>
            </a:r>
            <a:endParaRPr dirty="0"/>
          </a:p>
          <a:p>
            <a:pPr marL="457200" marR="0" lvl="0" indent="-304800" algn="l" rtl="0">
              <a:spcBef>
                <a:spcPts val="1200"/>
              </a:spcBef>
              <a:spcAft>
                <a:spcPts val="0"/>
              </a:spcAft>
              <a:buClr>
                <a:srgbClr val="ED1B2E"/>
              </a:buClr>
              <a:buSzPts val="2400"/>
              <a:buFont typeface="Noto Sans Symbols"/>
              <a:buNone/>
            </a:pPr>
            <a:endParaRPr sz="2400" dirty="0">
              <a:solidFill>
                <a:schemeClr val="dk1"/>
              </a:solidFill>
              <a:latin typeface="Arial"/>
              <a:ea typeface="Arial"/>
              <a:cs typeface="Arial"/>
              <a:sym typeface="Arial"/>
            </a:endParaRPr>
          </a:p>
          <a:p>
            <a:pPr marL="457200" marR="0" lvl="0" indent="-457200" algn="l" rtl="0">
              <a:spcBef>
                <a:spcPts val="1200"/>
              </a:spcBef>
              <a:spcAft>
                <a:spcPts val="0"/>
              </a:spcAft>
              <a:buClr>
                <a:srgbClr val="ED1B2E"/>
              </a:buClr>
              <a:buSzPts val="2400"/>
              <a:buFont typeface="Noto Sans Symbols"/>
              <a:buChar char="➢"/>
            </a:pPr>
            <a:r>
              <a:rPr lang="en-US" sz="2400" b="1" dirty="0">
                <a:solidFill>
                  <a:schemeClr val="dk1"/>
                </a:solidFill>
                <a:latin typeface="Arial"/>
                <a:ea typeface="Arial"/>
                <a:cs typeface="Arial"/>
                <a:sym typeface="Arial"/>
              </a:rPr>
              <a:t>May 21 </a:t>
            </a:r>
            <a:r>
              <a:rPr lang="en-US" sz="2400" dirty="0">
                <a:solidFill>
                  <a:schemeClr val="dk1"/>
                </a:solidFill>
                <a:latin typeface="Arial"/>
                <a:ea typeface="Arial"/>
                <a:cs typeface="Arial"/>
                <a:sym typeface="Arial"/>
              </a:rPr>
              <a:t>- Child remains in the hospital with an injury more severe than previously thought.</a:t>
            </a:r>
            <a:endParaRPr dirty="0"/>
          </a:p>
        </p:txBody>
      </p:sp>
      <p:sp>
        <p:nvSpPr>
          <p:cNvPr id="294" name="Google Shape;294;p24"/>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Impact of CASA/GAL</a:t>
            </a:r>
            <a:endParaRPr/>
          </a:p>
        </p:txBody>
      </p:sp>
      <p:sp>
        <p:nvSpPr>
          <p:cNvPr id="295" name="Google Shape;29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5"/>
          <p:cNvSpPr/>
          <p:nvPr/>
        </p:nvSpPr>
        <p:spPr>
          <a:xfrm>
            <a:off x="1090481" y="2159421"/>
            <a:ext cx="9593479" cy="31393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Bleux Case Investigation Notes</a:t>
            </a:r>
            <a:endParaRPr dirty="0"/>
          </a:p>
          <a:p>
            <a:pPr marL="0" marR="0" lvl="0" indent="0" algn="l" rtl="0">
              <a:spcBef>
                <a:spcPts val="1200"/>
              </a:spcBef>
              <a:spcAft>
                <a:spcPts val="0"/>
              </a:spcAft>
              <a:buNone/>
            </a:pPr>
            <a:endParaRPr sz="2400" b="1" dirty="0">
              <a:solidFill>
                <a:schemeClr val="dk1"/>
              </a:solidFill>
              <a:latin typeface="Arial"/>
              <a:ea typeface="Arial"/>
              <a:cs typeface="Arial"/>
              <a:sym typeface="Arial"/>
            </a:endParaRPr>
          </a:p>
          <a:p>
            <a:pPr marL="457200" marR="0" lvl="0" indent="-457200" algn="l" rtl="0">
              <a:spcBef>
                <a:spcPts val="1200"/>
              </a:spcBef>
              <a:spcAft>
                <a:spcPts val="0"/>
              </a:spcAft>
              <a:buClr>
                <a:srgbClr val="ED1B2E"/>
              </a:buClr>
              <a:buSzPts val="2400"/>
              <a:buFont typeface="Noto Sans Symbols"/>
              <a:buChar char="➢"/>
            </a:pPr>
            <a:r>
              <a:rPr lang="en-US" sz="2400" b="1" dirty="0">
                <a:solidFill>
                  <a:schemeClr val="dk1"/>
                </a:solidFill>
                <a:latin typeface="Arial"/>
                <a:ea typeface="Arial"/>
                <a:cs typeface="Arial"/>
                <a:sym typeface="Arial"/>
              </a:rPr>
              <a:t>May 23 </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Deshawn</a:t>
            </a:r>
            <a:r>
              <a:rPr lang="en-US" sz="2400" dirty="0">
                <a:solidFill>
                  <a:schemeClr val="dk1"/>
                </a:solidFill>
                <a:latin typeface="Arial"/>
                <a:ea typeface="Arial"/>
                <a:cs typeface="Arial"/>
                <a:sym typeface="Arial"/>
              </a:rPr>
              <a:t> to be released from the hospital and placed in foster care. Father, Miles Bleux, denies shaking the child.</a:t>
            </a:r>
            <a:endParaRPr dirty="0"/>
          </a:p>
          <a:p>
            <a:pPr marL="457200" marR="0" lvl="0" indent="-304800" algn="just" rtl="0">
              <a:spcBef>
                <a:spcPts val="600"/>
              </a:spcBef>
              <a:spcAft>
                <a:spcPts val="0"/>
              </a:spcAft>
              <a:buClr>
                <a:srgbClr val="ED1B2E"/>
              </a:buClr>
              <a:buSzPts val="2400"/>
              <a:buFont typeface="Noto Sans Symbols"/>
              <a:buNone/>
            </a:pPr>
            <a:endParaRPr sz="2400" dirty="0">
              <a:solidFill>
                <a:schemeClr val="dk1"/>
              </a:solidFill>
              <a:latin typeface="Arial"/>
              <a:ea typeface="Arial"/>
              <a:cs typeface="Arial"/>
              <a:sym typeface="Arial"/>
            </a:endParaRPr>
          </a:p>
          <a:p>
            <a:pPr marL="457200" marR="0" lvl="0" indent="-457200" algn="l" rtl="0">
              <a:spcBef>
                <a:spcPts val="600"/>
              </a:spcBef>
              <a:spcAft>
                <a:spcPts val="0"/>
              </a:spcAft>
              <a:buClr>
                <a:srgbClr val="ED1B2E"/>
              </a:buClr>
              <a:buSzPts val="2400"/>
              <a:buFont typeface="Noto Sans Symbols"/>
              <a:buChar char="➢"/>
            </a:pPr>
            <a:r>
              <a:rPr lang="en-US" sz="2400" b="1" dirty="0">
                <a:solidFill>
                  <a:schemeClr val="dk1"/>
                </a:solidFill>
                <a:latin typeface="Arial"/>
                <a:ea typeface="Arial"/>
                <a:cs typeface="Arial"/>
                <a:sym typeface="Arial"/>
              </a:rPr>
              <a:t>May 24 </a:t>
            </a:r>
            <a:r>
              <a:rPr lang="en-US" sz="2400" dirty="0">
                <a:solidFill>
                  <a:schemeClr val="dk1"/>
                </a:solidFill>
                <a:latin typeface="Arial"/>
                <a:ea typeface="Arial"/>
                <a:cs typeface="Arial"/>
                <a:sym typeface="Arial"/>
              </a:rPr>
              <a:t>- Mother refused to say anything other than she was not home at the time of the incident. </a:t>
            </a:r>
            <a:endParaRPr dirty="0"/>
          </a:p>
        </p:txBody>
      </p:sp>
      <p:grpSp>
        <p:nvGrpSpPr>
          <p:cNvPr id="301" name="Google Shape;301;p25"/>
          <p:cNvGrpSpPr/>
          <p:nvPr/>
        </p:nvGrpSpPr>
        <p:grpSpPr>
          <a:xfrm>
            <a:off x="-12145" y="296268"/>
            <a:ext cx="9413319" cy="1010044"/>
            <a:chOff x="-2619" y="296268"/>
            <a:chExt cx="7569864" cy="1010044"/>
          </a:xfrm>
        </p:grpSpPr>
        <p:sp>
          <p:nvSpPr>
            <p:cNvPr id="302" name="Google Shape;302;p25"/>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25"/>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4" name="Google Shape;304;p25"/>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Impact of CASA/GAL</a:t>
            </a:r>
            <a:endParaRPr/>
          </a:p>
        </p:txBody>
      </p:sp>
      <p:sp>
        <p:nvSpPr>
          <p:cNvPr id="305" name="Google Shape;30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26"/>
          <p:cNvGrpSpPr/>
          <p:nvPr/>
        </p:nvGrpSpPr>
        <p:grpSpPr>
          <a:xfrm>
            <a:off x="-12145" y="296268"/>
            <a:ext cx="9413319" cy="1010044"/>
            <a:chOff x="-2619" y="296268"/>
            <a:chExt cx="7569864" cy="1010044"/>
          </a:xfrm>
        </p:grpSpPr>
        <p:sp>
          <p:nvSpPr>
            <p:cNvPr id="311" name="Google Shape;311;p26"/>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312" name="Google Shape;312;p26"/>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grpSp>
      <p:sp>
        <p:nvSpPr>
          <p:cNvPr id="313" name="Google Shape;313;p26"/>
          <p:cNvSpPr/>
          <p:nvPr/>
        </p:nvSpPr>
        <p:spPr>
          <a:xfrm rot="10800000" flipH="1">
            <a:off x="2519820" y="3530071"/>
            <a:ext cx="9672180"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6"/>
          <p:cNvSpPr/>
          <p:nvPr/>
        </p:nvSpPr>
        <p:spPr>
          <a:xfrm>
            <a:off x="3344449" y="3582448"/>
            <a:ext cx="7966554" cy="914400"/>
          </a:xfrm>
          <a:prstGeom prst="rect">
            <a:avLst/>
          </a:pr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Break</a:t>
            </a:r>
            <a:endParaRPr/>
          </a:p>
        </p:txBody>
      </p:sp>
      <p:sp>
        <p:nvSpPr>
          <p:cNvPr id="315" name="Google Shape;315;p26"/>
          <p:cNvSpPr/>
          <p:nvPr/>
        </p:nvSpPr>
        <p:spPr>
          <a:xfrm>
            <a:off x="104775" y="328792"/>
            <a:ext cx="60960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endParaRPr sz="2800">
              <a:solidFill>
                <a:srgbClr val="F2F2F2"/>
              </a:solidFill>
              <a:latin typeface="Arial"/>
              <a:ea typeface="Arial"/>
              <a:cs typeface="Arial"/>
              <a:sym typeface="Arial"/>
            </a:endParaRPr>
          </a:p>
        </p:txBody>
      </p:sp>
      <p:sp>
        <p:nvSpPr>
          <p:cNvPr id="316" name="Google Shape;3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7" descr="Picture1.png"/>
          <p:cNvPicPr preferRelativeResize="0"/>
          <p:nvPr/>
        </p:nvPicPr>
        <p:blipFill rotWithShape="1">
          <a:blip r:embed="rId3">
            <a:alphaModFix/>
          </a:blip>
          <a:srcRect/>
          <a:stretch/>
        </p:blipFill>
        <p:spPr>
          <a:xfrm>
            <a:off x="4986619" y="2319619"/>
            <a:ext cx="2218761" cy="2218761"/>
          </a:xfrm>
          <a:prstGeom prst="rect">
            <a:avLst/>
          </a:prstGeom>
          <a:noFill/>
          <a:ln>
            <a:noFill/>
          </a:ln>
        </p:spPr>
      </p:pic>
      <p:grpSp>
        <p:nvGrpSpPr>
          <p:cNvPr id="322" name="Google Shape;322;p27"/>
          <p:cNvGrpSpPr/>
          <p:nvPr/>
        </p:nvGrpSpPr>
        <p:grpSpPr>
          <a:xfrm rot="660563">
            <a:off x="7965121" y="790634"/>
            <a:ext cx="665069" cy="389720"/>
            <a:chOff x="1343347" y="5131678"/>
            <a:chExt cx="665069" cy="389720"/>
          </a:xfrm>
        </p:grpSpPr>
        <p:sp>
          <p:nvSpPr>
            <p:cNvPr id="323" name="Google Shape;323;p27"/>
            <p:cNvSpPr/>
            <p:nvPr/>
          </p:nvSpPr>
          <p:spPr>
            <a:xfrm rot="-6791320">
              <a:off x="1400992" y="5168629"/>
              <a:ext cx="288686" cy="31581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27"/>
            <p:cNvSpPr txBox="1"/>
            <p:nvPr/>
          </p:nvSpPr>
          <p:spPr>
            <a:xfrm rot="-660563">
              <a:off x="1639937" y="5175159"/>
              <a:ext cx="34817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lt1"/>
                  </a:solidFill>
                  <a:latin typeface="Arial"/>
                  <a:ea typeface="Arial"/>
                  <a:cs typeface="Arial"/>
                  <a:sym typeface="Arial"/>
                </a:rPr>
                <a:t>1C</a:t>
              </a:r>
              <a:endParaRPr/>
            </a:p>
          </p:txBody>
        </p:sp>
      </p:grpSp>
      <p:grpSp>
        <p:nvGrpSpPr>
          <p:cNvPr id="325" name="Google Shape;325;p27"/>
          <p:cNvGrpSpPr/>
          <p:nvPr/>
        </p:nvGrpSpPr>
        <p:grpSpPr>
          <a:xfrm>
            <a:off x="-12145" y="296268"/>
            <a:ext cx="9413319" cy="1010044"/>
            <a:chOff x="-2619" y="296268"/>
            <a:chExt cx="7569864" cy="1010044"/>
          </a:xfrm>
        </p:grpSpPr>
        <p:sp>
          <p:nvSpPr>
            <p:cNvPr id="326" name="Google Shape;326;p27"/>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7"/>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28" name="Google Shape;328;p27"/>
          <p:cNvGrpSpPr/>
          <p:nvPr/>
        </p:nvGrpSpPr>
        <p:grpSpPr>
          <a:xfrm>
            <a:off x="-5636" y="2570447"/>
            <a:ext cx="12112351" cy="2020581"/>
            <a:chOff x="-17492" y="2870697"/>
            <a:chExt cx="12112351" cy="2020581"/>
          </a:xfrm>
        </p:grpSpPr>
        <p:pic>
          <p:nvPicPr>
            <p:cNvPr id="329" name="Google Shape;329;p27"/>
            <p:cNvPicPr preferRelativeResize="0"/>
            <p:nvPr/>
          </p:nvPicPr>
          <p:blipFill rotWithShape="1">
            <a:blip r:embed="rId4">
              <a:alphaModFix/>
            </a:blip>
            <a:srcRect/>
            <a:stretch/>
          </p:blipFill>
          <p:spPr>
            <a:xfrm>
              <a:off x="493680" y="2989781"/>
              <a:ext cx="611293" cy="613663"/>
            </a:xfrm>
            <a:prstGeom prst="rect">
              <a:avLst/>
            </a:prstGeom>
            <a:noFill/>
            <a:ln>
              <a:noFill/>
            </a:ln>
          </p:spPr>
        </p:pic>
        <p:sp>
          <p:nvSpPr>
            <p:cNvPr id="330" name="Google Shape;330;p27"/>
            <p:cNvSpPr/>
            <p:nvPr/>
          </p:nvSpPr>
          <p:spPr>
            <a:xfrm>
              <a:off x="-17492" y="4244947"/>
              <a:ext cx="163247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222A35"/>
                  </a:solidFill>
                  <a:latin typeface="Arial"/>
                  <a:ea typeface="Arial"/>
                  <a:cs typeface="Arial"/>
                  <a:sym typeface="Arial"/>
                </a:rPr>
                <a:t>CASA/GAL Role</a:t>
              </a:r>
              <a:endParaRPr/>
            </a:p>
          </p:txBody>
        </p:sp>
        <p:pic>
          <p:nvPicPr>
            <p:cNvPr id="331" name="Google Shape;331;p27"/>
            <p:cNvPicPr preferRelativeResize="0"/>
            <p:nvPr/>
          </p:nvPicPr>
          <p:blipFill rotWithShape="1">
            <a:blip r:embed="rId5">
              <a:alphaModFix/>
            </a:blip>
            <a:srcRect/>
            <a:stretch/>
          </p:blipFill>
          <p:spPr>
            <a:xfrm>
              <a:off x="51974" y="3811865"/>
              <a:ext cx="1494707" cy="387918"/>
            </a:xfrm>
            <a:prstGeom prst="rect">
              <a:avLst/>
            </a:prstGeom>
            <a:noFill/>
            <a:ln>
              <a:noFill/>
            </a:ln>
          </p:spPr>
        </p:pic>
        <p:pic>
          <p:nvPicPr>
            <p:cNvPr id="332" name="Google Shape;332;p27"/>
            <p:cNvPicPr preferRelativeResize="0"/>
            <p:nvPr/>
          </p:nvPicPr>
          <p:blipFill rotWithShape="1">
            <a:blip r:embed="rId6">
              <a:alphaModFix/>
            </a:blip>
            <a:srcRect/>
            <a:stretch/>
          </p:blipFill>
          <p:spPr>
            <a:xfrm>
              <a:off x="1797082" y="3615932"/>
              <a:ext cx="1489350" cy="424513"/>
            </a:xfrm>
            <a:prstGeom prst="rect">
              <a:avLst/>
            </a:prstGeom>
            <a:noFill/>
            <a:ln>
              <a:noFill/>
            </a:ln>
          </p:spPr>
        </p:pic>
        <p:pic>
          <p:nvPicPr>
            <p:cNvPr id="333" name="Google Shape;333;p27"/>
            <p:cNvPicPr preferRelativeResize="0"/>
            <p:nvPr/>
          </p:nvPicPr>
          <p:blipFill rotWithShape="1">
            <a:blip r:embed="rId7">
              <a:alphaModFix/>
            </a:blip>
            <a:srcRect/>
            <a:stretch/>
          </p:blipFill>
          <p:spPr>
            <a:xfrm>
              <a:off x="3565225" y="3828188"/>
              <a:ext cx="1489350" cy="387918"/>
            </a:xfrm>
            <a:prstGeom prst="rect">
              <a:avLst/>
            </a:prstGeom>
            <a:noFill/>
            <a:ln>
              <a:noFill/>
            </a:ln>
          </p:spPr>
        </p:pic>
        <p:pic>
          <p:nvPicPr>
            <p:cNvPr id="334" name="Google Shape;334;p27"/>
            <p:cNvPicPr preferRelativeResize="0"/>
            <p:nvPr/>
          </p:nvPicPr>
          <p:blipFill rotWithShape="1">
            <a:blip r:embed="rId8">
              <a:alphaModFix/>
            </a:blip>
            <a:srcRect/>
            <a:stretch/>
          </p:blipFill>
          <p:spPr>
            <a:xfrm>
              <a:off x="10600152" y="3793481"/>
              <a:ext cx="1494707" cy="387918"/>
            </a:xfrm>
            <a:prstGeom prst="rect">
              <a:avLst/>
            </a:prstGeom>
            <a:noFill/>
            <a:ln>
              <a:noFill/>
            </a:ln>
          </p:spPr>
        </p:pic>
        <p:pic>
          <p:nvPicPr>
            <p:cNvPr id="335" name="Google Shape;335;p27"/>
            <p:cNvPicPr preferRelativeResize="0"/>
            <p:nvPr/>
          </p:nvPicPr>
          <p:blipFill rotWithShape="1">
            <a:blip r:embed="rId6">
              <a:alphaModFix/>
            </a:blip>
            <a:srcRect/>
            <a:stretch/>
          </p:blipFill>
          <p:spPr>
            <a:xfrm>
              <a:off x="5328282" y="3612459"/>
              <a:ext cx="1489350" cy="424513"/>
            </a:xfrm>
            <a:prstGeom prst="rect">
              <a:avLst/>
            </a:prstGeom>
            <a:noFill/>
            <a:ln>
              <a:noFill/>
            </a:ln>
          </p:spPr>
        </p:pic>
        <p:pic>
          <p:nvPicPr>
            <p:cNvPr id="336" name="Google Shape;336;p27"/>
            <p:cNvPicPr preferRelativeResize="0"/>
            <p:nvPr/>
          </p:nvPicPr>
          <p:blipFill rotWithShape="1">
            <a:blip r:embed="rId7">
              <a:alphaModFix/>
            </a:blip>
            <a:srcRect/>
            <a:stretch/>
          </p:blipFill>
          <p:spPr>
            <a:xfrm>
              <a:off x="7091339" y="3804370"/>
              <a:ext cx="1489350" cy="387918"/>
            </a:xfrm>
            <a:prstGeom prst="rect">
              <a:avLst/>
            </a:prstGeom>
            <a:noFill/>
            <a:ln>
              <a:noFill/>
            </a:ln>
          </p:spPr>
        </p:pic>
        <p:pic>
          <p:nvPicPr>
            <p:cNvPr id="337" name="Google Shape;337;p27"/>
            <p:cNvPicPr preferRelativeResize="0"/>
            <p:nvPr/>
          </p:nvPicPr>
          <p:blipFill rotWithShape="1">
            <a:blip r:embed="rId6">
              <a:alphaModFix/>
            </a:blip>
            <a:srcRect/>
            <a:stretch/>
          </p:blipFill>
          <p:spPr>
            <a:xfrm>
              <a:off x="8867217" y="3603444"/>
              <a:ext cx="1489350" cy="424513"/>
            </a:xfrm>
            <a:prstGeom prst="rect">
              <a:avLst/>
            </a:prstGeom>
            <a:noFill/>
            <a:ln>
              <a:noFill/>
            </a:ln>
          </p:spPr>
        </p:pic>
        <p:sp>
          <p:nvSpPr>
            <p:cNvPr id="338" name="Google Shape;338;p27"/>
            <p:cNvSpPr/>
            <p:nvPr/>
          </p:nvSpPr>
          <p:spPr>
            <a:xfrm>
              <a:off x="1697802" y="3147696"/>
              <a:ext cx="17969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ED1B2E"/>
                  </a:solidFill>
                  <a:latin typeface="Arial"/>
                  <a:ea typeface="Arial"/>
                  <a:cs typeface="Arial"/>
                  <a:sym typeface="Arial"/>
                </a:rPr>
                <a:t>Communication</a:t>
              </a:r>
              <a:endParaRPr/>
            </a:p>
          </p:txBody>
        </p:sp>
        <p:sp>
          <p:nvSpPr>
            <p:cNvPr id="339" name="Google Shape;339;p27"/>
            <p:cNvSpPr/>
            <p:nvPr/>
          </p:nvSpPr>
          <p:spPr>
            <a:xfrm>
              <a:off x="3478389" y="4244947"/>
              <a:ext cx="164520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222A35"/>
                  </a:solidFill>
                  <a:latin typeface="Arial"/>
                  <a:ea typeface="Arial"/>
                  <a:cs typeface="Arial"/>
                  <a:sym typeface="Arial"/>
                </a:rPr>
                <a:t>Cultural Competence</a:t>
              </a:r>
              <a:endParaRPr/>
            </a:p>
          </p:txBody>
        </p:sp>
        <p:sp>
          <p:nvSpPr>
            <p:cNvPr id="340" name="Google Shape;340;p27"/>
            <p:cNvSpPr/>
            <p:nvPr/>
          </p:nvSpPr>
          <p:spPr>
            <a:xfrm>
              <a:off x="5400274" y="2881039"/>
              <a:ext cx="1345367"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F50000"/>
                  </a:solidFill>
                  <a:latin typeface="Arial"/>
                  <a:ea typeface="Arial"/>
                  <a:cs typeface="Arial"/>
                  <a:sym typeface="Arial"/>
                </a:rPr>
                <a:t>Sound Judgment</a:t>
              </a:r>
              <a:endParaRPr/>
            </a:p>
          </p:txBody>
        </p:sp>
        <p:sp>
          <p:nvSpPr>
            <p:cNvPr id="341" name="Google Shape;341;p27"/>
            <p:cNvSpPr/>
            <p:nvPr/>
          </p:nvSpPr>
          <p:spPr>
            <a:xfrm>
              <a:off x="7320488" y="4244947"/>
              <a:ext cx="103105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Initiative</a:t>
              </a:r>
              <a:endParaRPr/>
            </a:p>
          </p:txBody>
        </p:sp>
        <p:sp>
          <p:nvSpPr>
            <p:cNvPr id="342" name="Google Shape;342;p27"/>
            <p:cNvSpPr/>
            <p:nvPr/>
          </p:nvSpPr>
          <p:spPr>
            <a:xfrm>
              <a:off x="8787890" y="2870697"/>
              <a:ext cx="164800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F50000"/>
                  </a:solidFill>
                  <a:latin typeface="Arial"/>
                  <a:ea typeface="Arial"/>
                  <a:cs typeface="Arial"/>
                  <a:sym typeface="Arial"/>
                </a:rPr>
                <a:t>Foundations of Knowledge</a:t>
              </a:r>
              <a:endParaRPr/>
            </a:p>
          </p:txBody>
        </p:sp>
        <p:sp>
          <p:nvSpPr>
            <p:cNvPr id="343" name="Google Shape;343;p27"/>
            <p:cNvSpPr/>
            <p:nvPr/>
          </p:nvSpPr>
          <p:spPr>
            <a:xfrm>
              <a:off x="10785096" y="4244947"/>
              <a:ext cx="11592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Self-Care</a:t>
              </a:r>
              <a:endParaRPr/>
            </a:p>
          </p:txBody>
        </p:sp>
        <p:pic>
          <p:nvPicPr>
            <p:cNvPr id="344" name="Google Shape;344;p27"/>
            <p:cNvPicPr preferRelativeResize="0"/>
            <p:nvPr/>
          </p:nvPicPr>
          <p:blipFill rotWithShape="1">
            <a:blip r:embed="rId9">
              <a:alphaModFix/>
            </a:blip>
            <a:srcRect/>
            <a:stretch/>
          </p:blipFill>
          <p:spPr>
            <a:xfrm>
              <a:off x="7486675" y="2880394"/>
              <a:ext cx="552845" cy="729183"/>
            </a:xfrm>
            <a:prstGeom prst="rect">
              <a:avLst/>
            </a:prstGeom>
            <a:noFill/>
            <a:ln>
              <a:noFill/>
            </a:ln>
          </p:spPr>
        </p:pic>
        <p:pic>
          <p:nvPicPr>
            <p:cNvPr id="345" name="Google Shape;345;p27"/>
            <p:cNvPicPr preferRelativeResize="0"/>
            <p:nvPr/>
          </p:nvPicPr>
          <p:blipFill rotWithShape="1">
            <a:blip r:embed="rId10">
              <a:alphaModFix/>
            </a:blip>
            <a:srcRect/>
            <a:stretch/>
          </p:blipFill>
          <p:spPr>
            <a:xfrm>
              <a:off x="10945884" y="2900662"/>
              <a:ext cx="668892" cy="688646"/>
            </a:xfrm>
            <a:prstGeom prst="rect">
              <a:avLst/>
            </a:prstGeom>
            <a:noFill/>
            <a:ln>
              <a:noFill/>
            </a:ln>
          </p:spPr>
        </p:pic>
      </p:grpSp>
      <p:grpSp>
        <p:nvGrpSpPr>
          <p:cNvPr id="346" name="Google Shape;346;p27"/>
          <p:cNvGrpSpPr/>
          <p:nvPr/>
        </p:nvGrpSpPr>
        <p:grpSpPr>
          <a:xfrm>
            <a:off x="2105022" y="3902076"/>
            <a:ext cx="909637" cy="627062"/>
            <a:chOff x="1604963" y="4702176"/>
            <a:chExt cx="708025" cy="498474"/>
          </a:xfrm>
        </p:grpSpPr>
        <p:sp>
          <p:nvSpPr>
            <p:cNvPr id="347" name="Google Shape;347;p27"/>
            <p:cNvSpPr/>
            <p:nvPr/>
          </p:nvSpPr>
          <p:spPr>
            <a:xfrm>
              <a:off x="1604963" y="4702176"/>
              <a:ext cx="530225" cy="458787"/>
            </a:xfrm>
            <a:custGeom>
              <a:avLst/>
              <a:gdLst/>
              <a:ahLst/>
              <a:cxnLst/>
              <a:rect l="l" t="t" r="r" b="b"/>
              <a:pathLst>
                <a:path w="230" h="199" extrusionOk="0">
                  <a:moveTo>
                    <a:pt x="111" y="0"/>
                  </a:moveTo>
                  <a:cubicBezTo>
                    <a:pt x="139" y="0"/>
                    <a:pt x="165" y="8"/>
                    <a:pt x="187" y="27"/>
                  </a:cubicBezTo>
                  <a:cubicBezTo>
                    <a:pt x="230" y="64"/>
                    <a:pt x="229" y="123"/>
                    <a:pt x="184" y="158"/>
                  </a:cubicBezTo>
                  <a:cubicBezTo>
                    <a:pt x="155" y="181"/>
                    <a:pt x="122" y="187"/>
                    <a:pt x="86" y="180"/>
                  </a:cubicBezTo>
                  <a:cubicBezTo>
                    <a:pt x="84" y="180"/>
                    <a:pt x="81" y="180"/>
                    <a:pt x="79" y="181"/>
                  </a:cubicBezTo>
                  <a:cubicBezTo>
                    <a:pt x="63" y="191"/>
                    <a:pt x="45" y="197"/>
                    <a:pt x="25" y="199"/>
                  </a:cubicBezTo>
                  <a:cubicBezTo>
                    <a:pt x="24" y="199"/>
                    <a:pt x="21" y="198"/>
                    <a:pt x="20" y="197"/>
                  </a:cubicBezTo>
                  <a:cubicBezTo>
                    <a:pt x="19" y="196"/>
                    <a:pt x="20" y="193"/>
                    <a:pt x="21" y="192"/>
                  </a:cubicBezTo>
                  <a:cubicBezTo>
                    <a:pt x="26" y="184"/>
                    <a:pt x="32" y="177"/>
                    <a:pt x="37" y="169"/>
                  </a:cubicBezTo>
                  <a:cubicBezTo>
                    <a:pt x="41" y="162"/>
                    <a:pt x="41" y="162"/>
                    <a:pt x="34" y="156"/>
                  </a:cubicBezTo>
                  <a:cubicBezTo>
                    <a:pt x="13" y="137"/>
                    <a:pt x="0" y="114"/>
                    <a:pt x="3" y="85"/>
                  </a:cubicBezTo>
                  <a:cubicBezTo>
                    <a:pt x="5" y="56"/>
                    <a:pt x="20" y="35"/>
                    <a:pt x="43" y="20"/>
                  </a:cubicBezTo>
                  <a:cubicBezTo>
                    <a:pt x="63" y="6"/>
                    <a:pt x="86" y="0"/>
                    <a:pt x="111" y="0"/>
                  </a:cubicBezTo>
                  <a:close/>
                  <a:moveTo>
                    <a:pt x="111" y="66"/>
                  </a:moveTo>
                  <a:cubicBezTo>
                    <a:pt x="94" y="66"/>
                    <a:pt x="78" y="66"/>
                    <a:pt x="62" y="66"/>
                  </a:cubicBezTo>
                  <a:cubicBezTo>
                    <a:pt x="52" y="66"/>
                    <a:pt x="52" y="66"/>
                    <a:pt x="52" y="77"/>
                  </a:cubicBezTo>
                  <a:cubicBezTo>
                    <a:pt x="52" y="81"/>
                    <a:pt x="53" y="83"/>
                    <a:pt x="58" y="83"/>
                  </a:cubicBezTo>
                  <a:cubicBezTo>
                    <a:pt x="92" y="83"/>
                    <a:pt x="125" y="83"/>
                    <a:pt x="159" y="83"/>
                  </a:cubicBezTo>
                  <a:cubicBezTo>
                    <a:pt x="169" y="83"/>
                    <a:pt x="169" y="83"/>
                    <a:pt x="169" y="73"/>
                  </a:cubicBezTo>
                  <a:cubicBezTo>
                    <a:pt x="169" y="68"/>
                    <a:pt x="168" y="66"/>
                    <a:pt x="163" y="66"/>
                  </a:cubicBezTo>
                  <a:cubicBezTo>
                    <a:pt x="145" y="66"/>
                    <a:pt x="128" y="66"/>
                    <a:pt x="111" y="66"/>
                  </a:cubicBezTo>
                  <a:close/>
                  <a:moveTo>
                    <a:pt x="110" y="116"/>
                  </a:moveTo>
                  <a:cubicBezTo>
                    <a:pt x="126" y="116"/>
                    <a:pt x="143" y="116"/>
                    <a:pt x="159" y="116"/>
                  </a:cubicBezTo>
                  <a:cubicBezTo>
                    <a:pt x="169" y="116"/>
                    <a:pt x="169" y="116"/>
                    <a:pt x="169" y="107"/>
                  </a:cubicBezTo>
                  <a:cubicBezTo>
                    <a:pt x="169" y="100"/>
                    <a:pt x="169" y="99"/>
                    <a:pt x="162" y="99"/>
                  </a:cubicBezTo>
                  <a:cubicBezTo>
                    <a:pt x="129" y="99"/>
                    <a:pt x="95" y="99"/>
                    <a:pt x="62" y="99"/>
                  </a:cubicBezTo>
                  <a:cubicBezTo>
                    <a:pt x="52" y="99"/>
                    <a:pt x="52" y="99"/>
                    <a:pt x="52" y="110"/>
                  </a:cubicBezTo>
                  <a:cubicBezTo>
                    <a:pt x="52" y="115"/>
                    <a:pt x="53" y="117"/>
                    <a:pt x="58" y="117"/>
                  </a:cubicBezTo>
                  <a:cubicBezTo>
                    <a:pt x="75" y="116"/>
                    <a:pt x="93" y="116"/>
                    <a:pt x="110" y="116"/>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27"/>
            <p:cNvSpPr/>
            <p:nvPr/>
          </p:nvSpPr>
          <p:spPr>
            <a:xfrm>
              <a:off x="1978025" y="4824413"/>
              <a:ext cx="334963" cy="376237"/>
            </a:xfrm>
            <a:custGeom>
              <a:avLst/>
              <a:gdLst/>
              <a:ahLst/>
              <a:cxnLst/>
              <a:rect l="l" t="t" r="r" b="b"/>
              <a:pathLst>
                <a:path w="145" h="163" extrusionOk="0">
                  <a:moveTo>
                    <a:pt x="68" y="0"/>
                  </a:moveTo>
                  <a:cubicBezTo>
                    <a:pt x="90" y="5"/>
                    <a:pt x="110" y="14"/>
                    <a:pt x="125" y="32"/>
                  </a:cubicBezTo>
                  <a:cubicBezTo>
                    <a:pt x="145" y="55"/>
                    <a:pt x="145" y="85"/>
                    <a:pt x="126" y="109"/>
                  </a:cubicBezTo>
                  <a:cubicBezTo>
                    <a:pt x="123" y="113"/>
                    <a:pt x="120" y="117"/>
                    <a:pt x="116" y="120"/>
                  </a:cubicBezTo>
                  <a:cubicBezTo>
                    <a:pt x="108" y="125"/>
                    <a:pt x="108" y="131"/>
                    <a:pt x="111" y="138"/>
                  </a:cubicBezTo>
                  <a:cubicBezTo>
                    <a:pt x="114" y="144"/>
                    <a:pt x="118" y="150"/>
                    <a:pt x="122" y="157"/>
                  </a:cubicBezTo>
                  <a:cubicBezTo>
                    <a:pt x="122" y="158"/>
                    <a:pt x="123" y="160"/>
                    <a:pt x="123" y="161"/>
                  </a:cubicBezTo>
                  <a:cubicBezTo>
                    <a:pt x="122" y="162"/>
                    <a:pt x="120" y="163"/>
                    <a:pt x="118" y="163"/>
                  </a:cubicBezTo>
                  <a:cubicBezTo>
                    <a:pt x="100" y="161"/>
                    <a:pt x="83" y="155"/>
                    <a:pt x="67" y="147"/>
                  </a:cubicBezTo>
                  <a:cubicBezTo>
                    <a:pt x="64" y="145"/>
                    <a:pt x="61" y="145"/>
                    <a:pt x="58" y="145"/>
                  </a:cubicBezTo>
                  <a:cubicBezTo>
                    <a:pt x="39" y="148"/>
                    <a:pt x="19" y="146"/>
                    <a:pt x="0" y="140"/>
                  </a:cubicBezTo>
                  <a:cubicBezTo>
                    <a:pt x="8" y="136"/>
                    <a:pt x="15" y="132"/>
                    <a:pt x="22" y="128"/>
                  </a:cubicBezTo>
                  <a:cubicBezTo>
                    <a:pt x="23" y="128"/>
                    <a:pt x="25" y="128"/>
                    <a:pt x="26" y="128"/>
                  </a:cubicBezTo>
                  <a:cubicBezTo>
                    <a:pt x="35" y="128"/>
                    <a:pt x="45" y="127"/>
                    <a:pt x="54" y="128"/>
                  </a:cubicBezTo>
                  <a:cubicBezTo>
                    <a:pt x="58" y="128"/>
                    <a:pt x="62" y="129"/>
                    <a:pt x="65" y="130"/>
                  </a:cubicBezTo>
                  <a:cubicBezTo>
                    <a:pt x="74" y="134"/>
                    <a:pt x="84" y="138"/>
                    <a:pt x="93" y="142"/>
                  </a:cubicBezTo>
                  <a:cubicBezTo>
                    <a:pt x="95" y="143"/>
                    <a:pt x="97" y="143"/>
                    <a:pt x="98" y="143"/>
                  </a:cubicBezTo>
                  <a:cubicBezTo>
                    <a:pt x="97" y="138"/>
                    <a:pt x="94" y="133"/>
                    <a:pt x="93" y="128"/>
                  </a:cubicBezTo>
                  <a:cubicBezTo>
                    <a:pt x="92" y="121"/>
                    <a:pt x="94" y="115"/>
                    <a:pt x="100" y="110"/>
                  </a:cubicBezTo>
                  <a:cubicBezTo>
                    <a:pt x="112" y="101"/>
                    <a:pt x="121" y="90"/>
                    <a:pt x="122" y="75"/>
                  </a:cubicBezTo>
                  <a:cubicBezTo>
                    <a:pt x="123" y="64"/>
                    <a:pt x="120" y="55"/>
                    <a:pt x="113" y="46"/>
                  </a:cubicBezTo>
                  <a:cubicBezTo>
                    <a:pt x="104" y="34"/>
                    <a:pt x="92" y="27"/>
                    <a:pt x="78" y="21"/>
                  </a:cubicBezTo>
                  <a:cubicBezTo>
                    <a:pt x="75" y="20"/>
                    <a:pt x="73" y="18"/>
                    <a:pt x="73" y="15"/>
                  </a:cubicBezTo>
                  <a:cubicBezTo>
                    <a:pt x="71" y="10"/>
                    <a:pt x="70" y="5"/>
                    <a:pt x="68" y="0"/>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49" name="Google Shape;349;p27" descr="Picture3.gif"/>
          <p:cNvPicPr preferRelativeResize="0"/>
          <p:nvPr/>
        </p:nvPicPr>
        <p:blipFill rotWithShape="1">
          <a:blip r:embed="rId11">
            <a:alphaModFix/>
          </a:blip>
          <a:srcRect/>
          <a:stretch/>
        </p:blipFill>
        <p:spPr>
          <a:xfrm>
            <a:off x="8910634" y="3910366"/>
            <a:ext cx="1388355" cy="575910"/>
          </a:xfrm>
          <a:prstGeom prst="rect">
            <a:avLst/>
          </a:prstGeom>
          <a:noFill/>
          <a:ln>
            <a:noFill/>
          </a:ln>
        </p:spPr>
      </p:pic>
      <p:sp>
        <p:nvSpPr>
          <p:cNvPr id="350" name="Google Shape;350;p27"/>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Competencies for Volunteer Advocates</a:t>
            </a:r>
            <a:endParaRPr/>
          </a:p>
        </p:txBody>
      </p:sp>
      <p:pic>
        <p:nvPicPr>
          <p:cNvPr id="351" name="Google Shape;351;p27" descr="Globe.png"/>
          <p:cNvPicPr preferRelativeResize="0"/>
          <p:nvPr/>
        </p:nvPicPr>
        <p:blipFill rotWithShape="1">
          <a:blip r:embed="rId12">
            <a:alphaModFix/>
          </a:blip>
          <a:srcRect/>
          <a:stretch/>
        </p:blipFill>
        <p:spPr>
          <a:xfrm>
            <a:off x="3878803" y="2485420"/>
            <a:ext cx="782811" cy="943580"/>
          </a:xfrm>
          <a:prstGeom prst="rect">
            <a:avLst/>
          </a:prstGeom>
          <a:noFill/>
          <a:ln>
            <a:noFill/>
          </a:ln>
        </p:spPr>
      </p:pic>
      <p:pic>
        <p:nvPicPr>
          <p:cNvPr id="352" name="Google Shape;352;p27"/>
          <p:cNvPicPr preferRelativeResize="0"/>
          <p:nvPr/>
        </p:nvPicPr>
        <p:blipFill rotWithShape="1">
          <a:blip r:embed="rId13">
            <a:alphaModFix/>
          </a:blip>
          <a:srcRect/>
          <a:stretch/>
        </p:blipFill>
        <p:spPr>
          <a:xfrm>
            <a:off x="5633414" y="3791031"/>
            <a:ext cx="895785" cy="832438"/>
          </a:xfrm>
          <a:prstGeom prst="rect">
            <a:avLst/>
          </a:prstGeom>
          <a:noFill/>
          <a:ln>
            <a:noFill/>
          </a:ln>
        </p:spPr>
      </p:pic>
      <p:sp>
        <p:nvSpPr>
          <p:cNvPr id="353" name="Google Shape;3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grpSp>
        <p:nvGrpSpPr>
          <p:cNvPr id="358" name="Google Shape;358;p28"/>
          <p:cNvGrpSpPr/>
          <p:nvPr/>
        </p:nvGrpSpPr>
        <p:grpSpPr>
          <a:xfrm>
            <a:off x="-12145" y="296268"/>
            <a:ext cx="9413319" cy="1010044"/>
            <a:chOff x="-2619" y="296268"/>
            <a:chExt cx="7569864" cy="1010044"/>
          </a:xfrm>
        </p:grpSpPr>
        <p:sp>
          <p:nvSpPr>
            <p:cNvPr id="359" name="Google Shape;359;p28"/>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8"/>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61" name="Google Shape;361;p28"/>
          <p:cNvPicPr preferRelativeResize="0"/>
          <p:nvPr/>
        </p:nvPicPr>
        <p:blipFill/>
        <p:spPr>
          <a:xfrm>
            <a:off x="1587" y="1588"/>
            <a:ext cx="1587" cy="1587"/>
          </a:xfrm>
          <a:prstGeom prst="rect">
            <a:avLst/>
          </a:prstGeom>
          <a:solidFill>
            <a:srgbClr val="FFFFFF"/>
          </a:solidFill>
          <a:ln>
            <a:noFill/>
          </a:ln>
        </p:spPr>
      </p:pic>
      <p:sp>
        <p:nvSpPr>
          <p:cNvPr id="362" name="Google Shape;362;p28"/>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Competencies for Volunteer Advocates</a:t>
            </a:r>
            <a:endParaRPr/>
          </a:p>
        </p:txBody>
      </p:sp>
      <p:sp>
        <p:nvSpPr>
          <p:cNvPr id="363" name="Google Shape;363;p28"/>
          <p:cNvSpPr/>
          <p:nvPr/>
        </p:nvSpPr>
        <p:spPr>
          <a:xfrm>
            <a:off x="465552" y="2431201"/>
            <a:ext cx="7619201" cy="30931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a:solidFill>
                  <a:srgbClr val="222A35"/>
                </a:solidFill>
                <a:latin typeface="Arial"/>
                <a:ea typeface="Arial"/>
                <a:cs typeface="Arial"/>
                <a:sym typeface="Arial"/>
              </a:rPr>
              <a:t>What is the dilemma?</a:t>
            </a:r>
            <a:endParaRPr/>
          </a:p>
          <a:p>
            <a:pPr marL="0" marR="0" lvl="0" indent="0" algn="l" rtl="0">
              <a:spcBef>
                <a:spcPts val="600"/>
              </a:spcBef>
              <a:spcAft>
                <a:spcPts val="0"/>
              </a:spcAft>
              <a:buNone/>
            </a:pPr>
            <a:endParaRPr sz="3500">
              <a:solidFill>
                <a:srgbClr val="222A35"/>
              </a:solidFill>
              <a:latin typeface="Arial"/>
              <a:ea typeface="Arial"/>
              <a:cs typeface="Arial"/>
              <a:sym typeface="Arial"/>
            </a:endParaRPr>
          </a:p>
          <a:p>
            <a:pPr marL="0" marR="0" lvl="0" indent="0" algn="l" rtl="0">
              <a:spcBef>
                <a:spcPts val="600"/>
              </a:spcBef>
              <a:spcAft>
                <a:spcPts val="0"/>
              </a:spcAft>
              <a:buNone/>
            </a:pPr>
            <a:r>
              <a:rPr lang="en-US" sz="3500">
                <a:solidFill>
                  <a:srgbClr val="222A35"/>
                </a:solidFill>
                <a:latin typeface="Arial"/>
                <a:ea typeface="Arial"/>
                <a:cs typeface="Arial"/>
                <a:sym typeface="Arial"/>
              </a:rPr>
              <a:t>What are potential consequences?</a:t>
            </a:r>
            <a:endParaRPr/>
          </a:p>
          <a:p>
            <a:pPr marL="0" marR="0" lvl="0" indent="0" algn="l" rtl="0">
              <a:spcBef>
                <a:spcPts val="600"/>
              </a:spcBef>
              <a:spcAft>
                <a:spcPts val="0"/>
              </a:spcAft>
              <a:buNone/>
            </a:pPr>
            <a:endParaRPr sz="3500">
              <a:solidFill>
                <a:srgbClr val="222A35"/>
              </a:solidFill>
              <a:latin typeface="Arial"/>
              <a:ea typeface="Arial"/>
              <a:cs typeface="Arial"/>
              <a:sym typeface="Arial"/>
            </a:endParaRPr>
          </a:p>
          <a:p>
            <a:pPr marL="0" marR="0" lvl="0" indent="0" algn="l" rtl="0">
              <a:spcBef>
                <a:spcPts val="600"/>
              </a:spcBef>
              <a:spcAft>
                <a:spcPts val="0"/>
              </a:spcAft>
              <a:buNone/>
            </a:pPr>
            <a:r>
              <a:rPr lang="en-US" sz="3500">
                <a:solidFill>
                  <a:srgbClr val="222A35"/>
                </a:solidFill>
                <a:latin typeface="Arial"/>
                <a:ea typeface="Arial"/>
                <a:cs typeface="Arial"/>
                <a:sym typeface="Arial"/>
              </a:rPr>
              <a:t>What is a solution?</a:t>
            </a:r>
            <a:endParaRPr/>
          </a:p>
        </p:txBody>
      </p:sp>
      <p:pic>
        <p:nvPicPr>
          <p:cNvPr id="364" name="Google Shape;364;p28" descr="ask, blackboard, chalk board"/>
          <p:cNvPicPr preferRelativeResize="0"/>
          <p:nvPr/>
        </p:nvPicPr>
        <p:blipFill rotWithShape="1">
          <a:blip r:embed="rId3">
            <a:alphaModFix/>
          </a:blip>
          <a:srcRect l="25599" r="26618"/>
          <a:stretch/>
        </p:blipFill>
        <p:spPr>
          <a:xfrm>
            <a:off x="7810500" y="1695379"/>
            <a:ext cx="3784600" cy="4794321"/>
          </a:xfrm>
          <a:prstGeom prst="rect">
            <a:avLst/>
          </a:prstGeom>
          <a:noFill/>
          <a:ln>
            <a:noFill/>
          </a:ln>
        </p:spPr>
      </p:pic>
      <p:sp>
        <p:nvSpPr>
          <p:cNvPr id="365" name="Google Shape;36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29"/>
          <p:cNvGrpSpPr/>
          <p:nvPr/>
        </p:nvGrpSpPr>
        <p:grpSpPr>
          <a:xfrm>
            <a:off x="-12145" y="296268"/>
            <a:ext cx="9413319" cy="1010044"/>
            <a:chOff x="-2619" y="296268"/>
            <a:chExt cx="7569864" cy="1010044"/>
          </a:xfrm>
        </p:grpSpPr>
        <p:sp>
          <p:nvSpPr>
            <p:cNvPr id="371" name="Google Shape;371;p29"/>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29"/>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73" name="Google Shape;373;p29"/>
          <p:cNvPicPr preferRelativeResize="0"/>
          <p:nvPr/>
        </p:nvPicPr>
        <p:blipFill/>
        <p:spPr>
          <a:xfrm>
            <a:off x="1587" y="1588"/>
            <a:ext cx="1587" cy="1587"/>
          </a:xfrm>
          <a:prstGeom prst="rect">
            <a:avLst/>
          </a:prstGeom>
          <a:solidFill>
            <a:srgbClr val="FFFFFF"/>
          </a:solidFill>
          <a:ln>
            <a:noFill/>
          </a:ln>
        </p:spPr>
      </p:pic>
      <p:sp>
        <p:nvSpPr>
          <p:cNvPr id="374" name="Google Shape;374;p29"/>
          <p:cNvSpPr/>
          <p:nvPr/>
        </p:nvSpPr>
        <p:spPr>
          <a:xfrm>
            <a:off x="579016" y="4749028"/>
            <a:ext cx="2404663"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E2E2E2"/>
                </a:solidFill>
                <a:latin typeface="Arial"/>
                <a:ea typeface="Arial"/>
                <a:cs typeface="Arial"/>
                <a:sym typeface="Arial"/>
              </a:rPr>
              <a:t>Pre-Work Recap, Chapter Overview and Competencies</a:t>
            </a:r>
            <a:endParaRPr/>
          </a:p>
        </p:txBody>
      </p:sp>
      <p:sp>
        <p:nvSpPr>
          <p:cNvPr id="375" name="Google Shape;375;p29"/>
          <p:cNvSpPr/>
          <p:nvPr/>
        </p:nvSpPr>
        <p:spPr>
          <a:xfrm>
            <a:off x="3304151" y="4810583"/>
            <a:ext cx="1549999"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E2E2E2"/>
                </a:solidFill>
                <a:latin typeface="Arial"/>
                <a:ea typeface="Arial"/>
                <a:cs typeface="Arial"/>
                <a:sym typeface="Arial"/>
              </a:rPr>
              <a:t>The Volunteer Role</a:t>
            </a:r>
            <a:endParaRPr/>
          </a:p>
        </p:txBody>
      </p:sp>
      <p:sp>
        <p:nvSpPr>
          <p:cNvPr id="376" name="Google Shape;376;p29"/>
          <p:cNvSpPr/>
          <p:nvPr/>
        </p:nvSpPr>
        <p:spPr>
          <a:xfrm>
            <a:off x="5171032" y="4810583"/>
            <a:ext cx="1828519"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The Child Welfare System</a:t>
            </a:r>
            <a:endParaRPr/>
          </a:p>
        </p:txBody>
      </p:sp>
      <p:sp>
        <p:nvSpPr>
          <p:cNvPr id="377" name="Google Shape;377;p29"/>
          <p:cNvSpPr/>
          <p:nvPr/>
        </p:nvSpPr>
        <p:spPr>
          <a:xfrm>
            <a:off x="7335428" y="4810583"/>
            <a:ext cx="1688524"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Working a Case</a:t>
            </a:r>
            <a:endParaRPr/>
          </a:p>
        </p:txBody>
      </p:sp>
      <p:sp>
        <p:nvSpPr>
          <p:cNvPr id="378" name="Google Shape;378;p29"/>
          <p:cNvSpPr/>
          <p:nvPr/>
        </p:nvSpPr>
        <p:spPr>
          <a:xfrm>
            <a:off x="8983390" y="4810583"/>
            <a:ext cx="2895757" cy="160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200">
                <a:solidFill>
                  <a:srgbClr val="113044"/>
                </a:solidFill>
                <a:latin typeface="Arial"/>
                <a:ea typeface="Arial"/>
                <a:cs typeface="Arial"/>
                <a:sym typeface="Arial"/>
              </a:rPr>
              <a:t>Chapter 2: Pre-Work</a:t>
            </a:r>
            <a:endParaRPr/>
          </a:p>
        </p:txBody>
      </p:sp>
      <p:pic>
        <p:nvPicPr>
          <p:cNvPr id="379" name="Google Shape;379;p29"/>
          <p:cNvPicPr preferRelativeResize="0"/>
          <p:nvPr/>
        </p:nvPicPr>
        <p:blipFill rotWithShape="1">
          <a:blip r:embed="rId3">
            <a:alphaModFix/>
          </a:blip>
          <a:srcRect/>
          <a:stretch/>
        </p:blipFill>
        <p:spPr>
          <a:xfrm>
            <a:off x="3443446" y="3096527"/>
            <a:ext cx="1136104" cy="686908"/>
          </a:xfrm>
          <a:prstGeom prst="rect">
            <a:avLst/>
          </a:prstGeom>
          <a:noFill/>
          <a:ln>
            <a:noFill/>
          </a:ln>
        </p:spPr>
      </p:pic>
      <p:pic>
        <p:nvPicPr>
          <p:cNvPr id="380" name="Google Shape;380;p29"/>
          <p:cNvPicPr preferRelativeResize="0"/>
          <p:nvPr/>
        </p:nvPicPr>
        <p:blipFill rotWithShape="1">
          <a:blip r:embed="rId4">
            <a:alphaModFix/>
          </a:blip>
          <a:srcRect/>
          <a:stretch/>
        </p:blipFill>
        <p:spPr>
          <a:xfrm>
            <a:off x="5725460" y="3034320"/>
            <a:ext cx="791336" cy="947331"/>
          </a:xfrm>
          <a:prstGeom prst="rect">
            <a:avLst/>
          </a:prstGeom>
          <a:noFill/>
          <a:ln>
            <a:noFill/>
          </a:ln>
        </p:spPr>
      </p:pic>
      <p:pic>
        <p:nvPicPr>
          <p:cNvPr id="381" name="Google Shape;381;p29"/>
          <p:cNvPicPr preferRelativeResize="0"/>
          <p:nvPr/>
        </p:nvPicPr>
        <p:blipFill rotWithShape="1">
          <a:blip r:embed="rId5">
            <a:alphaModFix/>
          </a:blip>
          <a:srcRect/>
          <a:stretch/>
        </p:blipFill>
        <p:spPr>
          <a:xfrm>
            <a:off x="7805730" y="2993928"/>
            <a:ext cx="715541" cy="987723"/>
          </a:xfrm>
          <a:prstGeom prst="rect">
            <a:avLst/>
          </a:prstGeom>
          <a:noFill/>
          <a:ln>
            <a:noFill/>
          </a:ln>
        </p:spPr>
      </p:pic>
      <p:pic>
        <p:nvPicPr>
          <p:cNvPr id="382" name="Google Shape;382;p29"/>
          <p:cNvPicPr preferRelativeResize="0"/>
          <p:nvPr/>
        </p:nvPicPr>
        <p:blipFill rotWithShape="1">
          <a:blip r:embed="rId6">
            <a:alphaModFix/>
          </a:blip>
          <a:srcRect/>
          <a:stretch/>
        </p:blipFill>
        <p:spPr>
          <a:xfrm>
            <a:off x="9939431" y="3065871"/>
            <a:ext cx="809435" cy="812462"/>
          </a:xfrm>
          <a:prstGeom prst="rect">
            <a:avLst/>
          </a:prstGeom>
          <a:noFill/>
          <a:ln>
            <a:noFill/>
          </a:ln>
        </p:spPr>
      </p:pic>
      <p:sp>
        <p:nvSpPr>
          <p:cNvPr id="383" name="Google Shape;383;p29"/>
          <p:cNvSpPr/>
          <p:nvPr/>
        </p:nvSpPr>
        <p:spPr>
          <a:xfrm>
            <a:off x="9107488" y="3470276"/>
            <a:ext cx="2376488" cy="1192213"/>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29"/>
          <p:cNvSpPr/>
          <p:nvPr/>
        </p:nvSpPr>
        <p:spPr>
          <a:xfrm>
            <a:off x="7000875" y="2281238"/>
            <a:ext cx="2374900" cy="1189038"/>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29"/>
          <p:cNvSpPr/>
          <p:nvPr/>
        </p:nvSpPr>
        <p:spPr>
          <a:xfrm>
            <a:off x="4892675" y="3470276"/>
            <a:ext cx="2374900" cy="1192213"/>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29"/>
          <p:cNvSpPr/>
          <p:nvPr/>
        </p:nvSpPr>
        <p:spPr>
          <a:xfrm>
            <a:off x="2782888" y="2281238"/>
            <a:ext cx="2374900" cy="1189038"/>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87" name="Google Shape;387;p29"/>
          <p:cNvGrpSpPr/>
          <p:nvPr/>
        </p:nvGrpSpPr>
        <p:grpSpPr>
          <a:xfrm>
            <a:off x="676275" y="2281238"/>
            <a:ext cx="2374900" cy="2381251"/>
            <a:chOff x="676275" y="2281238"/>
            <a:chExt cx="2374900" cy="2381251"/>
          </a:xfrm>
        </p:grpSpPr>
        <p:pic>
          <p:nvPicPr>
            <p:cNvPr id="388" name="Google Shape;388;p29"/>
            <p:cNvPicPr preferRelativeResize="0"/>
            <p:nvPr/>
          </p:nvPicPr>
          <p:blipFill rotWithShape="1">
            <a:blip r:embed="rId7">
              <a:alphaModFix/>
            </a:blip>
            <a:srcRect/>
            <a:stretch/>
          </p:blipFill>
          <p:spPr>
            <a:xfrm>
              <a:off x="1525636" y="2984716"/>
              <a:ext cx="733480" cy="924273"/>
            </a:xfrm>
            <a:prstGeom prst="rect">
              <a:avLst/>
            </a:prstGeom>
            <a:noFill/>
            <a:ln>
              <a:noFill/>
            </a:ln>
          </p:spPr>
        </p:pic>
        <p:sp>
          <p:nvSpPr>
            <p:cNvPr id="389" name="Google Shape;389;p29"/>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29"/>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91" name="Google Shape;391;p29"/>
          <p:cNvSpPr/>
          <p:nvPr/>
        </p:nvSpPr>
        <p:spPr>
          <a:xfrm>
            <a:off x="9107488" y="2281238"/>
            <a:ext cx="2376488"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29"/>
          <p:cNvSpPr/>
          <p:nvPr/>
        </p:nvSpPr>
        <p:spPr>
          <a:xfrm>
            <a:off x="7000875" y="3470276"/>
            <a:ext cx="2374900" cy="1192213"/>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29"/>
          <p:cNvSpPr/>
          <p:nvPr/>
        </p:nvSpPr>
        <p:spPr>
          <a:xfrm>
            <a:off x="4892675" y="2281238"/>
            <a:ext cx="2374900" cy="1189038"/>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29"/>
          <p:cNvSpPr/>
          <p:nvPr/>
        </p:nvSpPr>
        <p:spPr>
          <a:xfrm>
            <a:off x="2782888" y="3470276"/>
            <a:ext cx="2374900" cy="1192213"/>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29"/>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The CASA/GAL Volunteer Role</a:t>
            </a:r>
            <a:endParaRPr/>
          </a:p>
        </p:txBody>
      </p:sp>
      <p:sp>
        <p:nvSpPr>
          <p:cNvPr id="396" name="Google Shape;39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30"/>
          <p:cNvGrpSpPr/>
          <p:nvPr/>
        </p:nvGrpSpPr>
        <p:grpSpPr>
          <a:xfrm>
            <a:off x="-12145" y="296268"/>
            <a:ext cx="9413319" cy="1010044"/>
            <a:chOff x="-2619" y="296268"/>
            <a:chExt cx="7569864" cy="1010044"/>
          </a:xfrm>
        </p:grpSpPr>
        <p:sp>
          <p:nvSpPr>
            <p:cNvPr id="402" name="Google Shape;402;p30"/>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30"/>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04" name="Google Shape;404;p30"/>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Key Laws</a:t>
            </a:r>
            <a:endParaRPr/>
          </a:p>
        </p:txBody>
      </p:sp>
      <p:pic>
        <p:nvPicPr>
          <p:cNvPr id="405" name="Google Shape;405;p30"/>
          <p:cNvPicPr preferRelativeResize="0"/>
          <p:nvPr/>
        </p:nvPicPr>
        <p:blipFill rotWithShape="1">
          <a:blip r:embed="rId3">
            <a:alphaModFix/>
          </a:blip>
          <a:srcRect l="4326" t="-1" r="19999" b="-3933"/>
          <a:stretch/>
        </p:blipFill>
        <p:spPr>
          <a:xfrm>
            <a:off x="328952" y="1595118"/>
            <a:ext cx="11674778" cy="3359654"/>
          </a:xfrm>
          <a:prstGeom prst="rect">
            <a:avLst/>
          </a:prstGeom>
          <a:noFill/>
          <a:ln>
            <a:noFill/>
          </a:ln>
        </p:spPr>
      </p:pic>
      <p:sp>
        <p:nvSpPr>
          <p:cNvPr id="406" name="Google Shape;406;p30"/>
          <p:cNvSpPr/>
          <p:nvPr/>
        </p:nvSpPr>
        <p:spPr>
          <a:xfrm>
            <a:off x="1112955" y="2957468"/>
            <a:ext cx="9404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1974</a:t>
            </a:r>
            <a:endParaRPr sz="2400">
              <a:solidFill>
                <a:schemeClr val="dk1"/>
              </a:solidFill>
              <a:latin typeface="Calibri"/>
              <a:ea typeface="Calibri"/>
              <a:cs typeface="Calibri"/>
              <a:sym typeface="Calibri"/>
            </a:endParaRPr>
          </a:p>
        </p:txBody>
      </p:sp>
      <p:sp>
        <p:nvSpPr>
          <p:cNvPr id="407" name="Google Shape;407;p30"/>
          <p:cNvSpPr/>
          <p:nvPr/>
        </p:nvSpPr>
        <p:spPr>
          <a:xfrm>
            <a:off x="5755209" y="2957468"/>
            <a:ext cx="9404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1980</a:t>
            </a:r>
            <a:endParaRPr sz="2400">
              <a:solidFill>
                <a:schemeClr val="dk1"/>
              </a:solidFill>
              <a:latin typeface="Calibri"/>
              <a:ea typeface="Calibri"/>
              <a:cs typeface="Calibri"/>
              <a:sym typeface="Calibri"/>
            </a:endParaRPr>
          </a:p>
        </p:txBody>
      </p:sp>
      <p:sp>
        <p:nvSpPr>
          <p:cNvPr id="408" name="Google Shape;408;p30"/>
          <p:cNvSpPr/>
          <p:nvPr/>
        </p:nvSpPr>
        <p:spPr>
          <a:xfrm>
            <a:off x="8041794" y="2957467"/>
            <a:ext cx="9404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1997</a:t>
            </a:r>
            <a:endParaRPr sz="2400">
              <a:solidFill>
                <a:schemeClr val="dk1"/>
              </a:solidFill>
              <a:latin typeface="Calibri"/>
              <a:ea typeface="Calibri"/>
              <a:cs typeface="Calibri"/>
              <a:sym typeface="Calibri"/>
            </a:endParaRPr>
          </a:p>
        </p:txBody>
      </p:sp>
      <p:sp>
        <p:nvSpPr>
          <p:cNvPr id="409" name="Google Shape;409;p30"/>
          <p:cNvSpPr/>
          <p:nvPr/>
        </p:nvSpPr>
        <p:spPr>
          <a:xfrm>
            <a:off x="3411330" y="2957468"/>
            <a:ext cx="9404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1978</a:t>
            </a:r>
            <a:endParaRPr sz="2400">
              <a:solidFill>
                <a:schemeClr val="dk1"/>
              </a:solidFill>
              <a:latin typeface="Calibri"/>
              <a:ea typeface="Calibri"/>
              <a:cs typeface="Calibri"/>
              <a:sym typeface="Calibri"/>
            </a:endParaRPr>
          </a:p>
        </p:txBody>
      </p:sp>
      <p:sp>
        <p:nvSpPr>
          <p:cNvPr id="410" name="Google Shape;410;p30"/>
          <p:cNvSpPr/>
          <p:nvPr/>
        </p:nvSpPr>
        <p:spPr>
          <a:xfrm>
            <a:off x="10385541" y="2957467"/>
            <a:ext cx="9404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1999</a:t>
            </a:r>
            <a:endParaRPr sz="2400">
              <a:solidFill>
                <a:schemeClr val="dk1"/>
              </a:solidFill>
              <a:latin typeface="Calibri"/>
              <a:ea typeface="Calibri"/>
              <a:cs typeface="Calibri"/>
              <a:sym typeface="Calibri"/>
            </a:endParaRPr>
          </a:p>
        </p:txBody>
      </p:sp>
      <p:sp>
        <p:nvSpPr>
          <p:cNvPr id="411" name="Google Shape;411;p30"/>
          <p:cNvSpPr/>
          <p:nvPr/>
        </p:nvSpPr>
        <p:spPr>
          <a:xfrm>
            <a:off x="656618" y="5026076"/>
            <a:ext cx="1834431"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222A35"/>
                </a:solidFill>
                <a:latin typeface="Arial"/>
                <a:ea typeface="Arial"/>
                <a:cs typeface="Arial"/>
                <a:sym typeface="Arial"/>
              </a:rPr>
              <a:t>Child Abuse Prevention &amp; Treatment Act </a:t>
            </a:r>
            <a:endParaRPr sz="2000">
              <a:solidFill>
                <a:srgbClr val="222A35"/>
              </a:solidFill>
              <a:latin typeface="Calibri"/>
              <a:ea typeface="Calibri"/>
              <a:cs typeface="Calibri"/>
              <a:sym typeface="Calibri"/>
            </a:endParaRPr>
          </a:p>
        </p:txBody>
      </p:sp>
      <p:sp>
        <p:nvSpPr>
          <p:cNvPr id="412" name="Google Shape;412;p30"/>
          <p:cNvSpPr/>
          <p:nvPr/>
        </p:nvSpPr>
        <p:spPr>
          <a:xfrm>
            <a:off x="3046257" y="5036708"/>
            <a:ext cx="167057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222A35"/>
                </a:solidFill>
                <a:latin typeface="Arial"/>
                <a:ea typeface="Arial"/>
                <a:cs typeface="Arial"/>
                <a:sym typeface="Arial"/>
              </a:rPr>
              <a:t>Indian Child Welfare Act </a:t>
            </a:r>
            <a:endParaRPr sz="2000">
              <a:solidFill>
                <a:srgbClr val="222A35"/>
              </a:solidFill>
              <a:latin typeface="Calibri"/>
              <a:ea typeface="Calibri"/>
              <a:cs typeface="Calibri"/>
              <a:sym typeface="Calibri"/>
            </a:endParaRPr>
          </a:p>
        </p:txBody>
      </p:sp>
      <p:sp>
        <p:nvSpPr>
          <p:cNvPr id="413" name="Google Shape;413;p30"/>
          <p:cNvSpPr/>
          <p:nvPr/>
        </p:nvSpPr>
        <p:spPr>
          <a:xfrm>
            <a:off x="5305235" y="5026076"/>
            <a:ext cx="1840376"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222A35"/>
                </a:solidFill>
                <a:latin typeface="Arial"/>
                <a:ea typeface="Arial"/>
                <a:cs typeface="Arial"/>
                <a:sym typeface="Arial"/>
              </a:rPr>
              <a:t>Adoption Assistance and Child Welfare Act</a:t>
            </a:r>
            <a:endParaRPr sz="2000">
              <a:solidFill>
                <a:srgbClr val="222A35"/>
              </a:solidFill>
              <a:latin typeface="Calibri"/>
              <a:ea typeface="Calibri"/>
              <a:cs typeface="Calibri"/>
              <a:sym typeface="Calibri"/>
            </a:endParaRPr>
          </a:p>
        </p:txBody>
      </p:sp>
      <p:sp>
        <p:nvSpPr>
          <p:cNvPr id="414" name="Google Shape;414;p30"/>
          <p:cNvSpPr/>
          <p:nvPr/>
        </p:nvSpPr>
        <p:spPr>
          <a:xfrm>
            <a:off x="7734015" y="5036708"/>
            <a:ext cx="1564279"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222A35"/>
                </a:solidFill>
                <a:latin typeface="Arial"/>
                <a:ea typeface="Arial"/>
                <a:cs typeface="Arial"/>
                <a:sym typeface="Arial"/>
              </a:rPr>
              <a:t>Adoption and Safe Families Act </a:t>
            </a:r>
            <a:endParaRPr sz="2000">
              <a:solidFill>
                <a:srgbClr val="222A35"/>
              </a:solidFill>
              <a:latin typeface="Calibri"/>
              <a:ea typeface="Calibri"/>
              <a:cs typeface="Calibri"/>
              <a:sym typeface="Calibri"/>
            </a:endParaRPr>
          </a:p>
        </p:txBody>
      </p:sp>
      <p:sp>
        <p:nvSpPr>
          <p:cNvPr id="415" name="Google Shape;415;p30"/>
          <p:cNvSpPr/>
          <p:nvPr/>
        </p:nvSpPr>
        <p:spPr>
          <a:xfrm>
            <a:off x="9835872" y="5026076"/>
            <a:ext cx="2039763"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222A35"/>
                </a:solidFill>
                <a:latin typeface="Arial"/>
                <a:ea typeface="Arial"/>
                <a:cs typeface="Arial"/>
                <a:sym typeface="Arial"/>
              </a:rPr>
              <a:t>Foster Care Independence Act </a:t>
            </a:r>
            <a:endParaRPr sz="2000">
              <a:solidFill>
                <a:srgbClr val="222A35"/>
              </a:solidFill>
              <a:latin typeface="Calibri"/>
              <a:ea typeface="Calibri"/>
              <a:cs typeface="Calibri"/>
              <a:sym typeface="Calibri"/>
            </a:endParaRPr>
          </a:p>
        </p:txBody>
      </p:sp>
      <p:sp>
        <p:nvSpPr>
          <p:cNvPr id="416" name="Google Shape;41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421" name="Google Shape;421;p31"/>
          <p:cNvGrpSpPr/>
          <p:nvPr/>
        </p:nvGrpSpPr>
        <p:grpSpPr>
          <a:xfrm>
            <a:off x="-12145" y="296268"/>
            <a:ext cx="9410065" cy="1010044"/>
            <a:chOff x="-2619" y="296268"/>
            <a:chExt cx="7567247" cy="1010044"/>
          </a:xfrm>
        </p:grpSpPr>
        <p:sp>
          <p:nvSpPr>
            <p:cNvPr id="422" name="Google Shape;422;p31"/>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31"/>
            <p:cNvSpPr/>
            <p:nvPr/>
          </p:nvSpPr>
          <p:spPr>
            <a:xfrm flipH="1">
              <a:off x="-2619"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4" name="Google Shape;424;p31"/>
          <p:cNvSpPr/>
          <p:nvPr/>
        </p:nvSpPr>
        <p:spPr>
          <a:xfrm rot="10800000" flipH="1">
            <a:off x="2519820" y="3530071"/>
            <a:ext cx="9672180"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31"/>
          <p:cNvSpPr/>
          <p:nvPr/>
        </p:nvSpPr>
        <p:spPr>
          <a:xfrm>
            <a:off x="4845053" y="3590331"/>
            <a:ext cx="7191736" cy="914400"/>
          </a:xfrm>
          <a:prstGeom prst="rect">
            <a:avLst/>
          </a:prstGeom>
          <a:solidFill>
            <a:srgbClr val="F5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Child Protective Services Process Flowchart</a:t>
            </a:r>
            <a:endParaRPr/>
          </a:p>
        </p:txBody>
      </p:sp>
      <p:sp>
        <p:nvSpPr>
          <p:cNvPr id="426" name="Google Shape;426;p31"/>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Proxima Nova"/>
                <a:ea typeface="Proxima Nova"/>
                <a:cs typeface="Proxima Nova"/>
                <a:sym typeface="Proxima Nova"/>
              </a:rPr>
              <a:t>Introduction to the Child Welfare System</a:t>
            </a:r>
            <a:endParaRPr sz="2800">
              <a:solidFill>
                <a:srgbClr val="F2F2F2"/>
              </a:solidFill>
              <a:latin typeface="Arial"/>
              <a:ea typeface="Arial"/>
              <a:cs typeface="Arial"/>
              <a:sym typeface="Arial"/>
            </a:endParaRPr>
          </a:p>
        </p:txBody>
      </p:sp>
      <p:sp>
        <p:nvSpPr>
          <p:cNvPr id="427" name="Google Shape;427;p31"/>
          <p:cNvSpPr/>
          <p:nvPr/>
        </p:nvSpPr>
        <p:spPr>
          <a:xfrm rot="-6791320">
            <a:off x="3361898" y="3684748"/>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p14"/>
          <p:cNvGrpSpPr/>
          <p:nvPr/>
        </p:nvGrpSpPr>
        <p:grpSpPr>
          <a:xfrm>
            <a:off x="-12145" y="296268"/>
            <a:ext cx="9413319" cy="1010044"/>
            <a:chOff x="-2619" y="296268"/>
            <a:chExt cx="7569864" cy="1010044"/>
          </a:xfrm>
        </p:grpSpPr>
        <p:sp>
          <p:nvSpPr>
            <p:cNvPr id="100" name="Google Shape;100;p14"/>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4"/>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02" name="Google Shape;102;p14"/>
          <p:cNvPicPr preferRelativeResize="0"/>
          <p:nvPr/>
        </p:nvPicPr>
        <p:blipFill/>
        <p:spPr>
          <a:xfrm>
            <a:off x="1587" y="1588"/>
            <a:ext cx="1587" cy="1587"/>
          </a:xfrm>
          <a:prstGeom prst="rect">
            <a:avLst/>
          </a:prstGeom>
          <a:solidFill>
            <a:srgbClr val="FFFFFF"/>
          </a:solidFill>
          <a:ln>
            <a:noFill/>
          </a:ln>
        </p:spPr>
      </p:pic>
      <p:sp>
        <p:nvSpPr>
          <p:cNvPr id="103" name="Google Shape;103;p14"/>
          <p:cNvSpPr/>
          <p:nvPr/>
        </p:nvSpPr>
        <p:spPr>
          <a:xfrm>
            <a:off x="104775" y="328792"/>
            <a:ext cx="60960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rgbClr val="8296B0"/>
                </a:solidFill>
                <a:latin typeface="Arial"/>
                <a:ea typeface="Arial"/>
                <a:cs typeface="Arial"/>
                <a:sym typeface="Arial"/>
              </a:rPr>
              <a:t>Chapter 1: </a:t>
            </a:r>
            <a:r>
              <a:rPr lang="en-US" sz="2800" b="0" i="0" u="none" strike="noStrike" cap="none">
                <a:solidFill>
                  <a:srgbClr val="F2F2F2"/>
                </a:solidFill>
                <a:latin typeface="Proxima Nova"/>
                <a:ea typeface="Proxima Nova"/>
                <a:cs typeface="Proxima Nova"/>
                <a:sym typeface="Proxima Nova"/>
              </a:rPr>
              <a:t/>
            </a:r>
            <a:br>
              <a:rPr lang="en-US" sz="2800" b="0" i="0" u="none" strike="noStrike" cap="none">
                <a:solidFill>
                  <a:srgbClr val="F2F2F2"/>
                </a:solidFill>
                <a:latin typeface="Proxima Nova"/>
                <a:ea typeface="Proxima Nova"/>
                <a:cs typeface="Proxima Nova"/>
                <a:sym typeface="Proxima Nova"/>
              </a:rPr>
            </a:br>
            <a:r>
              <a:rPr lang="en-US" sz="2800" b="0" i="0" u="none" strike="noStrike" cap="none">
                <a:solidFill>
                  <a:srgbClr val="F2F2F2"/>
                </a:solidFill>
                <a:latin typeface="Arial"/>
                <a:ea typeface="Arial"/>
                <a:cs typeface="Arial"/>
                <a:sym typeface="Arial"/>
              </a:rPr>
              <a:t>The CASA/GAL Volunteer Role</a:t>
            </a:r>
            <a:endParaRPr sz="2800">
              <a:solidFill>
                <a:schemeClr val="dk1"/>
              </a:solidFill>
              <a:latin typeface="Arial"/>
              <a:ea typeface="Arial"/>
              <a:cs typeface="Arial"/>
              <a:sym typeface="Arial"/>
            </a:endParaRPr>
          </a:p>
        </p:txBody>
      </p:sp>
      <p:sp>
        <p:nvSpPr>
          <p:cNvPr id="104" name="Google Shape;104;p14"/>
          <p:cNvSpPr/>
          <p:nvPr/>
        </p:nvSpPr>
        <p:spPr>
          <a:xfrm>
            <a:off x="498764" y="4749028"/>
            <a:ext cx="2594529"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Pre-Work Recap, Chapter Overview and Competencies</a:t>
            </a:r>
            <a:endParaRPr/>
          </a:p>
        </p:txBody>
      </p:sp>
      <p:sp>
        <p:nvSpPr>
          <p:cNvPr id="105" name="Google Shape;105;p14"/>
          <p:cNvSpPr/>
          <p:nvPr/>
        </p:nvSpPr>
        <p:spPr>
          <a:xfrm>
            <a:off x="3186155" y="4810583"/>
            <a:ext cx="1598157"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The Volunteer Role</a:t>
            </a:r>
            <a:endParaRPr/>
          </a:p>
        </p:txBody>
      </p:sp>
      <p:sp>
        <p:nvSpPr>
          <p:cNvPr id="106" name="Google Shape;106;p14"/>
          <p:cNvSpPr/>
          <p:nvPr/>
        </p:nvSpPr>
        <p:spPr>
          <a:xfrm>
            <a:off x="5168618" y="4810583"/>
            <a:ext cx="1885331"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The Child Welfare System</a:t>
            </a:r>
            <a:endParaRPr/>
          </a:p>
        </p:txBody>
      </p:sp>
      <p:sp>
        <p:nvSpPr>
          <p:cNvPr id="107" name="Google Shape;107;p14"/>
          <p:cNvSpPr/>
          <p:nvPr/>
        </p:nvSpPr>
        <p:spPr>
          <a:xfrm>
            <a:off x="7337364" y="4810583"/>
            <a:ext cx="1740986"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Working      a Case</a:t>
            </a:r>
            <a:endParaRPr/>
          </a:p>
        </p:txBody>
      </p:sp>
      <p:sp>
        <p:nvSpPr>
          <p:cNvPr id="108" name="Google Shape;108;p14"/>
          <p:cNvSpPr/>
          <p:nvPr/>
        </p:nvSpPr>
        <p:spPr>
          <a:xfrm>
            <a:off x="8678051" y="4772483"/>
            <a:ext cx="3340044" cy="1261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200">
                <a:solidFill>
                  <a:srgbClr val="113044"/>
                </a:solidFill>
                <a:latin typeface="Arial"/>
                <a:ea typeface="Arial"/>
                <a:cs typeface="Arial"/>
                <a:sym typeface="Arial"/>
              </a:rPr>
              <a:t>Chapter 2: Pre-Work</a:t>
            </a:r>
            <a:endParaRPr/>
          </a:p>
        </p:txBody>
      </p:sp>
      <p:pic>
        <p:nvPicPr>
          <p:cNvPr id="109" name="Google Shape;109;p14"/>
          <p:cNvPicPr preferRelativeResize="0"/>
          <p:nvPr/>
        </p:nvPicPr>
        <p:blipFill rotWithShape="1">
          <a:blip r:embed="rId3">
            <a:alphaModFix/>
          </a:blip>
          <a:srcRect/>
          <a:stretch/>
        </p:blipFill>
        <p:spPr>
          <a:xfrm>
            <a:off x="3443446" y="3096527"/>
            <a:ext cx="1136104" cy="686908"/>
          </a:xfrm>
          <a:prstGeom prst="rect">
            <a:avLst/>
          </a:prstGeom>
          <a:noFill/>
          <a:ln>
            <a:noFill/>
          </a:ln>
        </p:spPr>
      </p:pic>
      <p:pic>
        <p:nvPicPr>
          <p:cNvPr id="110" name="Google Shape;110;p14"/>
          <p:cNvPicPr preferRelativeResize="0"/>
          <p:nvPr/>
        </p:nvPicPr>
        <p:blipFill rotWithShape="1">
          <a:blip r:embed="rId4">
            <a:alphaModFix/>
          </a:blip>
          <a:srcRect/>
          <a:stretch/>
        </p:blipFill>
        <p:spPr>
          <a:xfrm>
            <a:off x="5725460" y="3034320"/>
            <a:ext cx="791336" cy="947331"/>
          </a:xfrm>
          <a:prstGeom prst="rect">
            <a:avLst/>
          </a:prstGeom>
          <a:noFill/>
          <a:ln>
            <a:noFill/>
          </a:ln>
        </p:spPr>
      </p:pic>
      <p:pic>
        <p:nvPicPr>
          <p:cNvPr id="111" name="Google Shape;111;p14"/>
          <p:cNvPicPr preferRelativeResize="0"/>
          <p:nvPr/>
        </p:nvPicPr>
        <p:blipFill rotWithShape="1">
          <a:blip r:embed="rId5">
            <a:alphaModFix/>
          </a:blip>
          <a:srcRect/>
          <a:stretch/>
        </p:blipFill>
        <p:spPr>
          <a:xfrm>
            <a:off x="7805730" y="2993928"/>
            <a:ext cx="715541" cy="987723"/>
          </a:xfrm>
          <a:prstGeom prst="rect">
            <a:avLst/>
          </a:prstGeom>
          <a:noFill/>
          <a:ln>
            <a:noFill/>
          </a:ln>
        </p:spPr>
      </p:pic>
      <p:pic>
        <p:nvPicPr>
          <p:cNvPr id="112" name="Google Shape;112;p14"/>
          <p:cNvPicPr preferRelativeResize="0"/>
          <p:nvPr/>
        </p:nvPicPr>
        <p:blipFill rotWithShape="1">
          <a:blip r:embed="rId6">
            <a:alphaModFix/>
          </a:blip>
          <a:srcRect/>
          <a:stretch/>
        </p:blipFill>
        <p:spPr>
          <a:xfrm>
            <a:off x="9939431" y="3065871"/>
            <a:ext cx="809435" cy="812462"/>
          </a:xfrm>
          <a:prstGeom prst="rect">
            <a:avLst/>
          </a:prstGeom>
          <a:noFill/>
          <a:ln>
            <a:noFill/>
          </a:ln>
        </p:spPr>
      </p:pic>
      <p:sp>
        <p:nvSpPr>
          <p:cNvPr id="113" name="Google Shape;113;p14"/>
          <p:cNvSpPr/>
          <p:nvPr/>
        </p:nvSpPr>
        <p:spPr>
          <a:xfrm>
            <a:off x="9107488" y="3470276"/>
            <a:ext cx="2376488" cy="1192213"/>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4"/>
          <p:cNvSpPr/>
          <p:nvPr/>
        </p:nvSpPr>
        <p:spPr>
          <a:xfrm>
            <a:off x="7000875" y="2281238"/>
            <a:ext cx="2374900" cy="1189038"/>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4"/>
          <p:cNvSpPr/>
          <p:nvPr/>
        </p:nvSpPr>
        <p:spPr>
          <a:xfrm>
            <a:off x="4892675" y="3470276"/>
            <a:ext cx="2374900" cy="1192213"/>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4"/>
          <p:cNvSpPr/>
          <p:nvPr/>
        </p:nvSpPr>
        <p:spPr>
          <a:xfrm>
            <a:off x="2782888" y="2281238"/>
            <a:ext cx="2374900" cy="1189038"/>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7" name="Google Shape;117;p14"/>
          <p:cNvGrpSpPr/>
          <p:nvPr/>
        </p:nvGrpSpPr>
        <p:grpSpPr>
          <a:xfrm>
            <a:off x="676275" y="2281238"/>
            <a:ext cx="2374900" cy="2381251"/>
            <a:chOff x="676275" y="2281238"/>
            <a:chExt cx="2374900" cy="2381251"/>
          </a:xfrm>
        </p:grpSpPr>
        <p:pic>
          <p:nvPicPr>
            <p:cNvPr id="118" name="Google Shape;118;p14"/>
            <p:cNvPicPr preferRelativeResize="0"/>
            <p:nvPr/>
          </p:nvPicPr>
          <p:blipFill rotWithShape="1">
            <a:blip r:embed="rId7">
              <a:alphaModFix/>
            </a:blip>
            <a:srcRect/>
            <a:stretch/>
          </p:blipFill>
          <p:spPr>
            <a:xfrm>
              <a:off x="1525636" y="2984716"/>
              <a:ext cx="733480" cy="924273"/>
            </a:xfrm>
            <a:prstGeom prst="rect">
              <a:avLst/>
            </a:prstGeom>
            <a:noFill/>
            <a:ln>
              <a:noFill/>
            </a:ln>
          </p:spPr>
        </p:pic>
        <p:sp>
          <p:nvSpPr>
            <p:cNvPr id="119" name="Google Shape;119;p14"/>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4"/>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1" name="Google Shape;121;p14"/>
          <p:cNvSpPr/>
          <p:nvPr/>
        </p:nvSpPr>
        <p:spPr>
          <a:xfrm>
            <a:off x="9107488" y="2281238"/>
            <a:ext cx="2376488"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4"/>
          <p:cNvSpPr/>
          <p:nvPr/>
        </p:nvSpPr>
        <p:spPr>
          <a:xfrm>
            <a:off x="7000875" y="3470276"/>
            <a:ext cx="2374900" cy="1192213"/>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4"/>
          <p:cNvSpPr/>
          <p:nvPr/>
        </p:nvSpPr>
        <p:spPr>
          <a:xfrm>
            <a:off x="4892675" y="2281238"/>
            <a:ext cx="2374900" cy="1189038"/>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4"/>
          <p:cNvSpPr/>
          <p:nvPr/>
        </p:nvSpPr>
        <p:spPr>
          <a:xfrm>
            <a:off x="2782888" y="3470276"/>
            <a:ext cx="2374900" cy="1192213"/>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p32"/>
          <p:cNvGrpSpPr/>
          <p:nvPr/>
        </p:nvGrpSpPr>
        <p:grpSpPr>
          <a:xfrm>
            <a:off x="-12145" y="296268"/>
            <a:ext cx="9413319" cy="1010044"/>
            <a:chOff x="-2619" y="296268"/>
            <a:chExt cx="7569864" cy="1010044"/>
          </a:xfrm>
        </p:grpSpPr>
        <p:sp>
          <p:nvSpPr>
            <p:cNvPr id="434" name="Google Shape;434;p32"/>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32"/>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6" name="Google Shape;436;p32"/>
          <p:cNvSpPr/>
          <p:nvPr/>
        </p:nvSpPr>
        <p:spPr>
          <a:xfrm>
            <a:off x="648775" y="1867000"/>
            <a:ext cx="6424800" cy="47091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ED1B2E"/>
              </a:buClr>
              <a:buSzPts val="3000"/>
              <a:buFont typeface="Noto Sans Symbols"/>
              <a:buChar char="✓"/>
            </a:pPr>
            <a:r>
              <a:rPr lang="en-US" sz="3000">
                <a:solidFill>
                  <a:srgbClr val="222A35"/>
                </a:solidFill>
                <a:latin typeface="Arial"/>
                <a:ea typeface="Arial"/>
                <a:cs typeface="Arial"/>
                <a:sym typeface="Arial"/>
              </a:rPr>
              <a:t>The child</a:t>
            </a:r>
            <a:endParaRPr/>
          </a:p>
          <a:p>
            <a:pPr marL="457200" marR="0" lvl="0" indent="-457200" algn="l" rtl="0">
              <a:spcBef>
                <a:spcPts val="600"/>
              </a:spcBef>
              <a:spcAft>
                <a:spcPts val="0"/>
              </a:spcAft>
              <a:buClr>
                <a:srgbClr val="ED1B2E"/>
              </a:buClr>
              <a:buSzPts val="3000"/>
              <a:buFont typeface="Noto Sans Symbols"/>
              <a:buChar char="✓"/>
            </a:pPr>
            <a:r>
              <a:rPr lang="en-US" sz="3000">
                <a:solidFill>
                  <a:srgbClr val="222A35"/>
                </a:solidFill>
                <a:latin typeface="Arial"/>
                <a:ea typeface="Arial"/>
                <a:cs typeface="Arial"/>
                <a:sym typeface="Arial"/>
              </a:rPr>
              <a:t>CASA volunteer</a:t>
            </a:r>
            <a:endParaRPr/>
          </a:p>
          <a:p>
            <a:pPr marL="457200" marR="0" lvl="0" indent="-457200" algn="l" rtl="0">
              <a:spcBef>
                <a:spcPts val="600"/>
              </a:spcBef>
              <a:spcAft>
                <a:spcPts val="0"/>
              </a:spcAft>
              <a:buClr>
                <a:srgbClr val="ED1B2E"/>
              </a:buClr>
              <a:buSzPts val="3000"/>
              <a:buFont typeface="Noto Sans Symbols"/>
              <a:buChar char="✓"/>
            </a:pPr>
            <a:r>
              <a:rPr lang="en-US" sz="3000">
                <a:solidFill>
                  <a:srgbClr val="222A35"/>
                </a:solidFill>
                <a:latin typeface="Arial"/>
                <a:ea typeface="Arial"/>
                <a:cs typeface="Arial"/>
                <a:sym typeface="Arial"/>
              </a:rPr>
              <a:t>CASA supervisor</a:t>
            </a:r>
            <a:endParaRPr/>
          </a:p>
          <a:p>
            <a:pPr marL="457200" marR="0" lvl="0" indent="-457200" algn="l" rtl="0">
              <a:spcBef>
                <a:spcPts val="600"/>
              </a:spcBef>
              <a:spcAft>
                <a:spcPts val="0"/>
              </a:spcAft>
              <a:buClr>
                <a:srgbClr val="ED1B2E"/>
              </a:buClr>
              <a:buSzPts val="3000"/>
              <a:buFont typeface="Noto Sans Symbols"/>
              <a:buChar char="✓"/>
            </a:pPr>
            <a:r>
              <a:rPr lang="en-US" sz="3000">
                <a:solidFill>
                  <a:srgbClr val="222A35"/>
                </a:solidFill>
                <a:latin typeface="Arial"/>
                <a:ea typeface="Arial"/>
                <a:cs typeface="Arial"/>
                <a:sym typeface="Arial"/>
              </a:rPr>
              <a:t>Attorney for the child</a:t>
            </a:r>
            <a:endParaRPr/>
          </a:p>
          <a:p>
            <a:pPr marL="457200" marR="0" lvl="0" indent="-457200" algn="l" rtl="0">
              <a:spcBef>
                <a:spcPts val="600"/>
              </a:spcBef>
              <a:spcAft>
                <a:spcPts val="0"/>
              </a:spcAft>
              <a:buClr>
                <a:srgbClr val="ED1B2E"/>
              </a:buClr>
              <a:buSzPts val="3000"/>
              <a:buFont typeface="Noto Sans Symbols"/>
              <a:buChar char="✓"/>
            </a:pPr>
            <a:r>
              <a:rPr lang="en-US" sz="3000">
                <a:solidFill>
                  <a:srgbClr val="222A35"/>
                </a:solidFill>
                <a:latin typeface="Arial"/>
                <a:ea typeface="Arial"/>
                <a:cs typeface="Arial"/>
                <a:sym typeface="Arial"/>
              </a:rPr>
              <a:t>Parents/caretakers </a:t>
            </a:r>
            <a:endParaRPr sz="3000">
              <a:solidFill>
                <a:srgbClr val="222A35"/>
              </a:solidFill>
              <a:latin typeface="Arial"/>
              <a:ea typeface="Arial"/>
              <a:cs typeface="Arial"/>
              <a:sym typeface="Arial"/>
            </a:endParaRPr>
          </a:p>
          <a:p>
            <a:pPr marL="0" marR="0" lvl="0" indent="0" algn="l" rtl="0">
              <a:spcBef>
                <a:spcPts val="600"/>
              </a:spcBef>
              <a:spcAft>
                <a:spcPts val="0"/>
              </a:spcAft>
              <a:buNone/>
            </a:pPr>
            <a:r>
              <a:rPr lang="en-US" sz="3000">
                <a:solidFill>
                  <a:srgbClr val="222A35"/>
                </a:solidFill>
              </a:rPr>
              <a:t>    </a:t>
            </a:r>
            <a:r>
              <a:rPr lang="en-US" sz="3000">
                <a:solidFill>
                  <a:srgbClr val="222A35"/>
                </a:solidFill>
                <a:latin typeface="Arial"/>
                <a:ea typeface="Arial"/>
                <a:cs typeface="Arial"/>
                <a:sym typeface="Arial"/>
              </a:rPr>
              <a:t>named in the petition</a:t>
            </a:r>
            <a:endParaRPr/>
          </a:p>
          <a:p>
            <a:pPr marL="457200" marR="0" lvl="0" indent="-457200" algn="l" rtl="0">
              <a:spcBef>
                <a:spcPts val="600"/>
              </a:spcBef>
              <a:spcAft>
                <a:spcPts val="0"/>
              </a:spcAft>
              <a:buClr>
                <a:srgbClr val="ED1B2E"/>
              </a:buClr>
              <a:buSzPts val="3000"/>
              <a:buFont typeface="Noto Sans Symbols"/>
              <a:buChar char="✓"/>
            </a:pPr>
            <a:r>
              <a:rPr lang="en-US" sz="3000">
                <a:solidFill>
                  <a:srgbClr val="222A35"/>
                </a:solidFill>
                <a:latin typeface="Arial"/>
                <a:ea typeface="Arial"/>
                <a:cs typeface="Arial"/>
                <a:sym typeface="Arial"/>
              </a:rPr>
              <a:t>Attorney for the parent/caretaker</a:t>
            </a:r>
            <a:endParaRPr/>
          </a:p>
          <a:p>
            <a:pPr marL="0" marR="0" lvl="0" indent="0" algn="l" rtl="0">
              <a:spcBef>
                <a:spcPts val="600"/>
              </a:spcBef>
              <a:spcAft>
                <a:spcPts val="0"/>
              </a:spcAft>
              <a:buNone/>
            </a:pPr>
            <a:endParaRPr/>
          </a:p>
        </p:txBody>
      </p:sp>
      <p:sp>
        <p:nvSpPr>
          <p:cNvPr id="437" name="Google Shape;437;p32"/>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Who Participates in a Case?</a:t>
            </a:r>
            <a:endParaRPr/>
          </a:p>
        </p:txBody>
      </p:sp>
      <p:sp>
        <p:nvSpPr>
          <p:cNvPr id="438" name="Google Shape;43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
        <p:nvSpPr>
          <p:cNvPr id="439" name="Google Shape;439;p32"/>
          <p:cNvSpPr txBox="1"/>
          <p:nvPr/>
        </p:nvSpPr>
        <p:spPr>
          <a:xfrm>
            <a:off x="6938500" y="1852800"/>
            <a:ext cx="4333500" cy="3000000"/>
          </a:xfrm>
          <a:prstGeom prst="rect">
            <a:avLst/>
          </a:prstGeom>
          <a:noFill/>
          <a:ln>
            <a:noFill/>
          </a:ln>
        </p:spPr>
        <p:txBody>
          <a:bodyPr spcFirstLastPara="1" wrap="square" lIns="91425" tIns="91425" rIns="91425" bIns="91425" anchor="ctr" anchorCtr="0">
            <a:noAutofit/>
          </a:bodyPr>
          <a:lstStyle/>
          <a:p>
            <a:pPr marL="457200" lvl="0" indent="-457200" rtl="0">
              <a:spcBef>
                <a:spcPts val="600"/>
              </a:spcBef>
              <a:spcAft>
                <a:spcPts val="0"/>
              </a:spcAft>
              <a:buClr>
                <a:srgbClr val="ED1B2E"/>
              </a:buClr>
              <a:buSzPts val="3000"/>
              <a:buFont typeface="Noto Sans Symbols"/>
              <a:buChar char="✓"/>
            </a:pPr>
            <a:r>
              <a:rPr lang="en-US" sz="3000">
                <a:solidFill>
                  <a:srgbClr val="222A35"/>
                </a:solidFill>
              </a:rPr>
              <a:t>DFPS caseworker </a:t>
            </a:r>
            <a:endParaRPr>
              <a:solidFill>
                <a:schemeClr val="dk1"/>
              </a:solidFill>
            </a:endParaRPr>
          </a:p>
          <a:p>
            <a:pPr marL="457200" lvl="0" indent="-457200" rtl="0">
              <a:spcBef>
                <a:spcPts val="600"/>
              </a:spcBef>
              <a:spcAft>
                <a:spcPts val="0"/>
              </a:spcAft>
              <a:buClr>
                <a:srgbClr val="ED1B2E"/>
              </a:buClr>
              <a:buSzPts val="3000"/>
              <a:buFont typeface="Noto Sans Symbols"/>
              <a:buChar char="✓"/>
            </a:pPr>
            <a:r>
              <a:rPr lang="en-US" sz="3000">
                <a:solidFill>
                  <a:srgbClr val="222A35"/>
                </a:solidFill>
              </a:rPr>
              <a:t>Attorney representing DFPS</a:t>
            </a:r>
            <a:endParaRPr>
              <a:solidFill>
                <a:schemeClr val="dk1"/>
              </a:solidFill>
            </a:endParaRPr>
          </a:p>
          <a:p>
            <a:pPr marL="457200" lvl="0" indent="-457200" rtl="0">
              <a:spcBef>
                <a:spcPts val="600"/>
              </a:spcBef>
              <a:spcAft>
                <a:spcPts val="0"/>
              </a:spcAft>
              <a:buClr>
                <a:srgbClr val="ED1B2E"/>
              </a:buClr>
              <a:buSzPts val="3000"/>
              <a:buFont typeface="Noto Sans Symbols"/>
              <a:buChar char="✓"/>
            </a:pPr>
            <a:r>
              <a:rPr lang="en-US" sz="3000">
                <a:solidFill>
                  <a:srgbClr val="222A35"/>
                </a:solidFill>
              </a:rPr>
              <a:t>Judge</a:t>
            </a:r>
            <a:endParaRPr>
              <a:solidFill>
                <a:schemeClr val="dk1"/>
              </a:solidFill>
            </a:endParaRPr>
          </a:p>
          <a:p>
            <a:pPr marL="457200" lvl="0" indent="-457200" rtl="0">
              <a:spcBef>
                <a:spcPts val="600"/>
              </a:spcBef>
              <a:spcAft>
                <a:spcPts val="0"/>
              </a:spcAft>
              <a:buClr>
                <a:srgbClr val="ED1B2E"/>
              </a:buClr>
              <a:buSzPts val="3000"/>
              <a:buFont typeface="Noto Sans Symbols"/>
              <a:buChar char="✓"/>
            </a:pPr>
            <a:r>
              <a:rPr lang="en-US" sz="3000">
                <a:solidFill>
                  <a:srgbClr val="222A35"/>
                </a:solidFill>
              </a:rPr>
              <a:t>Indian child’s tribe (only in ICWA cases)</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grpSp>
        <p:nvGrpSpPr>
          <p:cNvPr id="444" name="Google Shape;444;p33"/>
          <p:cNvGrpSpPr/>
          <p:nvPr/>
        </p:nvGrpSpPr>
        <p:grpSpPr>
          <a:xfrm>
            <a:off x="-12145" y="296268"/>
            <a:ext cx="9413319" cy="1010044"/>
            <a:chOff x="-2619" y="296268"/>
            <a:chExt cx="7569864" cy="1010044"/>
          </a:xfrm>
        </p:grpSpPr>
        <p:sp>
          <p:nvSpPr>
            <p:cNvPr id="445" name="Google Shape;445;p33"/>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33"/>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47" name="Google Shape;447;p33"/>
          <p:cNvPicPr preferRelativeResize="0"/>
          <p:nvPr/>
        </p:nvPicPr>
        <p:blipFill/>
        <p:spPr>
          <a:xfrm>
            <a:off x="1587" y="1588"/>
            <a:ext cx="1587" cy="1587"/>
          </a:xfrm>
          <a:prstGeom prst="rect">
            <a:avLst/>
          </a:prstGeom>
          <a:solidFill>
            <a:srgbClr val="FFFFFF"/>
          </a:solidFill>
          <a:ln>
            <a:noFill/>
          </a:ln>
        </p:spPr>
      </p:pic>
      <p:sp>
        <p:nvSpPr>
          <p:cNvPr id="448" name="Google Shape;448;p33"/>
          <p:cNvSpPr/>
          <p:nvPr/>
        </p:nvSpPr>
        <p:spPr>
          <a:xfrm>
            <a:off x="616227" y="4718250"/>
            <a:ext cx="2310073"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E2E2E2"/>
                </a:solidFill>
                <a:latin typeface="Arial"/>
                <a:ea typeface="Arial"/>
                <a:cs typeface="Arial"/>
                <a:sym typeface="Arial"/>
              </a:rPr>
              <a:t>Pre-Work Recap, Chapter Overview and Competencies</a:t>
            </a:r>
            <a:endParaRPr/>
          </a:p>
        </p:txBody>
      </p:sp>
      <p:sp>
        <p:nvSpPr>
          <p:cNvPr id="449" name="Google Shape;449;p33"/>
          <p:cNvSpPr/>
          <p:nvPr/>
        </p:nvSpPr>
        <p:spPr>
          <a:xfrm>
            <a:off x="3271653" y="4810583"/>
            <a:ext cx="1449203"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E2E2E2"/>
                </a:solidFill>
                <a:latin typeface="Arial"/>
                <a:ea typeface="Arial"/>
                <a:cs typeface="Arial"/>
                <a:sym typeface="Arial"/>
              </a:rPr>
              <a:t>The Volunteer Role</a:t>
            </a:r>
            <a:endParaRPr/>
          </a:p>
        </p:txBody>
      </p:sp>
      <p:sp>
        <p:nvSpPr>
          <p:cNvPr id="450" name="Google Shape;450;p33"/>
          <p:cNvSpPr/>
          <p:nvPr/>
        </p:nvSpPr>
        <p:spPr>
          <a:xfrm>
            <a:off x="5176325" y="4810583"/>
            <a:ext cx="1580412"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E2E2E2"/>
                </a:solidFill>
                <a:latin typeface="Arial"/>
                <a:ea typeface="Arial"/>
                <a:cs typeface="Arial"/>
                <a:sym typeface="Arial"/>
              </a:rPr>
              <a:t>The Child Welfare System</a:t>
            </a:r>
            <a:endParaRPr/>
          </a:p>
        </p:txBody>
      </p:sp>
      <p:sp>
        <p:nvSpPr>
          <p:cNvPr id="451" name="Google Shape;451;p33"/>
          <p:cNvSpPr/>
          <p:nvPr/>
        </p:nvSpPr>
        <p:spPr>
          <a:xfrm>
            <a:off x="7327252" y="4810583"/>
            <a:ext cx="1565954"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Working a Case</a:t>
            </a:r>
            <a:endParaRPr/>
          </a:p>
        </p:txBody>
      </p:sp>
      <p:sp>
        <p:nvSpPr>
          <p:cNvPr id="452" name="Google Shape;452;p33"/>
          <p:cNvSpPr/>
          <p:nvPr/>
        </p:nvSpPr>
        <p:spPr>
          <a:xfrm>
            <a:off x="8946714" y="4810583"/>
            <a:ext cx="3133218" cy="1261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200">
                <a:solidFill>
                  <a:srgbClr val="113044"/>
                </a:solidFill>
                <a:latin typeface="Arial"/>
                <a:ea typeface="Arial"/>
                <a:cs typeface="Arial"/>
                <a:sym typeface="Arial"/>
              </a:rPr>
              <a:t>Chapter 2: Pre-Work</a:t>
            </a:r>
            <a:endParaRPr/>
          </a:p>
        </p:txBody>
      </p:sp>
      <p:pic>
        <p:nvPicPr>
          <p:cNvPr id="453" name="Google Shape;453;p33"/>
          <p:cNvPicPr preferRelativeResize="0"/>
          <p:nvPr/>
        </p:nvPicPr>
        <p:blipFill rotWithShape="1">
          <a:blip r:embed="rId3">
            <a:alphaModFix/>
          </a:blip>
          <a:srcRect/>
          <a:stretch/>
        </p:blipFill>
        <p:spPr>
          <a:xfrm>
            <a:off x="3443446" y="3096527"/>
            <a:ext cx="1136104" cy="686908"/>
          </a:xfrm>
          <a:prstGeom prst="rect">
            <a:avLst/>
          </a:prstGeom>
          <a:noFill/>
          <a:ln>
            <a:noFill/>
          </a:ln>
        </p:spPr>
      </p:pic>
      <p:pic>
        <p:nvPicPr>
          <p:cNvPr id="454" name="Google Shape;454;p33"/>
          <p:cNvPicPr preferRelativeResize="0"/>
          <p:nvPr/>
        </p:nvPicPr>
        <p:blipFill rotWithShape="1">
          <a:blip r:embed="rId4">
            <a:alphaModFix/>
          </a:blip>
          <a:srcRect/>
          <a:stretch/>
        </p:blipFill>
        <p:spPr>
          <a:xfrm>
            <a:off x="5725460" y="3034320"/>
            <a:ext cx="791336" cy="947331"/>
          </a:xfrm>
          <a:prstGeom prst="rect">
            <a:avLst/>
          </a:prstGeom>
          <a:noFill/>
          <a:ln>
            <a:noFill/>
          </a:ln>
        </p:spPr>
      </p:pic>
      <p:pic>
        <p:nvPicPr>
          <p:cNvPr id="455" name="Google Shape;455;p33"/>
          <p:cNvPicPr preferRelativeResize="0"/>
          <p:nvPr/>
        </p:nvPicPr>
        <p:blipFill rotWithShape="1">
          <a:blip r:embed="rId5">
            <a:alphaModFix/>
          </a:blip>
          <a:srcRect/>
          <a:stretch/>
        </p:blipFill>
        <p:spPr>
          <a:xfrm>
            <a:off x="7805730" y="2993928"/>
            <a:ext cx="715541" cy="987723"/>
          </a:xfrm>
          <a:prstGeom prst="rect">
            <a:avLst/>
          </a:prstGeom>
          <a:noFill/>
          <a:ln>
            <a:noFill/>
          </a:ln>
        </p:spPr>
      </p:pic>
      <p:pic>
        <p:nvPicPr>
          <p:cNvPr id="456" name="Google Shape;456;p33"/>
          <p:cNvPicPr preferRelativeResize="0"/>
          <p:nvPr/>
        </p:nvPicPr>
        <p:blipFill rotWithShape="1">
          <a:blip r:embed="rId6">
            <a:alphaModFix/>
          </a:blip>
          <a:srcRect/>
          <a:stretch/>
        </p:blipFill>
        <p:spPr>
          <a:xfrm>
            <a:off x="9939431" y="3065871"/>
            <a:ext cx="809435" cy="812462"/>
          </a:xfrm>
          <a:prstGeom prst="rect">
            <a:avLst/>
          </a:prstGeom>
          <a:noFill/>
          <a:ln>
            <a:noFill/>
          </a:ln>
        </p:spPr>
      </p:pic>
      <p:sp>
        <p:nvSpPr>
          <p:cNvPr id="457" name="Google Shape;457;p33"/>
          <p:cNvSpPr/>
          <p:nvPr/>
        </p:nvSpPr>
        <p:spPr>
          <a:xfrm>
            <a:off x="9107488" y="3470276"/>
            <a:ext cx="2376488" cy="1192213"/>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33"/>
          <p:cNvSpPr/>
          <p:nvPr/>
        </p:nvSpPr>
        <p:spPr>
          <a:xfrm>
            <a:off x="7000875" y="2281238"/>
            <a:ext cx="2374900" cy="1189038"/>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33"/>
          <p:cNvSpPr/>
          <p:nvPr/>
        </p:nvSpPr>
        <p:spPr>
          <a:xfrm>
            <a:off x="4892675" y="3470276"/>
            <a:ext cx="2374900" cy="1192213"/>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33"/>
          <p:cNvSpPr/>
          <p:nvPr/>
        </p:nvSpPr>
        <p:spPr>
          <a:xfrm>
            <a:off x="2782888" y="2281238"/>
            <a:ext cx="2374900" cy="1189038"/>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61" name="Google Shape;461;p33"/>
          <p:cNvGrpSpPr/>
          <p:nvPr/>
        </p:nvGrpSpPr>
        <p:grpSpPr>
          <a:xfrm>
            <a:off x="676275" y="2281238"/>
            <a:ext cx="2374900" cy="2381251"/>
            <a:chOff x="676275" y="2281238"/>
            <a:chExt cx="2374900" cy="2381251"/>
          </a:xfrm>
        </p:grpSpPr>
        <p:pic>
          <p:nvPicPr>
            <p:cNvPr id="462" name="Google Shape;462;p33"/>
            <p:cNvPicPr preferRelativeResize="0"/>
            <p:nvPr/>
          </p:nvPicPr>
          <p:blipFill rotWithShape="1">
            <a:blip r:embed="rId7">
              <a:alphaModFix/>
            </a:blip>
            <a:srcRect/>
            <a:stretch/>
          </p:blipFill>
          <p:spPr>
            <a:xfrm>
              <a:off x="1525636" y="2984716"/>
              <a:ext cx="733480" cy="924273"/>
            </a:xfrm>
            <a:prstGeom prst="rect">
              <a:avLst/>
            </a:prstGeom>
            <a:noFill/>
            <a:ln>
              <a:noFill/>
            </a:ln>
          </p:spPr>
        </p:pic>
        <p:sp>
          <p:nvSpPr>
            <p:cNvPr id="463" name="Google Shape;463;p33"/>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33"/>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5" name="Google Shape;465;p33"/>
          <p:cNvSpPr/>
          <p:nvPr/>
        </p:nvSpPr>
        <p:spPr>
          <a:xfrm>
            <a:off x="9107488" y="2281238"/>
            <a:ext cx="2376488"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33"/>
          <p:cNvSpPr/>
          <p:nvPr/>
        </p:nvSpPr>
        <p:spPr>
          <a:xfrm>
            <a:off x="7000875" y="3470276"/>
            <a:ext cx="2374900" cy="1192213"/>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33"/>
          <p:cNvSpPr/>
          <p:nvPr/>
        </p:nvSpPr>
        <p:spPr>
          <a:xfrm>
            <a:off x="4892675" y="2281238"/>
            <a:ext cx="2374900" cy="1189038"/>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33"/>
          <p:cNvSpPr/>
          <p:nvPr/>
        </p:nvSpPr>
        <p:spPr>
          <a:xfrm>
            <a:off x="2782888" y="3470276"/>
            <a:ext cx="2374900" cy="1192213"/>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33"/>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The CASA/GAL Volunteer Role</a:t>
            </a:r>
            <a:endParaRPr/>
          </a:p>
        </p:txBody>
      </p:sp>
      <p:sp>
        <p:nvSpPr>
          <p:cNvPr id="470" name="Google Shape;4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pSp>
        <p:nvGrpSpPr>
          <p:cNvPr id="475" name="Google Shape;475;p34"/>
          <p:cNvGrpSpPr/>
          <p:nvPr/>
        </p:nvGrpSpPr>
        <p:grpSpPr>
          <a:xfrm>
            <a:off x="-12145" y="296268"/>
            <a:ext cx="9413319" cy="1010044"/>
            <a:chOff x="-2619" y="296268"/>
            <a:chExt cx="7569864" cy="1010044"/>
          </a:xfrm>
        </p:grpSpPr>
        <p:sp>
          <p:nvSpPr>
            <p:cNvPr id="476" name="Google Shape;476;p34"/>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34"/>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78" name="Google Shape;478;p34"/>
          <p:cNvSpPr/>
          <p:nvPr/>
        </p:nvSpPr>
        <p:spPr>
          <a:xfrm>
            <a:off x="3366298" y="2558201"/>
            <a:ext cx="8534295" cy="1800493"/>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ED1B2E"/>
              </a:buClr>
              <a:buSzPts val="2400"/>
              <a:buFont typeface="Noto Sans Symbols"/>
              <a:buChar char="✓"/>
            </a:pPr>
            <a:r>
              <a:rPr lang="en-US" sz="2400">
                <a:solidFill>
                  <a:srgbClr val="222A35"/>
                </a:solidFill>
                <a:latin typeface="Arial"/>
                <a:ea typeface="Arial"/>
                <a:cs typeface="Arial"/>
                <a:sym typeface="Arial"/>
              </a:rPr>
              <a:t>Most essential aspect of your work</a:t>
            </a:r>
            <a:endParaRPr/>
          </a:p>
          <a:p>
            <a:pPr marL="457200" marR="0" lvl="0" indent="-457200" algn="l" rtl="0">
              <a:spcBef>
                <a:spcPts val="600"/>
              </a:spcBef>
              <a:spcAft>
                <a:spcPts val="0"/>
              </a:spcAft>
              <a:buClr>
                <a:srgbClr val="ED1B2E"/>
              </a:buClr>
              <a:buSzPts val="2400"/>
              <a:buFont typeface="Noto Sans Symbols"/>
              <a:buChar char="✓"/>
            </a:pPr>
            <a:r>
              <a:rPr lang="en-US" sz="2400">
                <a:solidFill>
                  <a:srgbClr val="222A35"/>
                </a:solidFill>
                <a:latin typeface="Arial"/>
                <a:ea typeface="Arial"/>
                <a:cs typeface="Arial"/>
                <a:sym typeface="Arial"/>
              </a:rPr>
              <a:t>How you present information you have gathered</a:t>
            </a:r>
            <a:endParaRPr/>
          </a:p>
          <a:p>
            <a:pPr marL="457200" marR="0" lvl="0" indent="-457200" algn="l" rtl="0">
              <a:spcBef>
                <a:spcPts val="600"/>
              </a:spcBef>
              <a:spcAft>
                <a:spcPts val="0"/>
              </a:spcAft>
              <a:buClr>
                <a:srgbClr val="ED1B2E"/>
              </a:buClr>
              <a:buSzPts val="2400"/>
              <a:buFont typeface="Noto Sans Symbols"/>
              <a:buChar char="✓"/>
            </a:pPr>
            <a:r>
              <a:rPr lang="en-US" sz="2400">
                <a:solidFill>
                  <a:srgbClr val="222A35"/>
                </a:solidFill>
                <a:latin typeface="Arial"/>
                <a:ea typeface="Arial"/>
                <a:cs typeface="Arial"/>
                <a:sym typeface="Arial"/>
              </a:rPr>
              <a:t>Visible documentation of your involvement in the case</a:t>
            </a:r>
            <a:endParaRPr/>
          </a:p>
          <a:p>
            <a:pPr marL="457200" marR="0" lvl="0" indent="-457200" algn="l" rtl="0">
              <a:spcBef>
                <a:spcPts val="600"/>
              </a:spcBef>
              <a:spcAft>
                <a:spcPts val="0"/>
              </a:spcAft>
              <a:buClr>
                <a:srgbClr val="ED1B2E"/>
              </a:buClr>
              <a:buSzPts val="2400"/>
              <a:buFont typeface="Noto Sans Symbols"/>
              <a:buChar char="✓"/>
            </a:pPr>
            <a:r>
              <a:rPr lang="en-US" sz="2400">
                <a:solidFill>
                  <a:srgbClr val="222A35"/>
                </a:solidFill>
                <a:latin typeface="Arial"/>
                <a:ea typeface="Arial"/>
                <a:cs typeface="Arial"/>
                <a:sym typeface="Arial"/>
              </a:rPr>
              <a:t>Used by judges to make informed decisions</a:t>
            </a:r>
            <a:endParaRPr/>
          </a:p>
        </p:txBody>
      </p:sp>
      <p:sp>
        <p:nvSpPr>
          <p:cNvPr id="479" name="Google Shape;479;p34"/>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Introduction to Reporting in Court</a:t>
            </a:r>
            <a:endParaRPr/>
          </a:p>
        </p:txBody>
      </p:sp>
      <p:pic>
        <p:nvPicPr>
          <p:cNvPr id="480" name="Google Shape;480;p34"/>
          <p:cNvPicPr preferRelativeResize="0"/>
          <p:nvPr/>
        </p:nvPicPr>
        <p:blipFill rotWithShape="1">
          <a:blip r:embed="rId3">
            <a:alphaModFix/>
          </a:blip>
          <a:srcRect/>
          <a:stretch/>
        </p:blipFill>
        <p:spPr>
          <a:xfrm>
            <a:off x="586972" y="2295887"/>
            <a:ext cx="2282352" cy="2560833"/>
          </a:xfrm>
          <a:prstGeom prst="rect">
            <a:avLst/>
          </a:prstGeom>
          <a:noFill/>
          <a:ln>
            <a:noFill/>
          </a:ln>
        </p:spPr>
      </p:pic>
      <p:grpSp>
        <p:nvGrpSpPr>
          <p:cNvPr id="481" name="Google Shape;481;p34"/>
          <p:cNvGrpSpPr/>
          <p:nvPr/>
        </p:nvGrpSpPr>
        <p:grpSpPr>
          <a:xfrm>
            <a:off x="822325" y="5518469"/>
            <a:ext cx="534543" cy="368075"/>
            <a:chOff x="2412494" y="5260543"/>
            <a:chExt cx="596965" cy="411057"/>
          </a:xfrm>
        </p:grpSpPr>
        <p:sp>
          <p:nvSpPr>
            <p:cNvPr id="482" name="Google Shape;482;p34"/>
            <p:cNvSpPr/>
            <p:nvPr/>
          </p:nvSpPr>
          <p:spPr>
            <a:xfrm>
              <a:off x="2412494" y="5260543"/>
              <a:ext cx="410076" cy="411057"/>
            </a:xfrm>
            <a:custGeom>
              <a:avLst/>
              <a:gdLst/>
              <a:ahLst/>
              <a:cxnLst/>
              <a:rect l="l" t="t" r="r" b="b"/>
              <a:pathLst>
                <a:path w="352" h="352" extrusionOk="0">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34"/>
            <p:cNvSpPr/>
            <p:nvPr/>
          </p:nvSpPr>
          <p:spPr>
            <a:xfrm>
              <a:off x="2859850" y="5314500"/>
              <a:ext cx="149609" cy="302161"/>
            </a:xfrm>
            <a:custGeom>
              <a:avLst/>
              <a:gdLst/>
              <a:ahLst/>
              <a:cxnLst/>
              <a:rect l="l" t="t" r="r" b="b"/>
              <a:pathLst>
                <a:path w="128" h="259" extrusionOk="0">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84" name="Google Shape;48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Google Shape;489;p35"/>
          <p:cNvGrpSpPr/>
          <p:nvPr/>
        </p:nvGrpSpPr>
        <p:grpSpPr>
          <a:xfrm>
            <a:off x="-12145" y="296268"/>
            <a:ext cx="9413319" cy="1010044"/>
            <a:chOff x="-2619" y="296268"/>
            <a:chExt cx="7569864" cy="1010044"/>
          </a:xfrm>
        </p:grpSpPr>
        <p:sp>
          <p:nvSpPr>
            <p:cNvPr id="490" name="Google Shape;490;p35"/>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491" name="Google Shape;491;p35"/>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grpSp>
      <p:sp>
        <p:nvSpPr>
          <p:cNvPr id="492" name="Google Shape;492;p35"/>
          <p:cNvSpPr/>
          <p:nvPr/>
        </p:nvSpPr>
        <p:spPr>
          <a:xfrm rot="10800000" flipH="1">
            <a:off x="2519820" y="3530071"/>
            <a:ext cx="9672180"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35"/>
          <p:cNvSpPr/>
          <p:nvPr/>
        </p:nvSpPr>
        <p:spPr>
          <a:xfrm>
            <a:off x="3344449" y="3582448"/>
            <a:ext cx="7966554" cy="914400"/>
          </a:xfrm>
          <a:prstGeom prst="rect">
            <a:avLst/>
          </a:pr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Expectations </a:t>
            </a:r>
            <a:endParaRPr/>
          </a:p>
        </p:txBody>
      </p:sp>
      <p:grpSp>
        <p:nvGrpSpPr>
          <p:cNvPr id="494" name="Google Shape;494;p35"/>
          <p:cNvGrpSpPr/>
          <p:nvPr/>
        </p:nvGrpSpPr>
        <p:grpSpPr>
          <a:xfrm>
            <a:off x="3379959" y="3495564"/>
            <a:ext cx="1396088" cy="1047730"/>
            <a:chOff x="2039674" y="4297230"/>
            <a:chExt cx="1396088" cy="1047730"/>
          </a:xfrm>
        </p:grpSpPr>
        <p:sp>
          <p:nvSpPr>
            <p:cNvPr id="495" name="Google Shape;495;p35"/>
            <p:cNvSpPr/>
            <p:nvPr/>
          </p:nvSpPr>
          <p:spPr>
            <a:xfrm rot="-6791320">
              <a:off x="2129413" y="4451906"/>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35"/>
            <p:cNvSpPr txBox="1"/>
            <p:nvPr/>
          </p:nvSpPr>
          <p:spPr>
            <a:xfrm>
              <a:off x="2956144" y="4835046"/>
              <a:ext cx="47961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50000"/>
                  </a:solidFill>
                  <a:latin typeface="Arial"/>
                  <a:ea typeface="Arial"/>
                  <a:cs typeface="Arial"/>
                  <a:sym typeface="Arial"/>
                </a:rPr>
                <a:t>1B</a:t>
              </a:r>
              <a:endParaRPr/>
            </a:p>
          </p:txBody>
        </p:sp>
      </p:grpSp>
      <p:sp>
        <p:nvSpPr>
          <p:cNvPr id="497" name="Google Shape;497;p35"/>
          <p:cNvSpPr/>
          <p:nvPr/>
        </p:nvSpPr>
        <p:spPr>
          <a:xfrm>
            <a:off x="104775" y="328792"/>
            <a:ext cx="60960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endParaRPr sz="2800">
              <a:solidFill>
                <a:srgbClr val="F2F2F2"/>
              </a:solidFill>
              <a:latin typeface="Arial"/>
              <a:ea typeface="Arial"/>
              <a:cs typeface="Arial"/>
              <a:sym typeface="Arial"/>
            </a:endParaRPr>
          </a:p>
        </p:txBody>
      </p:sp>
      <p:sp>
        <p:nvSpPr>
          <p:cNvPr id="498" name="Google Shape;49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grpSp>
        <p:nvGrpSpPr>
          <p:cNvPr id="503" name="Google Shape;503;p36"/>
          <p:cNvGrpSpPr/>
          <p:nvPr/>
        </p:nvGrpSpPr>
        <p:grpSpPr>
          <a:xfrm>
            <a:off x="-12145" y="296268"/>
            <a:ext cx="9413319" cy="1010044"/>
            <a:chOff x="-2619" y="296268"/>
            <a:chExt cx="7569864" cy="1010044"/>
          </a:xfrm>
        </p:grpSpPr>
        <p:sp>
          <p:nvSpPr>
            <p:cNvPr id="504" name="Google Shape;504;p36"/>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36"/>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06" name="Google Shape;506;p36"/>
          <p:cNvPicPr preferRelativeResize="0"/>
          <p:nvPr/>
        </p:nvPicPr>
        <p:blipFill/>
        <p:spPr>
          <a:xfrm>
            <a:off x="1587" y="1588"/>
            <a:ext cx="1587" cy="1587"/>
          </a:xfrm>
          <a:prstGeom prst="rect">
            <a:avLst/>
          </a:prstGeom>
          <a:solidFill>
            <a:srgbClr val="FFFFFF"/>
          </a:solidFill>
          <a:ln>
            <a:noFill/>
          </a:ln>
        </p:spPr>
      </p:pic>
      <p:sp>
        <p:nvSpPr>
          <p:cNvPr id="507" name="Google Shape;507;p36"/>
          <p:cNvSpPr/>
          <p:nvPr/>
        </p:nvSpPr>
        <p:spPr>
          <a:xfrm>
            <a:off x="104774" y="328792"/>
            <a:ext cx="2518353"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Review </a:t>
            </a:r>
            <a:endParaRPr/>
          </a:p>
        </p:txBody>
      </p:sp>
      <p:sp>
        <p:nvSpPr>
          <p:cNvPr id="508" name="Google Shape;508;p36"/>
          <p:cNvSpPr/>
          <p:nvPr/>
        </p:nvSpPr>
        <p:spPr>
          <a:xfrm>
            <a:off x="526706" y="1723056"/>
            <a:ext cx="8338869" cy="32008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rgbClr val="222A35"/>
                </a:solidFill>
                <a:latin typeface="Arial"/>
                <a:ea typeface="Arial"/>
                <a:cs typeface="Arial"/>
                <a:sym typeface="Arial"/>
              </a:rPr>
              <a:t>In this chapter, you learned about</a:t>
            </a:r>
            <a:r>
              <a:rPr lang="en-US" sz="2400" dirty="0" smtClean="0">
                <a:solidFill>
                  <a:srgbClr val="222A35"/>
                </a:solidFill>
                <a:latin typeface="Arial"/>
                <a:ea typeface="Arial"/>
                <a:cs typeface="Arial"/>
                <a:sym typeface="Arial"/>
              </a:rPr>
              <a:t>:</a:t>
            </a:r>
          </a:p>
          <a:p>
            <a:pPr marL="0" marR="0" lvl="0" indent="0" algn="l" rtl="0">
              <a:spcBef>
                <a:spcPts val="0"/>
              </a:spcBef>
              <a:spcAft>
                <a:spcPts val="0"/>
              </a:spcAft>
              <a:buNone/>
            </a:pPr>
            <a:endParaRPr dirty="0"/>
          </a:p>
          <a:p>
            <a:pPr marL="708637" marR="0" lvl="1" indent="-342900" algn="l" rtl="0">
              <a:spcBef>
                <a:spcPts val="1200"/>
              </a:spcBef>
              <a:spcAft>
                <a:spcPts val="0"/>
              </a:spcAft>
              <a:buClr>
                <a:srgbClr val="ED1B2E"/>
              </a:buClr>
              <a:buSzPts val="2400"/>
              <a:buFont typeface="Noto Sans Symbols"/>
              <a:buChar char="✓"/>
            </a:pPr>
            <a:r>
              <a:rPr lang="en-US" sz="2400" b="0" i="0" u="none" strike="noStrike" cap="none" dirty="0">
                <a:solidFill>
                  <a:srgbClr val="222A35"/>
                </a:solidFill>
                <a:latin typeface="Arial"/>
                <a:ea typeface="Arial"/>
                <a:cs typeface="Arial"/>
                <a:sym typeface="Arial"/>
              </a:rPr>
              <a:t>How CASA makes a difference.</a:t>
            </a:r>
            <a:endParaRPr dirty="0"/>
          </a:p>
          <a:p>
            <a:pPr marL="708637" marR="0" lvl="1" indent="-342900" algn="l" rtl="0">
              <a:spcBef>
                <a:spcPts val="0"/>
              </a:spcBef>
              <a:spcAft>
                <a:spcPts val="0"/>
              </a:spcAft>
              <a:buClr>
                <a:srgbClr val="ED1B2E"/>
              </a:buClr>
              <a:buSzPts val="2400"/>
              <a:buFont typeface="Noto Sans Symbols"/>
              <a:buChar char="✓"/>
            </a:pPr>
            <a:r>
              <a:rPr lang="en-US" sz="2400" b="0" i="0" u="none" strike="noStrike" cap="none" dirty="0">
                <a:solidFill>
                  <a:srgbClr val="222A35"/>
                </a:solidFill>
                <a:latin typeface="Arial"/>
                <a:ea typeface="Arial"/>
                <a:cs typeface="Arial"/>
                <a:sym typeface="Arial"/>
              </a:rPr>
              <a:t>The CASA volunteer role.</a:t>
            </a:r>
            <a:endParaRPr sz="2400" b="0" i="0" u="none" strike="noStrike" cap="none" dirty="0">
              <a:solidFill>
                <a:srgbClr val="222A35"/>
              </a:solidFill>
              <a:latin typeface="Arial"/>
              <a:ea typeface="Arial"/>
              <a:cs typeface="Arial"/>
              <a:sym typeface="Arial"/>
            </a:endParaRPr>
          </a:p>
          <a:p>
            <a:pPr marL="708637" marR="0" lvl="1" indent="-342900" algn="l" rtl="0">
              <a:spcBef>
                <a:spcPts val="0"/>
              </a:spcBef>
              <a:spcAft>
                <a:spcPts val="0"/>
              </a:spcAft>
              <a:buClr>
                <a:srgbClr val="ED1B2E"/>
              </a:buClr>
              <a:buSzPts val="2400"/>
              <a:buFont typeface="Noto Sans Symbols"/>
              <a:buChar char="✓"/>
            </a:pPr>
            <a:r>
              <a:rPr lang="en-US" sz="2400" b="0" i="0" u="none" strike="noStrike" cap="none" dirty="0">
                <a:solidFill>
                  <a:srgbClr val="222A35"/>
                </a:solidFill>
                <a:latin typeface="Arial"/>
                <a:ea typeface="Arial"/>
                <a:cs typeface="Arial"/>
                <a:sym typeface="Arial"/>
              </a:rPr>
              <a:t>Skills required for the role. </a:t>
            </a:r>
            <a:endParaRPr dirty="0"/>
          </a:p>
          <a:p>
            <a:pPr marL="708637" marR="0" lvl="1" indent="-342900" algn="l" rtl="0">
              <a:spcBef>
                <a:spcPts val="0"/>
              </a:spcBef>
              <a:spcAft>
                <a:spcPts val="0"/>
              </a:spcAft>
              <a:buClr>
                <a:srgbClr val="ED1B2E"/>
              </a:buClr>
              <a:buSzPts val="2400"/>
              <a:buFont typeface="Noto Sans Symbols"/>
              <a:buChar char="✓"/>
            </a:pPr>
            <a:r>
              <a:rPr lang="en-US" sz="2400" b="0" i="0" u="none" strike="noStrike" cap="none" dirty="0">
                <a:solidFill>
                  <a:srgbClr val="222A35"/>
                </a:solidFill>
                <a:latin typeface="Arial"/>
                <a:ea typeface="Arial"/>
                <a:cs typeface="Arial"/>
                <a:sym typeface="Arial"/>
              </a:rPr>
              <a:t>Child welfare laws.</a:t>
            </a:r>
            <a:endParaRPr dirty="0"/>
          </a:p>
          <a:p>
            <a:pPr marL="708637" marR="0" lvl="1" indent="-342900" algn="l" rtl="0">
              <a:spcBef>
                <a:spcPts val="0"/>
              </a:spcBef>
              <a:spcAft>
                <a:spcPts val="0"/>
              </a:spcAft>
              <a:buClr>
                <a:srgbClr val="ED1B2E"/>
              </a:buClr>
              <a:buSzPts val="2400"/>
              <a:buFont typeface="Noto Sans Symbols"/>
              <a:buChar char="✓"/>
            </a:pPr>
            <a:r>
              <a:rPr lang="en-US" sz="2400" b="0" i="0" u="none" strike="noStrike" cap="none" dirty="0">
                <a:solidFill>
                  <a:srgbClr val="222A35"/>
                </a:solidFill>
                <a:latin typeface="Arial"/>
                <a:ea typeface="Arial"/>
                <a:cs typeface="Arial"/>
                <a:sym typeface="Arial"/>
              </a:rPr>
              <a:t>How the child welfare system and court system work together.</a:t>
            </a:r>
            <a:endParaRPr dirty="0"/>
          </a:p>
          <a:p>
            <a:pPr marL="708637" marR="0" lvl="1" indent="-342900" algn="l" rtl="0">
              <a:spcBef>
                <a:spcPts val="0"/>
              </a:spcBef>
              <a:spcAft>
                <a:spcPts val="0"/>
              </a:spcAft>
              <a:buClr>
                <a:srgbClr val="ED1B2E"/>
              </a:buClr>
              <a:buSzPts val="2400"/>
              <a:buFont typeface="Noto Sans Symbols"/>
              <a:buChar char="✓"/>
            </a:pPr>
            <a:r>
              <a:rPr lang="en-US" sz="2400" b="0" i="0" u="none" strike="noStrike" cap="none" dirty="0">
                <a:solidFill>
                  <a:srgbClr val="222A35"/>
                </a:solidFill>
                <a:latin typeface="Arial"/>
                <a:ea typeface="Arial"/>
                <a:cs typeface="Arial"/>
                <a:sym typeface="Arial"/>
              </a:rPr>
              <a:t>The importance of court reports.</a:t>
            </a:r>
            <a:endParaRPr dirty="0"/>
          </a:p>
        </p:txBody>
      </p:sp>
      <p:sp>
        <p:nvSpPr>
          <p:cNvPr id="509" name="Google Shape;50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37"/>
          <p:cNvGrpSpPr/>
          <p:nvPr/>
        </p:nvGrpSpPr>
        <p:grpSpPr>
          <a:xfrm>
            <a:off x="-12145" y="296268"/>
            <a:ext cx="9413319" cy="1010044"/>
            <a:chOff x="-2619" y="296268"/>
            <a:chExt cx="7569864" cy="1010044"/>
          </a:xfrm>
        </p:grpSpPr>
        <p:sp>
          <p:nvSpPr>
            <p:cNvPr id="515" name="Google Shape;515;p37"/>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37"/>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17" name="Google Shape;517;p37"/>
          <p:cNvPicPr preferRelativeResize="0"/>
          <p:nvPr/>
        </p:nvPicPr>
        <p:blipFill/>
        <p:spPr>
          <a:xfrm>
            <a:off x="1587" y="1588"/>
            <a:ext cx="1587" cy="1587"/>
          </a:xfrm>
          <a:prstGeom prst="rect">
            <a:avLst/>
          </a:prstGeom>
          <a:solidFill>
            <a:srgbClr val="FFFFFF"/>
          </a:solidFill>
          <a:ln>
            <a:noFill/>
          </a:ln>
        </p:spPr>
      </p:pic>
      <p:sp>
        <p:nvSpPr>
          <p:cNvPr id="518" name="Google Shape;518;p37"/>
          <p:cNvSpPr/>
          <p:nvPr/>
        </p:nvSpPr>
        <p:spPr>
          <a:xfrm>
            <a:off x="104774" y="328792"/>
            <a:ext cx="2518353"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Evaluation</a:t>
            </a:r>
            <a:endParaRPr/>
          </a:p>
        </p:txBody>
      </p:sp>
      <p:grpSp>
        <p:nvGrpSpPr>
          <p:cNvPr id="519" name="Google Shape;519;p37"/>
          <p:cNvGrpSpPr/>
          <p:nvPr/>
        </p:nvGrpSpPr>
        <p:grpSpPr>
          <a:xfrm>
            <a:off x="676275" y="2454664"/>
            <a:ext cx="10807701" cy="2381251"/>
            <a:chOff x="676275" y="2281238"/>
            <a:chExt cx="10807701" cy="2381251"/>
          </a:xfrm>
        </p:grpSpPr>
        <p:pic>
          <p:nvPicPr>
            <p:cNvPr id="520" name="Google Shape;520;p37"/>
            <p:cNvPicPr preferRelativeResize="0"/>
            <p:nvPr/>
          </p:nvPicPr>
          <p:blipFill rotWithShape="1">
            <a:blip r:embed="rId3">
              <a:alphaModFix/>
            </a:blip>
            <a:srcRect/>
            <a:stretch/>
          </p:blipFill>
          <p:spPr>
            <a:xfrm>
              <a:off x="9939431" y="3065871"/>
              <a:ext cx="809435" cy="812462"/>
            </a:xfrm>
            <a:prstGeom prst="rect">
              <a:avLst/>
            </a:prstGeom>
            <a:solidFill>
              <a:srgbClr val="F8F8F8"/>
            </a:solidFill>
            <a:ln w="9525" cap="flat" cmpd="sng">
              <a:solidFill>
                <a:srgbClr val="F7F7F7"/>
              </a:solidFill>
              <a:prstDash val="solid"/>
              <a:round/>
              <a:headEnd type="none" w="sm" len="sm"/>
              <a:tailEnd type="none" w="sm" len="sm"/>
            </a:ln>
          </p:spPr>
        </p:pic>
        <p:sp>
          <p:nvSpPr>
            <p:cNvPr id="521" name="Google Shape;521;p37"/>
            <p:cNvSpPr/>
            <p:nvPr/>
          </p:nvSpPr>
          <p:spPr>
            <a:xfrm>
              <a:off x="9107488" y="3470276"/>
              <a:ext cx="2376488" cy="1192213"/>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37"/>
            <p:cNvSpPr/>
            <p:nvPr/>
          </p:nvSpPr>
          <p:spPr>
            <a:xfrm>
              <a:off x="7000875" y="2281238"/>
              <a:ext cx="2374900" cy="1189038"/>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37"/>
            <p:cNvSpPr/>
            <p:nvPr/>
          </p:nvSpPr>
          <p:spPr>
            <a:xfrm>
              <a:off x="4892675" y="3470276"/>
              <a:ext cx="2374900" cy="1192213"/>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37"/>
            <p:cNvSpPr/>
            <p:nvPr/>
          </p:nvSpPr>
          <p:spPr>
            <a:xfrm>
              <a:off x="2782888" y="2281238"/>
              <a:ext cx="2374900" cy="1189038"/>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25" name="Google Shape;525;p37"/>
            <p:cNvGrpSpPr/>
            <p:nvPr/>
          </p:nvGrpSpPr>
          <p:grpSpPr>
            <a:xfrm>
              <a:off x="676275" y="2281238"/>
              <a:ext cx="2374900" cy="2381251"/>
              <a:chOff x="676275" y="2281238"/>
              <a:chExt cx="2374900" cy="2381251"/>
            </a:xfrm>
          </p:grpSpPr>
          <p:sp>
            <p:nvSpPr>
              <p:cNvPr id="526" name="Google Shape;526;p37"/>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37"/>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28" name="Google Shape;528;p37"/>
            <p:cNvSpPr/>
            <p:nvPr/>
          </p:nvSpPr>
          <p:spPr>
            <a:xfrm>
              <a:off x="9107488" y="2281238"/>
              <a:ext cx="2376488"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37"/>
            <p:cNvSpPr/>
            <p:nvPr/>
          </p:nvSpPr>
          <p:spPr>
            <a:xfrm>
              <a:off x="7000875" y="3470276"/>
              <a:ext cx="2374900" cy="1192213"/>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37"/>
            <p:cNvSpPr/>
            <p:nvPr/>
          </p:nvSpPr>
          <p:spPr>
            <a:xfrm>
              <a:off x="4892675" y="2281238"/>
              <a:ext cx="2374900" cy="1189038"/>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37"/>
            <p:cNvSpPr/>
            <p:nvPr/>
          </p:nvSpPr>
          <p:spPr>
            <a:xfrm>
              <a:off x="2782888" y="3470276"/>
              <a:ext cx="2374900" cy="1192213"/>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32" name="Google Shape;532;p37"/>
          <p:cNvSpPr/>
          <p:nvPr/>
        </p:nvSpPr>
        <p:spPr>
          <a:xfrm>
            <a:off x="676275" y="3096475"/>
            <a:ext cx="8036400" cy="135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Please fill out the Session 1 Volunteer Training Evaluation and give to the facilitator.</a:t>
            </a:r>
            <a:endParaRPr/>
          </a:p>
          <a:p>
            <a:pPr marL="457200" marR="0" lvl="1" indent="0" algn="l" rtl="0">
              <a:spcBef>
                <a:spcPts val="12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533" name="Google Shape;53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grpSp>
        <p:nvGrpSpPr>
          <p:cNvPr id="538" name="Google Shape;538;p38"/>
          <p:cNvGrpSpPr/>
          <p:nvPr/>
        </p:nvGrpSpPr>
        <p:grpSpPr>
          <a:xfrm>
            <a:off x="-12145" y="296268"/>
            <a:ext cx="9413319" cy="1010044"/>
            <a:chOff x="-2619" y="296268"/>
            <a:chExt cx="7569864" cy="1010044"/>
          </a:xfrm>
        </p:grpSpPr>
        <p:sp>
          <p:nvSpPr>
            <p:cNvPr id="539" name="Google Shape;539;p38"/>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38"/>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41" name="Google Shape;541;p38"/>
          <p:cNvPicPr preferRelativeResize="0"/>
          <p:nvPr/>
        </p:nvPicPr>
        <p:blipFill/>
        <p:spPr>
          <a:xfrm>
            <a:off x="1587" y="1588"/>
            <a:ext cx="1587" cy="1587"/>
          </a:xfrm>
          <a:prstGeom prst="rect">
            <a:avLst/>
          </a:prstGeom>
          <a:solidFill>
            <a:srgbClr val="FFFFFF"/>
          </a:solidFill>
          <a:ln>
            <a:noFill/>
          </a:ln>
        </p:spPr>
      </p:pic>
      <p:sp>
        <p:nvSpPr>
          <p:cNvPr id="542" name="Google Shape;542;p38"/>
          <p:cNvSpPr/>
          <p:nvPr/>
        </p:nvSpPr>
        <p:spPr>
          <a:xfrm>
            <a:off x="104774" y="328792"/>
            <a:ext cx="5529408"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2: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Pre-Work</a:t>
            </a:r>
            <a:endParaRPr/>
          </a:p>
        </p:txBody>
      </p:sp>
      <p:pic>
        <p:nvPicPr>
          <p:cNvPr id="543" name="Google Shape;543;p38"/>
          <p:cNvPicPr preferRelativeResize="0"/>
          <p:nvPr/>
        </p:nvPicPr>
        <p:blipFill rotWithShape="1">
          <a:blip r:embed="rId3">
            <a:alphaModFix/>
          </a:blip>
          <a:srcRect/>
          <a:stretch/>
        </p:blipFill>
        <p:spPr>
          <a:xfrm>
            <a:off x="9939431" y="2959187"/>
            <a:ext cx="809435" cy="812462"/>
          </a:xfrm>
          <a:prstGeom prst="rect">
            <a:avLst/>
          </a:prstGeom>
          <a:solidFill>
            <a:srgbClr val="F8F8F8"/>
          </a:solidFill>
          <a:ln w="9525" cap="flat" cmpd="sng">
            <a:solidFill>
              <a:srgbClr val="F7F7F7"/>
            </a:solidFill>
            <a:prstDash val="solid"/>
            <a:round/>
            <a:headEnd type="none" w="sm" len="sm"/>
            <a:tailEnd type="none" w="sm" len="sm"/>
          </a:ln>
        </p:spPr>
      </p:pic>
      <p:sp>
        <p:nvSpPr>
          <p:cNvPr id="544" name="Google Shape;544;p38"/>
          <p:cNvSpPr/>
          <p:nvPr/>
        </p:nvSpPr>
        <p:spPr>
          <a:xfrm>
            <a:off x="9070132" y="3373916"/>
            <a:ext cx="2376488" cy="1192213"/>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38"/>
          <p:cNvSpPr/>
          <p:nvPr/>
        </p:nvSpPr>
        <p:spPr>
          <a:xfrm>
            <a:off x="9070132" y="2174554"/>
            <a:ext cx="2376488"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38"/>
          <p:cNvSpPr/>
          <p:nvPr/>
        </p:nvSpPr>
        <p:spPr>
          <a:xfrm>
            <a:off x="952446" y="1777462"/>
            <a:ext cx="7854229" cy="3785652"/>
          </a:xfrm>
          <a:prstGeom prst="rect">
            <a:avLst/>
          </a:prstGeom>
          <a:noFill/>
          <a:ln>
            <a:noFill/>
          </a:ln>
        </p:spPr>
        <p:txBody>
          <a:bodyPr spcFirstLastPara="1" wrap="square" lIns="91425" tIns="45700" rIns="91425" bIns="45700" anchor="t" anchorCtr="0">
            <a:noAutofit/>
          </a:bodyPr>
          <a:lstStyle/>
          <a:p>
            <a:pPr>
              <a:buSzPts val="1100"/>
            </a:pPr>
            <a:r>
              <a:rPr lang="en-US" sz="2400" dirty="0" smtClean="0">
                <a:solidFill>
                  <a:schemeClr val="dk1"/>
                </a:solidFill>
              </a:rPr>
              <a:t>Read pages 66-98, “How Children Grow and Develop” through “The Importance of Family Engagement,” and </a:t>
            </a:r>
            <a:r>
              <a:rPr lang="en-US" sz="2400" dirty="0">
                <a:solidFill>
                  <a:schemeClr val="dk1"/>
                </a:solidFill>
              </a:rPr>
              <a:t>complete the following:</a:t>
            </a:r>
            <a:endParaRPr sz="2400" dirty="0">
              <a:solidFill>
                <a:schemeClr val="dk1"/>
              </a:solidFill>
            </a:endParaRPr>
          </a:p>
          <a:p>
            <a:pPr marL="0" lvl="0" indent="0" rtl="0">
              <a:spcBef>
                <a:spcPts val="0"/>
              </a:spcBef>
              <a:spcAft>
                <a:spcPts val="0"/>
              </a:spcAft>
              <a:buClr>
                <a:srgbClr val="000000"/>
              </a:buClr>
              <a:buSzPts val="1100"/>
              <a:buFont typeface="Arial"/>
              <a:buNone/>
            </a:pPr>
            <a:endParaRPr sz="2400" dirty="0">
              <a:solidFill>
                <a:schemeClr val="dk1"/>
              </a:solidFill>
            </a:endParaRPr>
          </a:p>
          <a:p>
            <a:pPr marL="342900" lvl="0" indent="-342900" rtl="0">
              <a:spcBef>
                <a:spcPts val="0"/>
              </a:spcBef>
              <a:spcAft>
                <a:spcPts val="0"/>
              </a:spcAft>
              <a:buClr>
                <a:srgbClr val="ED1B2E"/>
              </a:buClr>
              <a:buSzPts val="2400"/>
              <a:buFont typeface="Noto Sans Symbols"/>
              <a:buChar char="❑"/>
            </a:pPr>
            <a:r>
              <a:rPr lang="en-US" sz="2400" dirty="0">
                <a:solidFill>
                  <a:schemeClr val="dk1"/>
                </a:solidFill>
              </a:rPr>
              <a:t>Read the Bleux Case Court Report provided by your facilitator. </a:t>
            </a:r>
            <a:endParaRPr lang="en-US" sz="2400" dirty="0" smtClean="0">
              <a:solidFill>
                <a:schemeClr val="dk1"/>
              </a:solidFill>
            </a:endParaRPr>
          </a:p>
          <a:p>
            <a:pPr lvl="0" rtl="0">
              <a:spcBef>
                <a:spcPts val="0"/>
              </a:spcBef>
              <a:spcAft>
                <a:spcPts val="0"/>
              </a:spcAft>
              <a:buClr>
                <a:srgbClr val="ED1B2E"/>
              </a:buClr>
              <a:buSzPts val="2400"/>
            </a:pPr>
            <a:endParaRPr dirty="0">
              <a:solidFill>
                <a:schemeClr val="dk1"/>
              </a:solidFill>
            </a:endParaRPr>
          </a:p>
          <a:p>
            <a:pPr marL="342900" lvl="0" indent="-342900" rtl="0">
              <a:spcBef>
                <a:spcPts val="0"/>
              </a:spcBef>
              <a:spcAft>
                <a:spcPts val="0"/>
              </a:spcAft>
              <a:buClr>
                <a:srgbClr val="ED1B2E"/>
              </a:buClr>
              <a:buSzPts val="2400"/>
              <a:buFont typeface="Noto Sans Symbols"/>
              <a:buChar char="❑"/>
            </a:pPr>
            <a:r>
              <a:rPr lang="en-US" sz="2400" dirty="0">
                <a:solidFill>
                  <a:schemeClr val="dk1"/>
                </a:solidFill>
              </a:rPr>
              <a:t>Review your program’s policies provided by your facilitator. </a:t>
            </a:r>
            <a:endParaRPr dirty="0">
              <a:solidFill>
                <a:schemeClr val="dk1"/>
              </a:solidFill>
            </a:endParaRPr>
          </a:p>
          <a:p>
            <a:pPr marL="342900" marR="0" lvl="0" indent="0" algn="l" rtl="0">
              <a:spcBef>
                <a:spcPts val="0"/>
              </a:spcBef>
              <a:spcAft>
                <a:spcPts val="0"/>
              </a:spcAft>
              <a:buNone/>
            </a:pPr>
            <a:endParaRPr sz="2400" dirty="0">
              <a:solidFill>
                <a:schemeClr val="dk1"/>
              </a:solidFill>
            </a:endParaRPr>
          </a:p>
        </p:txBody>
      </p:sp>
      <p:sp>
        <p:nvSpPr>
          <p:cNvPr id="547" name="Google Shape;54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5"/>
          <p:cNvGrpSpPr/>
          <p:nvPr/>
        </p:nvGrpSpPr>
        <p:grpSpPr>
          <a:xfrm>
            <a:off x="676275" y="2217559"/>
            <a:ext cx="10807701" cy="2439397"/>
            <a:chOff x="676275" y="2217559"/>
            <a:chExt cx="10807701" cy="2439397"/>
          </a:xfrm>
        </p:grpSpPr>
        <p:grpSp>
          <p:nvGrpSpPr>
            <p:cNvPr id="131" name="Google Shape;131;p15"/>
            <p:cNvGrpSpPr/>
            <p:nvPr/>
          </p:nvGrpSpPr>
          <p:grpSpPr>
            <a:xfrm>
              <a:off x="676275" y="2217559"/>
              <a:ext cx="10807701" cy="2439397"/>
              <a:chOff x="676275" y="2281238"/>
              <a:chExt cx="10807701" cy="2439397"/>
            </a:xfrm>
          </p:grpSpPr>
          <p:sp>
            <p:nvSpPr>
              <p:cNvPr id="132" name="Google Shape;132;p15"/>
              <p:cNvSpPr/>
              <p:nvPr/>
            </p:nvSpPr>
            <p:spPr>
              <a:xfrm>
                <a:off x="9107488" y="3528422"/>
                <a:ext cx="2376488" cy="1192213"/>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5"/>
              <p:cNvSpPr/>
              <p:nvPr/>
            </p:nvSpPr>
            <p:spPr>
              <a:xfrm>
                <a:off x="7000875" y="2339384"/>
                <a:ext cx="2374900" cy="1189038"/>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5"/>
              <p:cNvSpPr/>
              <p:nvPr/>
            </p:nvSpPr>
            <p:spPr>
              <a:xfrm>
                <a:off x="4892675" y="3470276"/>
                <a:ext cx="2374900" cy="1192213"/>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5"/>
              <p:cNvSpPr/>
              <p:nvPr/>
            </p:nvSpPr>
            <p:spPr>
              <a:xfrm>
                <a:off x="2782888" y="2339384"/>
                <a:ext cx="2374900" cy="1189038"/>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6" name="Google Shape;136;p15"/>
              <p:cNvGrpSpPr/>
              <p:nvPr/>
            </p:nvGrpSpPr>
            <p:grpSpPr>
              <a:xfrm>
                <a:off x="676275" y="2281238"/>
                <a:ext cx="2374900" cy="2381251"/>
                <a:chOff x="676275" y="2281238"/>
                <a:chExt cx="2374900" cy="2381251"/>
              </a:xfrm>
            </p:grpSpPr>
            <p:sp>
              <p:nvSpPr>
                <p:cNvPr id="137" name="Google Shape;137;p15"/>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5"/>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9" name="Google Shape;139;p15"/>
              <p:cNvSpPr/>
              <p:nvPr/>
            </p:nvSpPr>
            <p:spPr>
              <a:xfrm>
                <a:off x="9107488" y="2339384"/>
                <a:ext cx="2376488"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5"/>
              <p:cNvSpPr/>
              <p:nvPr/>
            </p:nvSpPr>
            <p:spPr>
              <a:xfrm>
                <a:off x="7000875" y="3470276"/>
                <a:ext cx="2374900" cy="1192213"/>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5"/>
              <p:cNvSpPr/>
              <p:nvPr/>
            </p:nvSpPr>
            <p:spPr>
              <a:xfrm>
                <a:off x="4892675" y="2339384"/>
                <a:ext cx="2374900" cy="1189038"/>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5"/>
              <p:cNvSpPr/>
              <p:nvPr/>
            </p:nvSpPr>
            <p:spPr>
              <a:xfrm>
                <a:off x="2782888" y="3477622"/>
                <a:ext cx="2374900" cy="1192213"/>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43" name="Google Shape;143;p15"/>
            <p:cNvPicPr preferRelativeResize="0"/>
            <p:nvPr/>
          </p:nvPicPr>
          <p:blipFill rotWithShape="1">
            <a:blip r:embed="rId3">
              <a:alphaModFix/>
            </a:blip>
            <a:srcRect/>
            <a:stretch/>
          </p:blipFill>
          <p:spPr>
            <a:xfrm>
              <a:off x="1516144" y="2939542"/>
              <a:ext cx="733480" cy="924273"/>
            </a:xfrm>
            <a:prstGeom prst="rect">
              <a:avLst/>
            </a:prstGeom>
            <a:noFill/>
            <a:ln>
              <a:noFill/>
            </a:ln>
          </p:spPr>
        </p:pic>
      </p:grpSp>
      <p:grpSp>
        <p:nvGrpSpPr>
          <p:cNvPr id="144" name="Google Shape;144;p15"/>
          <p:cNvGrpSpPr/>
          <p:nvPr/>
        </p:nvGrpSpPr>
        <p:grpSpPr>
          <a:xfrm>
            <a:off x="-12145" y="296268"/>
            <a:ext cx="9413319" cy="1010044"/>
            <a:chOff x="-2619" y="296268"/>
            <a:chExt cx="7569864" cy="1010044"/>
          </a:xfrm>
        </p:grpSpPr>
        <p:sp>
          <p:nvSpPr>
            <p:cNvPr id="145" name="Google Shape;145;p15"/>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5"/>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7" name="Google Shape;147;p15"/>
          <p:cNvPicPr preferRelativeResize="0"/>
          <p:nvPr/>
        </p:nvPicPr>
        <p:blipFill/>
        <p:spPr>
          <a:xfrm>
            <a:off x="1587" y="1588"/>
            <a:ext cx="1587" cy="1587"/>
          </a:xfrm>
          <a:prstGeom prst="rect">
            <a:avLst/>
          </a:prstGeom>
          <a:solidFill>
            <a:srgbClr val="FFFFFF"/>
          </a:solidFill>
          <a:ln>
            <a:noFill/>
          </a:ln>
        </p:spPr>
      </p:pic>
      <p:sp>
        <p:nvSpPr>
          <p:cNvPr id="148" name="Google Shape;148;p15"/>
          <p:cNvSpPr/>
          <p:nvPr/>
        </p:nvSpPr>
        <p:spPr>
          <a:xfrm>
            <a:off x="104775" y="328792"/>
            <a:ext cx="60960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a:t>
            </a:r>
            <a:endParaRPr/>
          </a:p>
          <a:p>
            <a:pPr marL="0" marR="0" lvl="0" indent="0" algn="l" rtl="0">
              <a:spcBef>
                <a:spcPts val="0"/>
              </a:spcBef>
              <a:spcAft>
                <a:spcPts val="0"/>
              </a:spcAft>
              <a:buNone/>
            </a:pPr>
            <a:r>
              <a:rPr lang="en-US" sz="2800">
                <a:solidFill>
                  <a:srgbClr val="F2F2F2"/>
                </a:solidFill>
                <a:latin typeface="Arial"/>
                <a:ea typeface="Arial"/>
                <a:cs typeface="Arial"/>
                <a:sym typeface="Arial"/>
              </a:rPr>
              <a:t>Pre-Work Summary </a:t>
            </a:r>
            <a:endParaRPr sz="2800">
              <a:solidFill>
                <a:schemeClr val="dk1"/>
              </a:solidFill>
              <a:latin typeface="Arial"/>
              <a:ea typeface="Arial"/>
              <a:cs typeface="Arial"/>
              <a:sym typeface="Arial"/>
            </a:endParaRPr>
          </a:p>
        </p:txBody>
      </p:sp>
      <p:sp>
        <p:nvSpPr>
          <p:cNvPr id="149" name="Google Shape;149;p15"/>
          <p:cNvSpPr/>
          <p:nvPr/>
        </p:nvSpPr>
        <p:spPr>
          <a:xfrm>
            <a:off x="3423284" y="1890656"/>
            <a:ext cx="7895643"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Read pages </a:t>
            </a:r>
            <a:r>
              <a:rPr lang="en-US" sz="2400">
                <a:solidFill>
                  <a:schemeClr val="dk1"/>
                </a:solidFill>
              </a:rPr>
              <a:t>8-46</a:t>
            </a:r>
            <a:r>
              <a:rPr lang="en-US" sz="2400">
                <a:solidFill>
                  <a:schemeClr val="dk1"/>
                </a:solidFill>
                <a:latin typeface="Arial"/>
                <a:ea typeface="Arial"/>
                <a:cs typeface="Arial"/>
                <a:sym typeface="Arial"/>
              </a:rPr>
              <a:t>, </a:t>
            </a:r>
            <a:r>
              <a:rPr lang="en-US" sz="2400">
                <a:solidFill>
                  <a:schemeClr val="dk1"/>
                </a:solidFill>
              </a:rPr>
              <a:t>t</a:t>
            </a:r>
            <a:r>
              <a:rPr lang="en-US" sz="2400">
                <a:solidFill>
                  <a:schemeClr val="dk1"/>
                </a:solidFill>
                <a:latin typeface="Arial"/>
                <a:ea typeface="Arial"/>
                <a:cs typeface="Arial"/>
                <a:sym typeface="Arial"/>
              </a:rPr>
              <a:t>he </a:t>
            </a:r>
            <a:r>
              <a:rPr lang="en-US" sz="2400">
                <a:solidFill>
                  <a:schemeClr val="dk1"/>
                </a:solidFill>
              </a:rPr>
              <a:t>CASA Role</a:t>
            </a:r>
            <a:r>
              <a:rPr lang="en-US" sz="2400">
                <a:solidFill>
                  <a:schemeClr val="dk1"/>
                </a:solidFill>
                <a:latin typeface="Arial"/>
                <a:ea typeface="Arial"/>
                <a:cs typeface="Arial"/>
                <a:sym typeface="Arial"/>
              </a:rPr>
              <a:t> through the end of the Bleux Case File, and complete the following:</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rgbClr val="ED1B2E"/>
              </a:buClr>
              <a:buSzPts val="2400"/>
              <a:buFont typeface="Noto Sans Symbols"/>
              <a:buChar char="❑"/>
            </a:pPr>
            <a:r>
              <a:rPr lang="en-US" sz="2400">
                <a:solidFill>
                  <a:schemeClr val="dk1"/>
                </a:solidFill>
                <a:latin typeface="Arial"/>
                <a:ea typeface="Arial"/>
                <a:cs typeface="Arial"/>
                <a:sym typeface="Arial"/>
              </a:rPr>
              <a:t>Complete the Developing Competencies for CASA/GAL Volunteers Assessment.</a:t>
            </a:r>
            <a:endParaRPr/>
          </a:p>
          <a:p>
            <a:pPr marL="342900" marR="0" lvl="0" indent="-342900" algn="l" rtl="0">
              <a:spcBef>
                <a:spcPts val="0"/>
              </a:spcBef>
              <a:spcAft>
                <a:spcPts val="0"/>
              </a:spcAft>
              <a:buClr>
                <a:srgbClr val="ED1B2E"/>
              </a:buClr>
              <a:buSzPts val="2400"/>
              <a:buFont typeface="Noto Sans Symbols"/>
              <a:buChar char="❑"/>
            </a:pPr>
            <a:r>
              <a:rPr lang="en-US" sz="2400">
                <a:solidFill>
                  <a:schemeClr val="dk1"/>
                </a:solidFill>
                <a:latin typeface="Arial"/>
                <a:ea typeface="Arial"/>
                <a:cs typeface="Arial"/>
                <a:sym typeface="Arial"/>
              </a:rPr>
              <a:t>Write down any questions you have about the Child Welfare History material.</a:t>
            </a:r>
            <a:endParaRPr/>
          </a:p>
          <a:p>
            <a:pPr marL="342900" marR="0" lvl="0" indent="-342900" algn="l" rtl="0">
              <a:spcBef>
                <a:spcPts val="0"/>
              </a:spcBef>
              <a:spcAft>
                <a:spcPts val="0"/>
              </a:spcAft>
              <a:buClr>
                <a:srgbClr val="ED1B2E"/>
              </a:buClr>
              <a:buSzPts val="2400"/>
              <a:buFont typeface="Noto Sans Symbols"/>
              <a:buChar char="❑"/>
            </a:pPr>
            <a:r>
              <a:rPr lang="en-US" sz="2400">
                <a:solidFill>
                  <a:schemeClr val="dk1"/>
                </a:solidFill>
                <a:latin typeface="Arial"/>
                <a:ea typeface="Arial"/>
                <a:cs typeface="Arial"/>
                <a:sym typeface="Arial"/>
              </a:rPr>
              <a:t>Review the Bleux Case File, and write a brief case summary. </a:t>
            </a:r>
            <a:endParaRPr/>
          </a:p>
        </p:txBody>
      </p:sp>
      <p:sp>
        <p:nvSpPr>
          <p:cNvPr id="150" name="Google Shape;1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16"/>
          <p:cNvGrpSpPr/>
          <p:nvPr/>
        </p:nvGrpSpPr>
        <p:grpSpPr>
          <a:xfrm>
            <a:off x="-12145" y="296268"/>
            <a:ext cx="9413319" cy="1010044"/>
            <a:chOff x="-2619" y="296268"/>
            <a:chExt cx="7569864" cy="1010044"/>
          </a:xfrm>
        </p:grpSpPr>
        <p:sp>
          <p:nvSpPr>
            <p:cNvPr id="156" name="Google Shape;156;p16"/>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16"/>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58" name="Google Shape;158;p16"/>
          <p:cNvPicPr preferRelativeResize="0"/>
          <p:nvPr/>
        </p:nvPicPr>
        <p:blipFill/>
        <p:spPr>
          <a:xfrm>
            <a:off x="1587" y="1588"/>
            <a:ext cx="1587" cy="1587"/>
          </a:xfrm>
          <a:prstGeom prst="rect">
            <a:avLst/>
          </a:prstGeom>
          <a:solidFill>
            <a:srgbClr val="FFFFFF"/>
          </a:solidFill>
          <a:ln>
            <a:noFill/>
          </a:ln>
        </p:spPr>
      </p:pic>
      <p:graphicFrame>
        <p:nvGraphicFramePr>
          <p:cNvPr id="159" name="Google Shape;159;p16"/>
          <p:cNvGraphicFramePr/>
          <p:nvPr/>
        </p:nvGraphicFramePr>
        <p:xfrm>
          <a:off x="533989" y="1587224"/>
          <a:ext cx="10882325" cy="5029270"/>
        </p:xfrm>
        <a:graphic>
          <a:graphicData uri="http://schemas.openxmlformats.org/drawingml/2006/table">
            <a:tbl>
              <a:tblPr firstRow="1" bandRow="1">
                <a:noFill/>
                <a:tableStyleId>{78DC9E85-5452-4616-BEFE-D927FDC56691}</a:tableStyleId>
              </a:tblPr>
              <a:tblGrid>
                <a:gridCol w="2819175"/>
                <a:gridCol w="8063150"/>
              </a:tblGrid>
              <a:tr h="440350">
                <a:tc>
                  <a:txBody>
                    <a:bodyPr/>
                    <a:lstStyle/>
                    <a:p>
                      <a:pPr marL="0" marR="0" lvl="0" indent="0" algn="l" rtl="0">
                        <a:spcBef>
                          <a:spcPts val="0"/>
                        </a:spcBef>
                        <a:spcAft>
                          <a:spcPts val="0"/>
                        </a:spcAft>
                        <a:buNone/>
                      </a:pPr>
                      <a:r>
                        <a:rPr lang="en-US" sz="2400" u="none" strike="noStrike" cap="none">
                          <a:latin typeface="Arial"/>
                          <a:ea typeface="Arial"/>
                          <a:cs typeface="Arial"/>
                          <a:sym typeface="Arial"/>
                        </a:rPr>
                        <a:t>Competency Category</a:t>
                      </a:r>
                      <a:endParaRPr/>
                    </a:p>
                  </a:txBody>
                  <a:tcPr marL="68575" marR="68575" marT="0" marB="0">
                    <a:solidFill>
                      <a:srgbClr val="222A35"/>
                    </a:solidFill>
                  </a:tcPr>
                </a:tc>
                <a:tc>
                  <a:txBody>
                    <a:bodyPr/>
                    <a:lstStyle/>
                    <a:p>
                      <a:pPr marL="0" marR="0" lvl="0" indent="0" algn="l" rtl="0">
                        <a:spcBef>
                          <a:spcPts val="0"/>
                        </a:spcBef>
                        <a:spcAft>
                          <a:spcPts val="0"/>
                        </a:spcAft>
                        <a:buNone/>
                      </a:pPr>
                      <a:r>
                        <a:rPr lang="en-US" sz="2400" u="none" strike="noStrike" cap="none">
                          <a:latin typeface="Arial"/>
                          <a:ea typeface="Arial"/>
                          <a:cs typeface="Arial"/>
                          <a:sym typeface="Arial"/>
                        </a:rPr>
                        <a:t>Knowledge, Skills and Attributes Development in Chapter 1</a:t>
                      </a:r>
                      <a:endParaRPr/>
                    </a:p>
                  </a:txBody>
                  <a:tcPr marL="68575" marR="68575" marT="0" marB="0">
                    <a:solidFill>
                      <a:srgbClr val="ED1B2E"/>
                    </a:solidFill>
                  </a:tcPr>
                </a:tc>
              </a:tr>
              <a:tr h="440350">
                <a:tc>
                  <a:txBody>
                    <a:bodyPr/>
                    <a:lstStyle/>
                    <a:p>
                      <a:pPr marL="0" marR="0" lvl="0" indent="0" algn="l" rtl="0">
                        <a:spcBef>
                          <a:spcPts val="0"/>
                        </a:spcBef>
                        <a:spcAft>
                          <a:spcPts val="0"/>
                        </a:spcAft>
                        <a:buNone/>
                      </a:pPr>
                      <a:r>
                        <a:rPr lang="en-US" sz="2400" u="none" strike="noStrike" cap="none">
                          <a:latin typeface="Arial"/>
                          <a:ea typeface="Arial"/>
                          <a:cs typeface="Arial"/>
                          <a:sym typeface="Arial"/>
                        </a:rPr>
                        <a:t>CASA/GAL Role</a:t>
                      </a:r>
                      <a:endParaRPr/>
                    </a:p>
                  </a:txBody>
                  <a:tcPr marL="68575" marR="68575" marT="0" marB="0"/>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solidFill>
                            <a:schemeClr val="dk1"/>
                          </a:solidFill>
                          <a:latin typeface="Calibri"/>
                          <a:ea typeface="Calibri"/>
                          <a:cs typeface="Calibri"/>
                          <a:sym typeface="Calibri"/>
                        </a:rPr>
                        <a:t>Knows how to define the CASA/GAL volunteer role</a:t>
                      </a:r>
                      <a:endParaRPr/>
                    </a:p>
                  </a:txBody>
                  <a:tcPr marL="91450" marR="91450" marT="45725" marB="45725"/>
                </a:tc>
              </a:tr>
              <a:tr h="440350">
                <a:tc rowSpan="2">
                  <a:txBody>
                    <a:bodyPr/>
                    <a:lstStyle/>
                    <a:p>
                      <a:pPr marL="0" marR="0" lvl="0" indent="0" algn="l" rtl="0">
                        <a:spcBef>
                          <a:spcPts val="0"/>
                        </a:spcBef>
                        <a:spcAft>
                          <a:spcPts val="0"/>
                        </a:spcAft>
                        <a:buNone/>
                      </a:pPr>
                      <a:endParaRPr sz="2400"/>
                    </a:p>
                  </a:txBody>
                  <a:tcPr marL="91450" marR="91450" marT="45725" marB="45725">
                    <a:solidFill>
                      <a:srgbClr val="CBCBC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Understands the function of a CASA/GAL report to the court</a:t>
                      </a:r>
                      <a:endParaRPr/>
                    </a:p>
                  </a:txBody>
                  <a:tcPr marL="91450" marR="91450" marT="45725" marB="45725"/>
                </a:tc>
              </a:tr>
              <a:tr h="4403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Understands the knowledge, skills and attributes necessary to succeed as a CASA/GAL volunteer</a:t>
                      </a:r>
                      <a:endParaRPr/>
                    </a:p>
                  </a:txBody>
                  <a:tcPr marL="91450" marR="91450" marT="45725" marB="45725"/>
                </a:tc>
              </a:tr>
              <a:tr h="440350">
                <a:tc>
                  <a:txBody>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Foundation of Knowledge</a:t>
                      </a:r>
                      <a:endParaRPr sz="2400"/>
                    </a:p>
                  </a:txBody>
                  <a:tcPr marL="91450" marR="91450" marT="45725" marB="45725">
                    <a:solidFill>
                      <a:srgbClr val="CBCBC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Understands the nature and scope of the roles of others (e.g., caseworkers, attorneys, therapists, etc.)</a:t>
                      </a:r>
                      <a:endParaRPr/>
                    </a:p>
                  </a:txBody>
                  <a:tcPr marL="91450" marR="91450" marT="45725" marB="45725"/>
                </a:tc>
              </a:tr>
              <a:tr h="146775">
                <a:tc rowSpan="3">
                  <a:txBody>
                    <a:bodyPr/>
                    <a:lstStyle/>
                    <a:p>
                      <a:pPr marL="0" marR="0" lvl="0" indent="0" algn="l" rtl="0">
                        <a:spcBef>
                          <a:spcPts val="0"/>
                        </a:spcBef>
                        <a:spcAft>
                          <a:spcPts val="0"/>
                        </a:spcAft>
                        <a:buNone/>
                      </a:pPr>
                      <a:endParaRPr sz="240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Understands the nature and scope of the child welfare system</a:t>
                      </a:r>
                      <a:endParaRPr/>
                    </a:p>
                  </a:txBody>
                  <a:tcPr marL="91450" marR="91450" marT="45725" marB="45725">
                    <a:lnB w="12700" cap="flat" cmpd="sng">
                      <a:solidFill>
                        <a:schemeClr val="lt1"/>
                      </a:solidFill>
                      <a:prstDash val="solid"/>
                      <a:round/>
                      <a:headEnd type="none" w="sm" len="sm"/>
                      <a:tailEnd type="none" w="sm" len="sm"/>
                    </a:lnB>
                  </a:tcPr>
                </a:tc>
              </a:tr>
              <a:tr h="2189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Knows the importance of the federal laws that impact their advocacy</a:t>
                      </a:r>
                      <a:endParaRPr/>
                    </a:p>
                  </a:txBody>
                  <a:tcPr marL="91450" marR="91450" marT="45725" marB="45725">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14677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Understands a child’s journey through the child welfare system</a:t>
                      </a:r>
                      <a:endParaRPr/>
                    </a:p>
                  </a:txBody>
                  <a:tcPr marL="91450" marR="91450" marT="45725" marB="45725">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160" name="Google Shape;160;p16"/>
          <p:cNvSpPr/>
          <p:nvPr/>
        </p:nvSpPr>
        <p:spPr>
          <a:xfrm>
            <a:off x="6492875" y="488950"/>
            <a:ext cx="469900" cy="590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6"/>
          <p:cNvSpPr/>
          <p:nvPr/>
        </p:nvSpPr>
        <p:spPr>
          <a:xfrm>
            <a:off x="104775" y="328792"/>
            <a:ext cx="63119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Chapter Overview and Competencies</a:t>
            </a:r>
            <a:endParaRPr sz="2800">
              <a:solidFill>
                <a:schemeClr val="dk1"/>
              </a:solidFill>
              <a:latin typeface="Arial"/>
              <a:ea typeface="Arial"/>
              <a:cs typeface="Arial"/>
              <a:sym typeface="Arial"/>
            </a:endParaRPr>
          </a:p>
        </p:txBody>
      </p:sp>
      <p:sp>
        <p:nvSpPr>
          <p:cNvPr id="162" name="Google Shape;16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17"/>
          <p:cNvGrpSpPr/>
          <p:nvPr/>
        </p:nvGrpSpPr>
        <p:grpSpPr>
          <a:xfrm>
            <a:off x="-12145" y="296268"/>
            <a:ext cx="9413319" cy="1010044"/>
            <a:chOff x="-2619" y="296268"/>
            <a:chExt cx="7569864" cy="1010044"/>
          </a:xfrm>
        </p:grpSpPr>
        <p:sp>
          <p:nvSpPr>
            <p:cNvPr id="168" name="Google Shape;168;p17"/>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169" name="Google Shape;169;p17"/>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grpSp>
      <p:pic>
        <p:nvPicPr>
          <p:cNvPr id="170" name="Google Shape;170;p17"/>
          <p:cNvPicPr preferRelativeResize="0"/>
          <p:nvPr/>
        </p:nvPicPr>
        <p:blipFill/>
        <p:spPr>
          <a:xfrm>
            <a:off x="1587" y="1588"/>
            <a:ext cx="1587" cy="1587"/>
          </a:xfrm>
          <a:prstGeom prst="rect">
            <a:avLst/>
          </a:prstGeom>
          <a:solidFill>
            <a:srgbClr val="FFFFFF"/>
          </a:solidFill>
          <a:ln>
            <a:noFill/>
          </a:ln>
        </p:spPr>
      </p:pic>
      <p:sp>
        <p:nvSpPr>
          <p:cNvPr id="171" name="Google Shape;171;p17"/>
          <p:cNvSpPr/>
          <p:nvPr/>
        </p:nvSpPr>
        <p:spPr>
          <a:xfrm rot="10800000" flipH="1">
            <a:off x="2519820" y="3530071"/>
            <a:ext cx="9672180"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7"/>
          <p:cNvSpPr/>
          <p:nvPr/>
        </p:nvSpPr>
        <p:spPr>
          <a:xfrm>
            <a:off x="3344449" y="3582448"/>
            <a:ext cx="7966554" cy="914400"/>
          </a:xfrm>
          <a:prstGeom prst="rect">
            <a:avLst/>
          </a:pr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Beginning our CASA journey</a:t>
            </a:r>
            <a:endParaRPr/>
          </a:p>
        </p:txBody>
      </p:sp>
      <p:grpSp>
        <p:nvGrpSpPr>
          <p:cNvPr id="173" name="Google Shape;173;p17"/>
          <p:cNvGrpSpPr/>
          <p:nvPr/>
        </p:nvGrpSpPr>
        <p:grpSpPr>
          <a:xfrm>
            <a:off x="3379959" y="3495564"/>
            <a:ext cx="1396088" cy="1047730"/>
            <a:chOff x="2039674" y="4297230"/>
            <a:chExt cx="1396088" cy="1047730"/>
          </a:xfrm>
        </p:grpSpPr>
        <p:sp>
          <p:nvSpPr>
            <p:cNvPr id="174" name="Google Shape;174;p17"/>
            <p:cNvSpPr/>
            <p:nvPr/>
          </p:nvSpPr>
          <p:spPr>
            <a:xfrm rot="-6791320">
              <a:off x="2129413" y="4451906"/>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7"/>
            <p:cNvSpPr txBox="1"/>
            <p:nvPr/>
          </p:nvSpPr>
          <p:spPr>
            <a:xfrm>
              <a:off x="2956144" y="4835046"/>
              <a:ext cx="47961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50000"/>
                  </a:solidFill>
                  <a:latin typeface="Arial"/>
                  <a:ea typeface="Arial"/>
                  <a:cs typeface="Arial"/>
                  <a:sym typeface="Arial"/>
                </a:rPr>
                <a:t>1B</a:t>
              </a:r>
              <a:endParaRPr/>
            </a:p>
          </p:txBody>
        </p:sp>
      </p:grpSp>
      <p:sp>
        <p:nvSpPr>
          <p:cNvPr id="176" name="Google Shape;176;p17"/>
          <p:cNvSpPr/>
          <p:nvPr/>
        </p:nvSpPr>
        <p:spPr>
          <a:xfrm>
            <a:off x="104775" y="328792"/>
            <a:ext cx="60960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a:t>
            </a:r>
            <a:endParaRPr/>
          </a:p>
          <a:p>
            <a:pPr marL="0" marR="0" lvl="0" indent="0" algn="l" rtl="0">
              <a:spcBef>
                <a:spcPts val="0"/>
              </a:spcBef>
              <a:spcAft>
                <a:spcPts val="0"/>
              </a:spcAft>
              <a:buNone/>
            </a:pPr>
            <a:r>
              <a:rPr lang="en-US" sz="2800">
                <a:solidFill>
                  <a:srgbClr val="F2F2F2"/>
                </a:solidFill>
                <a:latin typeface="Arial"/>
                <a:ea typeface="Arial"/>
                <a:cs typeface="Arial"/>
                <a:sym typeface="Arial"/>
              </a:rPr>
              <a:t>The</a:t>
            </a:r>
            <a:r>
              <a:rPr lang="en-US" sz="2800" b="1">
                <a:solidFill>
                  <a:srgbClr val="8296B0"/>
                </a:solidFill>
                <a:latin typeface="Arial"/>
                <a:ea typeface="Arial"/>
                <a:cs typeface="Arial"/>
                <a:sym typeface="Arial"/>
              </a:rPr>
              <a:t> </a:t>
            </a:r>
            <a:r>
              <a:rPr lang="en-US" sz="2800">
                <a:solidFill>
                  <a:srgbClr val="F2F2F2"/>
                </a:solidFill>
                <a:latin typeface="Arial"/>
                <a:ea typeface="Arial"/>
                <a:cs typeface="Arial"/>
                <a:sym typeface="Arial"/>
              </a:rPr>
              <a:t>CASA/GAL Volunteer Role</a:t>
            </a:r>
            <a:endParaRPr/>
          </a:p>
        </p:txBody>
      </p:sp>
      <p:sp>
        <p:nvSpPr>
          <p:cNvPr id="177" name="Google Shape;1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18"/>
          <p:cNvGrpSpPr/>
          <p:nvPr/>
        </p:nvGrpSpPr>
        <p:grpSpPr>
          <a:xfrm>
            <a:off x="-12145" y="296268"/>
            <a:ext cx="9413319" cy="1010044"/>
            <a:chOff x="-2619" y="296268"/>
            <a:chExt cx="7569864" cy="1010044"/>
          </a:xfrm>
        </p:grpSpPr>
        <p:sp>
          <p:nvSpPr>
            <p:cNvPr id="183" name="Google Shape;183;p18"/>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8"/>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85" name="Google Shape;185;p18"/>
          <p:cNvPicPr preferRelativeResize="0"/>
          <p:nvPr/>
        </p:nvPicPr>
        <p:blipFill/>
        <p:spPr>
          <a:xfrm>
            <a:off x="1587" y="1588"/>
            <a:ext cx="1587" cy="1587"/>
          </a:xfrm>
          <a:prstGeom prst="rect">
            <a:avLst/>
          </a:prstGeom>
          <a:solidFill>
            <a:srgbClr val="FFFFFF"/>
          </a:solidFill>
          <a:ln>
            <a:noFill/>
          </a:ln>
        </p:spPr>
      </p:pic>
      <p:sp>
        <p:nvSpPr>
          <p:cNvPr id="186" name="Google Shape;186;p18"/>
          <p:cNvSpPr/>
          <p:nvPr/>
        </p:nvSpPr>
        <p:spPr>
          <a:xfrm>
            <a:off x="104775" y="328792"/>
            <a:ext cx="60960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The CASA/GAL Volunteer Role</a:t>
            </a:r>
            <a:endParaRPr sz="2800">
              <a:solidFill>
                <a:schemeClr val="dk1"/>
              </a:solidFill>
              <a:latin typeface="Arial"/>
              <a:ea typeface="Arial"/>
              <a:cs typeface="Arial"/>
              <a:sym typeface="Arial"/>
            </a:endParaRPr>
          </a:p>
        </p:txBody>
      </p:sp>
      <p:sp>
        <p:nvSpPr>
          <p:cNvPr id="187" name="Google Shape;187;p18"/>
          <p:cNvSpPr/>
          <p:nvPr/>
        </p:nvSpPr>
        <p:spPr>
          <a:xfrm>
            <a:off x="512618" y="4749028"/>
            <a:ext cx="2608211"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E2E2E2"/>
                </a:solidFill>
                <a:latin typeface="Arial"/>
                <a:ea typeface="Arial"/>
                <a:cs typeface="Arial"/>
                <a:sym typeface="Arial"/>
              </a:rPr>
              <a:t>Pre-Work Recap, Chapter Overview and Competencies</a:t>
            </a:r>
            <a:endParaRPr/>
          </a:p>
        </p:txBody>
      </p:sp>
      <p:sp>
        <p:nvSpPr>
          <p:cNvPr id="188" name="Google Shape;188;p18"/>
          <p:cNvSpPr/>
          <p:nvPr/>
        </p:nvSpPr>
        <p:spPr>
          <a:xfrm>
            <a:off x="3215619" y="4810583"/>
            <a:ext cx="1584601"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The Volunteer Role</a:t>
            </a:r>
            <a:endParaRPr/>
          </a:p>
        </p:txBody>
      </p:sp>
      <p:sp>
        <p:nvSpPr>
          <p:cNvPr id="189" name="Google Shape;189;p18"/>
          <p:cNvSpPr/>
          <p:nvPr/>
        </p:nvSpPr>
        <p:spPr>
          <a:xfrm>
            <a:off x="5064257" y="4810583"/>
            <a:ext cx="1869340"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The Child Welfare System</a:t>
            </a:r>
            <a:endParaRPr/>
          </a:p>
        </p:txBody>
      </p:sp>
      <p:sp>
        <p:nvSpPr>
          <p:cNvPr id="190" name="Google Shape;190;p18"/>
          <p:cNvSpPr/>
          <p:nvPr/>
        </p:nvSpPr>
        <p:spPr>
          <a:xfrm>
            <a:off x="7321725" y="4810583"/>
            <a:ext cx="1726219"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Working a Case</a:t>
            </a:r>
            <a:endParaRPr/>
          </a:p>
        </p:txBody>
      </p:sp>
      <p:sp>
        <p:nvSpPr>
          <p:cNvPr id="191" name="Google Shape;191;p18"/>
          <p:cNvSpPr/>
          <p:nvPr/>
        </p:nvSpPr>
        <p:spPr>
          <a:xfrm>
            <a:off x="8931747" y="4810583"/>
            <a:ext cx="3097653" cy="1261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200">
                <a:solidFill>
                  <a:srgbClr val="113044"/>
                </a:solidFill>
                <a:latin typeface="Arial"/>
                <a:ea typeface="Arial"/>
                <a:cs typeface="Arial"/>
                <a:sym typeface="Arial"/>
              </a:rPr>
              <a:t>Chapter 2: Pre-Work</a:t>
            </a:r>
            <a:endParaRPr/>
          </a:p>
        </p:txBody>
      </p:sp>
      <p:pic>
        <p:nvPicPr>
          <p:cNvPr id="192" name="Google Shape;192;p18"/>
          <p:cNvPicPr preferRelativeResize="0"/>
          <p:nvPr/>
        </p:nvPicPr>
        <p:blipFill rotWithShape="1">
          <a:blip r:embed="rId3">
            <a:alphaModFix/>
          </a:blip>
          <a:srcRect/>
          <a:stretch/>
        </p:blipFill>
        <p:spPr>
          <a:xfrm>
            <a:off x="3443446" y="3096527"/>
            <a:ext cx="1136104" cy="686908"/>
          </a:xfrm>
          <a:prstGeom prst="rect">
            <a:avLst/>
          </a:prstGeom>
          <a:noFill/>
          <a:ln>
            <a:noFill/>
          </a:ln>
        </p:spPr>
      </p:pic>
      <p:pic>
        <p:nvPicPr>
          <p:cNvPr id="193" name="Google Shape;193;p18"/>
          <p:cNvPicPr preferRelativeResize="0"/>
          <p:nvPr/>
        </p:nvPicPr>
        <p:blipFill rotWithShape="1">
          <a:blip r:embed="rId4">
            <a:alphaModFix/>
          </a:blip>
          <a:srcRect/>
          <a:stretch/>
        </p:blipFill>
        <p:spPr>
          <a:xfrm>
            <a:off x="5725460" y="3034320"/>
            <a:ext cx="791336" cy="947331"/>
          </a:xfrm>
          <a:prstGeom prst="rect">
            <a:avLst/>
          </a:prstGeom>
          <a:noFill/>
          <a:ln>
            <a:noFill/>
          </a:ln>
        </p:spPr>
      </p:pic>
      <p:pic>
        <p:nvPicPr>
          <p:cNvPr id="194" name="Google Shape;194;p18"/>
          <p:cNvPicPr preferRelativeResize="0"/>
          <p:nvPr/>
        </p:nvPicPr>
        <p:blipFill rotWithShape="1">
          <a:blip r:embed="rId5">
            <a:alphaModFix/>
          </a:blip>
          <a:srcRect/>
          <a:stretch/>
        </p:blipFill>
        <p:spPr>
          <a:xfrm>
            <a:off x="7805730" y="2993928"/>
            <a:ext cx="715541" cy="987723"/>
          </a:xfrm>
          <a:prstGeom prst="rect">
            <a:avLst/>
          </a:prstGeom>
          <a:noFill/>
          <a:ln>
            <a:noFill/>
          </a:ln>
        </p:spPr>
      </p:pic>
      <p:pic>
        <p:nvPicPr>
          <p:cNvPr id="195" name="Google Shape;195;p18"/>
          <p:cNvPicPr preferRelativeResize="0"/>
          <p:nvPr/>
        </p:nvPicPr>
        <p:blipFill rotWithShape="1">
          <a:blip r:embed="rId6">
            <a:alphaModFix/>
          </a:blip>
          <a:srcRect/>
          <a:stretch/>
        </p:blipFill>
        <p:spPr>
          <a:xfrm>
            <a:off x="9939431" y="3065871"/>
            <a:ext cx="809435" cy="812462"/>
          </a:xfrm>
          <a:prstGeom prst="rect">
            <a:avLst/>
          </a:prstGeom>
          <a:noFill/>
          <a:ln>
            <a:noFill/>
          </a:ln>
        </p:spPr>
      </p:pic>
      <p:sp>
        <p:nvSpPr>
          <p:cNvPr id="196" name="Google Shape;196;p18"/>
          <p:cNvSpPr/>
          <p:nvPr/>
        </p:nvSpPr>
        <p:spPr>
          <a:xfrm>
            <a:off x="9107488" y="3470276"/>
            <a:ext cx="2376488" cy="1192213"/>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8"/>
          <p:cNvSpPr/>
          <p:nvPr/>
        </p:nvSpPr>
        <p:spPr>
          <a:xfrm>
            <a:off x="7000875" y="2281238"/>
            <a:ext cx="2374900" cy="1189038"/>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8"/>
          <p:cNvSpPr/>
          <p:nvPr/>
        </p:nvSpPr>
        <p:spPr>
          <a:xfrm>
            <a:off x="4892675" y="3470276"/>
            <a:ext cx="2374900" cy="1192213"/>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8"/>
          <p:cNvSpPr/>
          <p:nvPr/>
        </p:nvSpPr>
        <p:spPr>
          <a:xfrm>
            <a:off x="2782888" y="2281238"/>
            <a:ext cx="2374900" cy="1189038"/>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0" name="Google Shape;200;p18"/>
          <p:cNvGrpSpPr/>
          <p:nvPr/>
        </p:nvGrpSpPr>
        <p:grpSpPr>
          <a:xfrm>
            <a:off x="676275" y="2281238"/>
            <a:ext cx="2374900" cy="2381251"/>
            <a:chOff x="676275" y="2281238"/>
            <a:chExt cx="2374900" cy="2381251"/>
          </a:xfrm>
        </p:grpSpPr>
        <p:pic>
          <p:nvPicPr>
            <p:cNvPr id="201" name="Google Shape;201;p18"/>
            <p:cNvPicPr preferRelativeResize="0"/>
            <p:nvPr/>
          </p:nvPicPr>
          <p:blipFill rotWithShape="1">
            <a:blip r:embed="rId7">
              <a:alphaModFix/>
            </a:blip>
            <a:srcRect/>
            <a:stretch/>
          </p:blipFill>
          <p:spPr>
            <a:xfrm>
              <a:off x="1525636" y="2984716"/>
              <a:ext cx="733480" cy="924273"/>
            </a:xfrm>
            <a:prstGeom prst="rect">
              <a:avLst/>
            </a:prstGeom>
            <a:noFill/>
            <a:ln>
              <a:noFill/>
            </a:ln>
          </p:spPr>
        </p:pic>
        <p:sp>
          <p:nvSpPr>
            <p:cNvPr id="202" name="Google Shape;202;p18"/>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8"/>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4" name="Google Shape;204;p18"/>
          <p:cNvSpPr/>
          <p:nvPr/>
        </p:nvSpPr>
        <p:spPr>
          <a:xfrm>
            <a:off x="9107488" y="2281238"/>
            <a:ext cx="2376488"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8"/>
          <p:cNvSpPr/>
          <p:nvPr/>
        </p:nvSpPr>
        <p:spPr>
          <a:xfrm>
            <a:off x="7000875" y="3470276"/>
            <a:ext cx="2374900" cy="1192213"/>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8"/>
          <p:cNvSpPr/>
          <p:nvPr/>
        </p:nvSpPr>
        <p:spPr>
          <a:xfrm>
            <a:off x="4892675" y="2281238"/>
            <a:ext cx="2374900" cy="1189038"/>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8"/>
          <p:cNvSpPr/>
          <p:nvPr/>
        </p:nvSpPr>
        <p:spPr>
          <a:xfrm>
            <a:off x="2782888" y="3470276"/>
            <a:ext cx="2374900" cy="1192213"/>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9"/>
          <p:cNvGrpSpPr/>
          <p:nvPr/>
        </p:nvGrpSpPr>
        <p:grpSpPr>
          <a:xfrm>
            <a:off x="-12145" y="296268"/>
            <a:ext cx="9413319" cy="1010044"/>
            <a:chOff x="-2619" y="296268"/>
            <a:chExt cx="7569864" cy="1010044"/>
          </a:xfrm>
        </p:grpSpPr>
        <p:sp>
          <p:nvSpPr>
            <p:cNvPr id="214" name="Google Shape;214;p19"/>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9"/>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6" name="Google Shape;216;p19"/>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The</a:t>
            </a:r>
            <a:r>
              <a:rPr lang="en-US" sz="2800" b="1">
                <a:solidFill>
                  <a:srgbClr val="8296B0"/>
                </a:solidFill>
                <a:latin typeface="Arial"/>
                <a:ea typeface="Arial"/>
                <a:cs typeface="Arial"/>
                <a:sym typeface="Arial"/>
              </a:rPr>
              <a:t> </a:t>
            </a:r>
            <a:r>
              <a:rPr lang="en-US" sz="2800">
                <a:solidFill>
                  <a:srgbClr val="F2F2F2"/>
                </a:solidFill>
                <a:latin typeface="Arial"/>
                <a:ea typeface="Arial"/>
                <a:cs typeface="Arial"/>
                <a:sym typeface="Arial"/>
              </a:rPr>
              <a:t>CASA/GAL Volunteer Role</a:t>
            </a:r>
            <a:endParaRPr/>
          </a:p>
        </p:txBody>
      </p:sp>
      <p:sp>
        <p:nvSpPr>
          <p:cNvPr id="217" name="Google Shape;217;p19" descr="Screen Shot 2018-04-11 at 5.13.34 PM.png"/>
          <p:cNvSpPr/>
          <p:nvPr/>
        </p:nvSpPr>
        <p:spPr>
          <a:xfrm>
            <a:off x="1756442" y="1473897"/>
            <a:ext cx="8679116" cy="5180469"/>
          </a:xfrm>
          <a:prstGeom prst="rect">
            <a:avLst/>
          </a:prstGeom>
          <a:noFill/>
          <a:ln>
            <a:noFill/>
          </a:ln>
        </p:spPr>
      </p:sp>
      <p:grpSp>
        <p:nvGrpSpPr>
          <p:cNvPr id="218" name="Google Shape;218;p19"/>
          <p:cNvGrpSpPr/>
          <p:nvPr/>
        </p:nvGrpSpPr>
        <p:grpSpPr>
          <a:xfrm>
            <a:off x="3775075" y="5903607"/>
            <a:ext cx="534543" cy="368075"/>
            <a:chOff x="2412494" y="5260543"/>
            <a:chExt cx="596965" cy="411057"/>
          </a:xfrm>
        </p:grpSpPr>
        <p:sp>
          <p:nvSpPr>
            <p:cNvPr id="219" name="Google Shape;219;p19"/>
            <p:cNvSpPr/>
            <p:nvPr/>
          </p:nvSpPr>
          <p:spPr>
            <a:xfrm>
              <a:off x="2412494" y="5260543"/>
              <a:ext cx="410076" cy="411057"/>
            </a:xfrm>
            <a:custGeom>
              <a:avLst/>
              <a:gdLst/>
              <a:ahLst/>
              <a:cxnLst/>
              <a:rect l="l" t="t" r="r" b="b"/>
              <a:pathLst>
                <a:path w="352" h="352" extrusionOk="0">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9"/>
            <p:cNvSpPr/>
            <p:nvPr/>
          </p:nvSpPr>
          <p:spPr>
            <a:xfrm>
              <a:off x="2859850" y="5314500"/>
              <a:ext cx="149609" cy="302161"/>
            </a:xfrm>
            <a:custGeom>
              <a:avLst/>
              <a:gdLst/>
              <a:ahLst/>
              <a:cxnLst/>
              <a:rect l="l" t="t" r="r" b="b"/>
              <a:pathLst>
                <a:path w="128" h="259" extrusionOk="0">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21" name="Google Shape;221;p19" descr="Screen Shot 2018-04-11 at 5.13.34 PM.png"/>
          <p:cNvPicPr preferRelativeResize="0"/>
          <p:nvPr/>
        </p:nvPicPr>
        <p:blipFill rotWithShape="1">
          <a:blip r:embed="rId3">
            <a:alphaModFix/>
          </a:blip>
          <a:srcRect l="-35" t="7851" r="-1" b="7599"/>
          <a:stretch/>
        </p:blipFill>
        <p:spPr>
          <a:xfrm>
            <a:off x="1756442" y="1501508"/>
            <a:ext cx="8686117" cy="5184648"/>
          </a:xfrm>
          <a:prstGeom prst="rect">
            <a:avLst/>
          </a:prstGeom>
          <a:noFill/>
          <a:ln>
            <a:noFill/>
          </a:ln>
        </p:spPr>
      </p:pic>
      <p:sp>
        <p:nvSpPr>
          <p:cNvPr id="222" name="Google Shape;222;p19">
            <a:hlinkClick r:id="rId4"/>
          </p:cNvPr>
          <p:cNvSpPr/>
          <p:nvPr/>
        </p:nvSpPr>
        <p:spPr>
          <a:xfrm>
            <a:off x="1568779" y="5872049"/>
            <a:ext cx="9085226" cy="461665"/>
          </a:xfrm>
          <a:prstGeom prst="rect">
            <a:avLst/>
          </a:prstGeom>
          <a:solidFill>
            <a:srgbClr val="FF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lt1"/>
                </a:solidFill>
                <a:latin typeface="Arial"/>
                <a:ea typeface="Arial"/>
                <a:cs typeface="Arial"/>
                <a:sym typeface="Arial"/>
                <a:hlinkClick r:id="rId4"/>
              </a:rPr>
              <a:t>Video: Emily’s Dragon</a:t>
            </a:r>
            <a:endParaRPr dirty="0"/>
          </a:p>
        </p:txBody>
      </p:sp>
      <p:grpSp>
        <p:nvGrpSpPr>
          <p:cNvPr id="223" name="Google Shape;223;p19"/>
          <p:cNvGrpSpPr/>
          <p:nvPr/>
        </p:nvGrpSpPr>
        <p:grpSpPr>
          <a:xfrm>
            <a:off x="3830849" y="5917950"/>
            <a:ext cx="534543" cy="368075"/>
            <a:chOff x="2412494" y="5260543"/>
            <a:chExt cx="596965" cy="411057"/>
          </a:xfrm>
        </p:grpSpPr>
        <p:sp>
          <p:nvSpPr>
            <p:cNvPr id="224" name="Google Shape;224;p19"/>
            <p:cNvSpPr/>
            <p:nvPr/>
          </p:nvSpPr>
          <p:spPr>
            <a:xfrm>
              <a:off x="2412494" y="5260543"/>
              <a:ext cx="410076" cy="411057"/>
            </a:xfrm>
            <a:custGeom>
              <a:avLst/>
              <a:gdLst/>
              <a:ahLst/>
              <a:cxnLst/>
              <a:rect l="l" t="t" r="r" b="b"/>
              <a:pathLst>
                <a:path w="352" h="352" extrusionOk="0">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9"/>
            <p:cNvSpPr/>
            <p:nvPr/>
          </p:nvSpPr>
          <p:spPr>
            <a:xfrm>
              <a:off x="2859850" y="5314500"/>
              <a:ext cx="149609" cy="302161"/>
            </a:xfrm>
            <a:custGeom>
              <a:avLst/>
              <a:gdLst/>
              <a:ahLst/>
              <a:cxnLst/>
              <a:rect l="l" t="t" r="r" b="b"/>
              <a:pathLst>
                <a:path w="128" h="259" extrusionOk="0">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6" name="Google Shape;2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20"/>
          <p:cNvGrpSpPr/>
          <p:nvPr/>
        </p:nvGrpSpPr>
        <p:grpSpPr>
          <a:xfrm>
            <a:off x="-12145" y="296268"/>
            <a:ext cx="9413319" cy="1010044"/>
            <a:chOff x="-2619" y="296268"/>
            <a:chExt cx="7569864" cy="1010044"/>
          </a:xfrm>
        </p:grpSpPr>
        <p:sp>
          <p:nvSpPr>
            <p:cNvPr id="232" name="Google Shape;232;p20"/>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20"/>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4" name="Google Shape;234;p20"/>
          <p:cNvSpPr/>
          <p:nvPr/>
        </p:nvSpPr>
        <p:spPr>
          <a:xfrm>
            <a:off x="5624624" y="2271281"/>
            <a:ext cx="5556266"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The mission of the </a:t>
            </a:r>
            <a:r>
              <a:rPr lang="en-US" sz="2400" b="1">
                <a:solidFill>
                  <a:srgbClr val="222A35"/>
                </a:solidFill>
                <a:latin typeface="Arial"/>
                <a:ea typeface="Arial"/>
                <a:cs typeface="Arial"/>
                <a:sym typeface="Arial"/>
              </a:rPr>
              <a:t>National Court Appointed Special Advocate Association</a:t>
            </a:r>
            <a:r>
              <a:rPr lang="en-US" sz="2400">
                <a:solidFill>
                  <a:srgbClr val="222A35"/>
                </a:solidFill>
                <a:latin typeface="Arial"/>
                <a:ea typeface="Arial"/>
                <a:cs typeface="Arial"/>
                <a:sym typeface="Arial"/>
              </a:rPr>
              <a:t>, together with its state and local member programs, supports and promotes court-appointed volunteer advocacy so every abused or neglected child in the United States can be safe, have a permanent home and the opportunity to thrive.</a:t>
            </a:r>
            <a:endParaRPr/>
          </a:p>
        </p:txBody>
      </p:sp>
      <p:sp>
        <p:nvSpPr>
          <p:cNvPr id="235" name="Google Shape;235;p20"/>
          <p:cNvSpPr/>
          <p:nvPr/>
        </p:nvSpPr>
        <p:spPr>
          <a:xfrm>
            <a:off x="104774" y="328792"/>
            <a:ext cx="788216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The</a:t>
            </a:r>
            <a:r>
              <a:rPr lang="en-US" sz="2800" b="1">
                <a:solidFill>
                  <a:srgbClr val="8296B0"/>
                </a:solidFill>
                <a:latin typeface="Arial"/>
                <a:ea typeface="Arial"/>
                <a:cs typeface="Arial"/>
                <a:sym typeface="Arial"/>
              </a:rPr>
              <a:t> </a:t>
            </a:r>
            <a:r>
              <a:rPr lang="en-US" sz="2800">
                <a:solidFill>
                  <a:srgbClr val="F2F2F2"/>
                </a:solidFill>
                <a:latin typeface="Arial"/>
                <a:ea typeface="Arial"/>
                <a:cs typeface="Arial"/>
                <a:sym typeface="Arial"/>
              </a:rPr>
              <a:t>National CASA Association</a:t>
            </a:r>
            <a:endParaRPr/>
          </a:p>
        </p:txBody>
      </p:sp>
      <p:pic>
        <p:nvPicPr>
          <p:cNvPr id="236" name="Google Shape;236;p20"/>
          <p:cNvPicPr preferRelativeResize="0"/>
          <p:nvPr/>
        </p:nvPicPr>
        <p:blipFill rotWithShape="1">
          <a:blip r:embed="rId3">
            <a:alphaModFix/>
          </a:blip>
          <a:srcRect/>
          <a:stretch/>
        </p:blipFill>
        <p:spPr>
          <a:xfrm>
            <a:off x="372518" y="2572455"/>
            <a:ext cx="4737008" cy="2357300"/>
          </a:xfrm>
          <a:prstGeom prst="rect">
            <a:avLst/>
          </a:prstGeom>
          <a:noFill/>
          <a:ln>
            <a:noFill/>
          </a:ln>
        </p:spPr>
      </p:pic>
      <p:sp>
        <p:nvSpPr>
          <p:cNvPr id="237" name="Google Shape;23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2" name="Google Shape;242;p21"/>
          <p:cNvGrpSpPr/>
          <p:nvPr/>
        </p:nvGrpSpPr>
        <p:grpSpPr>
          <a:xfrm>
            <a:off x="-12145" y="296268"/>
            <a:ext cx="9413319" cy="1010044"/>
            <a:chOff x="-2619" y="296268"/>
            <a:chExt cx="7569864" cy="1010044"/>
          </a:xfrm>
        </p:grpSpPr>
        <p:sp>
          <p:nvSpPr>
            <p:cNvPr id="243" name="Google Shape;243;p21"/>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21"/>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5" name="Google Shape;245;p21"/>
          <p:cNvSpPr/>
          <p:nvPr/>
        </p:nvSpPr>
        <p:spPr>
          <a:xfrm>
            <a:off x="104774" y="328792"/>
            <a:ext cx="7882169"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1: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[Your Program’s] Mission</a:t>
            </a:r>
            <a:endParaRPr/>
          </a:p>
          <a:p>
            <a:pPr marL="0" marR="0" lvl="0" indent="0" algn="l" rtl="0">
              <a:spcBef>
                <a:spcPts val="0"/>
              </a:spcBef>
              <a:spcAft>
                <a:spcPts val="0"/>
              </a:spcAft>
              <a:buNone/>
            </a:pPr>
            <a:endParaRPr sz="2800">
              <a:solidFill>
                <a:srgbClr val="F2F2F2"/>
              </a:solidFill>
              <a:latin typeface="Arial"/>
              <a:ea typeface="Arial"/>
              <a:cs typeface="Arial"/>
              <a:sym typeface="Arial"/>
            </a:endParaRPr>
          </a:p>
        </p:txBody>
      </p:sp>
      <p:sp>
        <p:nvSpPr>
          <p:cNvPr id="246" name="Google Shape;246;p21"/>
          <p:cNvSpPr txBox="1"/>
          <p:nvPr/>
        </p:nvSpPr>
        <p:spPr>
          <a:xfrm>
            <a:off x="5362575" y="1775376"/>
            <a:ext cx="652462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113044"/>
                </a:solidFill>
                <a:latin typeface="Arial"/>
                <a:ea typeface="Arial"/>
                <a:cs typeface="Arial"/>
                <a:sym typeface="Arial"/>
              </a:rPr>
              <a:t>Mission</a:t>
            </a:r>
            <a:endParaRPr/>
          </a:p>
        </p:txBody>
      </p:sp>
      <p:sp>
        <p:nvSpPr>
          <p:cNvPr id="247" name="Google Shape;247;p21"/>
          <p:cNvSpPr txBox="1"/>
          <p:nvPr/>
        </p:nvSpPr>
        <p:spPr>
          <a:xfrm>
            <a:off x="1435576" y="3133902"/>
            <a:ext cx="222710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[Your program’s logo]</a:t>
            </a:r>
            <a:endParaRPr/>
          </a:p>
        </p:txBody>
      </p:sp>
      <p:sp>
        <p:nvSpPr>
          <p:cNvPr id="248" name="Google Shape;2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200">
                <a:solidFill>
                  <a:srgbClr val="888888"/>
                </a:solidFill>
                <a:latin typeface="Calibri"/>
                <a:ea typeface="Calibri"/>
                <a:cs typeface="Calibri"/>
                <a:sym typeface="Calibri"/>
              </a:rPr>
              <a:t>1</a:t>
            </a:r>
            <a:endParaRPr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863</Words>
  <Application>Microsoft Macintosh PowerPoint</Application>
  <PresentationFormat>Custom</PresentationFormat>
  <Paragraphs>171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Margaret Halpin</cp:lastModifiedBy>
  <cp:revision>2</cp:revision>
  <dcterms:modified xsi:type="dcterms:W3CDTF">2018-08-24T16:07:20Z</dcterms:modified>
</cp:coreProperties>
</file>