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4B19108-3066-4F7C-A9EA-E5E67AFE9AE6}">
  <a:tblStyle styleId="{94B19108-3066-4F7C-A9EA-E5E67AFE9AE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3216" y="-1040"/>
      </p:cViewPr>
      <p:guideLst>
        <p:guide orient="horz" pos="216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438" y="2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3177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438" y="8893177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829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7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8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0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1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2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708027" y="4448176"/>
            <a:ext cx="5661025" cy="4213225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12145" y="1260593"/>
            <a:ext cx="8574597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 flipH="1">
            <a:off x="-8891" y="296268"/>
            <a:ext cx="9410065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0" y="2962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r="12216"/>
          <a:stretch/>
        </p:blipFill>
        <p:spPr>
          <a:xfrm>
            <a:off x="10705741" y="57028"/>
            <a:ext cx="1477558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r="12216"/>
          <a:stretch/>
        </p:blipFill>
        <p:spPr>
          <a:xfrm>
            <a:off x="10705741" y="57028"/>
            <a:ext cx="1477558" cy="6400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7.png"/><Relationship Id="rId5" Type="http://schemas.openxmlformats.org/officeDocument/2006/relationships/image" Target="../media/image21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about:blan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32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5.png"/><Relationship Id="rId5" Type="http://schemas.openxmlformats.org/officeDocument/2006/relationships/image" Target="../media/image25.png"/><Relationship Id="rId6" Type="http://schemas.openxmlformats.org/officeDocument/2006/relationships/image" Target="../media/image32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l="25433" t="75556"/>
          <a:stretch/>
        </p:blipFill>
        <p:spPr>
          <a:xfrm>
            <a:off x="-1" y="5181600"/>
            <a:ext cx="12192001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3483602" y="5297980"/>
            <a:ext cx="80204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>
                <a:solidFill>
                  <a:schemeClr val="lt1"/>
                </a:solidFill>
              </a:rPr>
              <a:t>TEXAS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CASA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VOLUNTEER TRAINING SESSION 2</a:t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257300" y="-19050"/>
            <a:ext cx="3048000" cy="5200649"/>
          </a:xfrm>
          <a:prstGeom prst="parallelogram">
            <a:avLst>
              <a:gd name="adj" fmla="val 72940"/>
            </a:avLst>
          </a:prstGeom>
          <a:solidFill>
            <a:srgbClr val="D223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0450286" y="0"/>
            <a:ext cx="1741714" cy="7837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875" y="334238"/>
            <a:ext cx="6741130" cy="4494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4275" y="1479018"/>
            <a:ext cx="5280790" cy="52786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13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179" name="Google Shape;179;p13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13"/>
          <p:cNvSpPr/>
          <p:nvPr/>
        </p:nvSpPr>
        <p:spPr>
          <a:xfrm>
            <a:off x="104774" y="328792"/>
            <a:ext cx="757618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Attachment Cycle</a:t>
            </a:r>
            <a:endParaRPr/>
          </a:p>
        </p:txBody>
      </p:sp>
      <p:sp>
        <p:nvSpPr>
          <p:cNvPr id="182" name="Google Shape;182;p13"/>
          <p:cNvSpPr/>
          <p:nvPr/>
        </p:nvSpPr>
        <p:spPr>
          <a:xfrm>
            <a:off x="4551059" y="2387349"/>
            <a:ext cx="736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Need</a:t>
            </a:r>
            <a:endParaRPr/>
          </a:p>
        </p:txBody>
      </p:sp>
      <p:sp>
        <p:nvSpPr>
          <p:cNvPr id="183" name="Google Shape;183;p13"/>
          <p:cNvSpPr/>
          <p:nvPr/>
        </p:nvSpPr>
        <p:spPr>
          <a:xfrm>
            <a:off x="6942165" y="2572015"/>
            <a:ext cx="12875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Signals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Discomfort</a:t>
            </a:r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6520300" y="5288586"/>
            <a:ext cx="13773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Satisfaction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of Need</a:t>
            </a:r>
            <a:endParaRPr/>
          </a:p>
        </p:txBody>
      </p:sp>
      <p:sp>
        <p:nvSpPr>
          <p:cNvPr id="185" name="Google Shape;185;p13"/>
          <p:cNvSpPr/>
          <p:nvPr/>
        </p:nvSpPr>
        <p:spPr>
          <a:xfrm>
            <a:off x="4156123" y="4964719"/>
            <a:ext cx="10054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Signals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Comfort</a:t>
            </a:r>
            <a:endParaRPr/>
          </a:p>
        </p:txBody>
      </p:sp>
      <p:sp>
        <p:nvSpPr>
          <p:cNvPr id="186" name="Google Shape;186;p13"/>
          <p:cNvSpPr/>
          <p:nvPr/>
        </p:nvSpPr>
        <p:spPr>
          <a:xfrm>
            <a:off x="5251900" y="3549258"/>
            <a:ext cx="1803699" cy="118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Security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Trust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Attachment</a:t>
            </a:r>
            <a:endParaRPr/>
          </a:p>
        </p:txBody>
      </p:sp>
      <p:pic>
        <p:nvPicPr>
          <p:cNvPr id="187" name="Google Shape;187;p13" descr="pexels-photo-428388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557" y="1426115"/>
            <a:ext cx="3363510" cy="224433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8" name="Google Shape;188;p13" descr="baby-tears-small-child-sad-47090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0606" y="1448838"/>
            <a:ext cx="3369531" cy="22463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9" name="Google Shape;189;p13" descr="DSC_0061-Keri-bootle-feed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39600" y="4527946"/>
            <a:ext cx="3368664" cy="224577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0" name="Google Shape;190;p13" descr="0c9075efa25157dcc2f4e364ddb664c7.png"/>
          <p:cNvPicPr preferRelativeResize="0"/>
          <p:nvPr/>
        </p:nvPicPr>
        <p:blipFill rotWithShape="1">
          <a:blip r:embed="rId7">
            <a:alphaModFix/>
          </a:blip>
          <a:srcRect l="11753" t="435" r="3275" b="-434"/>
          <a:stretch/>
        </p:blipFill>
        <p:spPr>
          <a:xfrm>
            <a:off x="149630" y="4502428"/>
            <a:ext cx="3349361" cy="221724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Minimum Sufficient Level (MSL) of Care</a:t>
            </a:r>
            <a:endParaRPr/>
          </a:p>
        </p:txBody>
      </p:sp>
      <p:sp>
        <p:nvSpPr>
          <p:cNvPr id="197" name="Google Shape;197;p14"/>
          <p:cNvSpPr/>
          <p:nvPr/>
        </p:nvSpPr>
        <p:spPr>
          <a:xfrm rot="-6791320">
            <a:off x="3469698" y="3650240"/>
            <a:ext cx="823516" cy="738377"/>
          </a:xfrm>
          <a:custGeom>
            <a:avLst/>
            <a:gdLst/>
            <a:ahLst/>
            <a:cxnLst/>
            <a:rect l="l" t="t" r="r" b="b"/>
            <a:pathLst>
              <a:path w="241" h="234" extrusionOk="0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14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199" name="Google Shape;199;p14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1" name="Google Shape;201;p14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2" name="Google Shape;202;p14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5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208" name="Google Shape;208;p15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5"/>
          <p:cNvSpPr/>
          <p:nvPr/>
        </p:nvSpPr>
        <p:spPr>
          <a:xfrm>
            <a:off x="104774" y="328792"/>
            <a:ext cx="757618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Minimum Sufficient Level (MSL) of Care</a:t>
            </a:r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1"/>
          </p:nvPr>
        </p:nvSpPr>
        <p:spPr>
          <a:xfrm>
            <a:off x="1074582" y="2330776"/>
            <a:ext cx="5931149" cy="358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Removing a child from their home is traumatic.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Children should be removed only when parents cannot provide the minimum sufﬁcient level of care.</a:t>
            </a:r>
            <a:endParaRPr/>
          </a:p>
        </p:txBody>
      </p:sp>
      <p:pic>
        <p:nvPicPr>
          <p:cNvPr id="212" name="Google Shape;212;p15" descr="icons.png"/>
          <p:cNvPicPr preferRelativeResize="0"/>
          <p:nvPr/>
        </p:nvPicPr>
        <p:blipFill rotWithShape="1">
          <a:blip r:embed="rId3">
            <a:alphaModFix/>
          </a:blip>
          <a:srcRect l="5087" t="6308" r="75174" b="76596"/>
          <a:stretch/>
        </p:blipFill>
        <p:spPr>
          <a:xfrm>
            <a:off x="7260079" y="1716684"/>
            <a:ext cx="4238360" cy="36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6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218" name="Google Shape;218;p16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6"/>
          <p:cNvSpPr/>
          <p:nvPr/>
        </p:nvSpPr>
        <p:spPr>
          <a:xfrm>
            <a:off x="104774" y="328792"/>
            <a:ext cx="757618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Minimum Sufficient Level (MSL) of Care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16"/>
          <p:cNvGrpSpPr/>
          <p:nvPr/>
        </p:nvGrpSpPr>
        <p:grpSpPr>
          <a:xfrm>
            <a:off x="184565" y="2797410"/>
            <a:ext cx="11661730" cy="3016268"/>
            <a:chOff x="-20187" y="3780373"/>
            <a:chExt cx="11915799" cy="3016268"/>
          </a:xfrm>
        </p:grpSpPr>
        <p:sp>
          <p:nvSpPr>
            <p:cNvPr id="222" name="Google Shape;222;p16"/>
            <p:cNvSpPr/>
            <p:nvPr/>
          </p:nvSpPr>
          <p:spPr>
            <a:xfrm>
              <a:off x="8084576" y="5596312"/>
              <a:ext cx="381103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65737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Parent’s behavior falls within reasonable limits of the community.</a:t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3784773" y="5587281"/>
              <a:ext cx="444978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65737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Parent’s behavior complies with accepted child-rearing practices.</a:t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20187" y="5596312"/>
              <a:ext cx="368843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65737" marR="0" lvl="1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rPr>
                <a:t>Physical, emotional and developmental needs are met.</a:t>
              </a:r>
              <a:endParaRPr/>
            </a:p>
          </p:txBody>
        </p:sp>
        <p:pic>
          <p:nvPicPr>
            <p:cNvPr id="225" name="Google Shape;22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6829" y="3780373"/>
              <a:ext cx="1814245" cy="181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74932" y="3780373"/>
              <a:ext cx="1814245" cy="181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63825" y="3780373"/>
              <a:ext cx="1814245" cy="1815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76835" y="4125250"/>
              <a:ext cx="521529" cy="806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16443" y="4352477"/>
              <a:ext cx="1015016" cy="890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65567" y="4254771"/>
              <a:ext cx="1232974" cy="94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76276" y="4195577"/>
              <a:ext cx="989343" cy="9855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16"/>
          <p:cNvSpPr txBox="1">
            <a:spLocks noGrp="1"/>
          </p:cNvSpPr>
          <p:nvPr>
            <p:ph type="body" idx="1"/>
          </p:nvPr>
        </p:nvSpPr>
        <p:spPr>
          <a:xfrm>
            <a:off x="555268" y="1957350"/>
            <a:ext cx="10515600" cy="54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Factors to consider: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7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238" name="Google Shape;238;p17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0" name="Google Shape;240;p17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1" name="Google Shape;241;p17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7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“Best Interest Principle</a:t>
            </a:r>
            <a:r>
              <a:rPr lang="en-US" sz="2400" b="1">
                <a:solidFill>
                  <a:schemeClr val="lt1"/>
                </a:solidFill>
              </a:rPr>
              <a:t>”</a:t>
            </a:r>
            <a:endParaRPr/>
          </a:p>
        </p:txBody>
      </p:sp>
      <p:grpSp>
        <p:nvGrpSpPr>
          <p:cNvPr id="243" name="Google Shape;243;p17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244" name="Google Shape;244;p17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7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/>
            </a:p>
          </p:txBody>
        </p:sp>
      </p:grpSp>
      <p:sp>
        <p:nvSpPr>
          <p:cNvPr id="246" name="Google Shape;246;p17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8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252" name="Google Shape;252;p18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8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18"/>
          <p:cNvSpPr/>
          <p:nvPr/>
        </p:nvSpPr>
        <p:spPr>
          <a:xfrm>
            <a:off x="104774" y="328792"/>
            <a:ext cx="757618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“Best Interest” Principle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 txBox="1">
            <a:spLocks noGrp="1"/>
          </p:cNvSpPr>
          <p:nvPr>
            <p:ph type="body" idx="1"/>
          </p:nvPr>
        </p:nvSpPr>
        <p:spPr>
          <a:xfrm>
            <a:off x="508209" y="2244104"/>
            <a:ext cx="5926045" cy="2941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CASA/GAL volunteer is guided by the “best interest” principle when advocating for a child:</a:t>
            </a:r>
            <a:b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Know the child well.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Make fact-based recommendations.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Inform the court of the child’s wishes, but advocate for best interest.</a:t>
            </a:r>
            <a:endParaRPr/>
          </a:p>
        </p:txBody>
      </p:sp>
      <p:pic>
        <p:nvPicPr>
          <p:cNvPr id="256" name="Google Shape;256;p18"/>
          <p:cNvPicPr preferRelativeResize="0"/>
          <p:nvPr/>
        </p:nvPicPr>
        <p:blipFill rotWithShape="1">
          <a:blip r:embed="rId3">
            <a:alphaModFix/>
          </a:blip>
          <a:srcRect t="8477" b="17750"/>
          <a:stretch/>
        </p:blipFill>
        <p:spPr>
          <a:xfrm>
            <a:off x="6877549" y="1706136"/>
            <a:ext cx="4318275" cy="4778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9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262" name="Google Shape;262;p19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9"/>
          <p:cNvSpPr/>
          <p:nvPr/>
        </p:nvSpPr>
        <p:spPr>
          <a:xfrm>
            <a:off x="104774" y="328792"/>
            <a:ext cx="757618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A Child’s Needs and the Volunteer’s Role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9"/>
          <p:cNvSpPr txBox="1">
            <a:spLocks noGrp="1"/>
          </p:cNvSpPr>
          <p:nvPr>
            <p:ph type="body" idx="1"/>
          </p:nvPr>
        </p:nvSpPr>
        <p:spPr>
          <a:xfrm>
            <a:off x="750606" y="1816016"/>
            <a:ext cx="5248751" cy="444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As a volunteer advocate: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The child’s needs are paramount.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Focus on healthy growth and development.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Consider a child’s age, stage of development and attachment figures.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 Your role is to identify and advocate for the child’s unmet needs. </a:t>
            </a:r>
            <a:endParaRPr/>
          </a:p>
        </p:txBody>
      </p:sp>
      <p:pic>
        <p:nvPicPr>
          <p:cNvPr id="266" name="Google Shape;266;p19"/>
          <p:cNvPicPr preferRelativeResize="0"/>
          <p:nvPr/>
        </p:nvPicPr>
        <p:blipFill rotWithShape="1">
          <a:blip r:embed="rId3">
            <a:alphaModFix/>
          </a:blip>
          <a:srcRect l="10757" r="10097"/>
          <a:stretch/>
        </p:blipFill>
        <p:spPr>
          <a:xfrm>
            <a:off x="6061167" y="1487990"/>
            <a:ext cx="5573488" cy="510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0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272" name="Google Shape;272;p20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20"/>
          <p:cNvSpPr/>
          <p:nvPr/>
        </p:nvSpPr>
        <p:spPr>
          <a:xfrm>
            <a:off x="104774" y="328792"/>
            <a:ext cx="757618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“Best Interest” Principle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>
            <a:off x="3784486" y="2144674"/>
            <a:ext cx="7936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Questions to ask yourself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Is the child safe?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Is the child’s unique culture being respected?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What are the special needs of this child?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Is the child’s sense of time being honored?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Is the child receiving the emotional nurturance necessary for healthy brain development?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Can this child speak on their own behalf?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Should the child be present in court?</a:t>
            </a:r>
            <a:endParaRPr/>
          </a:p>
        </p:txBody>
      </p:sp>
      <p:pic>
        <p:nvPicPr>
          <p:cNvPr id="276" name="Google Shape;276;p20" descr="C:\Users\Ryan\AppData\Local\Microsoft\Windows\INetCache\IE\1P2SKHUP\clipboard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7785" y="1914878"/>
            <a:ext cx="405765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"/>
          <p:cNvSpPr/>
          <p:nvPr/>
        </p:nvSpPr>
        <p:spPr>
          <a:xfrm>
            <a:off x="-2618" y="1260593"/>
            <a:ext cx="5170811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1"/>
          <p:cNvSpPr/>
          <p:nvPr/>
        </p:nvSpPr>
        <p:spPr>
          <a:xfrm flipH="1">
            <a:off x="0" y="296268"/>
            <a:ext cx="567463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Well-Being of a Child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730" y="299392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431" y="306587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/>
          <p:nvPr/>
        </p:nvSpPr>
        <p:spPr>
          <a:xfrm>
            <a:off x="9107488" y="347027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7000875" y="228123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1"/>
          <p:cNvSpPr/>
          <p:nvPr/>
        </p:nvSpPr>
        <p:spPr>
          <a:xfrm>
            <a:off x="4892675" y="347027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2782888" y="228123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Google Shape;290;p21"/>
          <p:cNvGrpSpPr/>
          <p:nvPr/>
        </p:nvGrpSpPr>
        <p:grpSpPr>
          <a:xfrm>
            <a:off x="676275" y="2281238"/>
            <a:ext cx="2374900" cy="2381251"/>
            <a:chOff x="676275" y="2281238"/>
            <a:chExt cx="2374900" cy="2381251"/>
          </a:xfrm>
        </p:grpSpPr>
        <p:sp>
          <p:nvSpPr>
            <p:cNvPr id="291" name="Google Shape;291;p21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21"/>
          <p:cNvSpPr/>
          <p:nvPr/>
        </p:nvSpPr>
        <p:spPr>
          <a:xfrm>
            <a:off x="9107488" y="228123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1"/>
          <p:cNvSpPr/>
          <p:nvPr/>
        </p:nvSpPr>
        <p:spPr>
          <a:xfrm>
            <a:off x="7000875" y="347027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4892675" y="228123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2782888" y="347027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7744" y="2993928"/>
            <a:ext cx="94518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8278" y="3026017"/>
            <a:ext cx="92711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636" y="2984716"/>
            <a:ext cx="733480" cy="92427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/>
          <p:nvPr/>
        </p:nvSpPr>
        <p:spPr>
          <a:xfrm>
            <a:off x="695885" y="4889697"/>
            <a:ext cx="23591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2855056" y="4887665"/>
            <a:ext cx="21066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  <p:sp>
        <p:nvSpPr>
          <p:cNvPr id="302" name="Google Shape;302;p21"/>
          <p:cNvSpPr/>
          <p:nvPr/>
        </p:nvSpPr>
        <p:spPr>
          <a:xfrm>
            <a:off x="5193413" y="4845580"/>
            <a:ext cx="17001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Child Abuse and Neglect</a:t>
            </a:r>
            <a:endParaRPr/>
          </a:p>
        </p:txBody>
      </p:sp>
      <p:sp>
        <p:nvSpPr>
          <p:cNvPr id="303" name="Google Shape;303;p21"/>
          <p:cNvSpPr/>
          <p:nvPr/>
        </p:nvSpPr>
        <p:spPr>
          <a:xfrm>
            <a:off x="7416861" y="4887665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304" name="Google Shape;304;p21"/>
          <p:cNvSpPr/>
          <p:nvPr/>
        </p:nvSpPr>
        <p:spPr>
          <a:xfrm>
            <a:off x="8814623" y="4848227"/>
            <a:ext cx="302518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3: Pre-Work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097" y="4478503"/>
            <a:ext cx="7404997" cy="2380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22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311" name="Google Shape;311;p22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22"/>
          <p:cNvSpPr/>
          <p:nvPr/>
        </p:nvSpPr>
        <p:spPr>
          <a:xfrm>
            <a:off x="104774" y="328792"/>
            <a:ext cx="757618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Child Abuse and Neglect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2"/>
          <p:cNvSpPr txBox="1">
            <a:spLocks noGrp="1"/>
          </p:cNvSpPr>
          <p:nvPr>
            <p:ph type="body" idx="1"/>
          </p:nvPr>
        </p:nvSpPr>
        <p:spPr>
          <a:xfrm>
            <a:off x="838200" y="155542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CASA/GAL volunteer can’t determine child abuse or neglect; the court will decide.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CASA/GAL volunteers should recognize signs of abuse and neglect, and advocate for a safe home for a child.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Factors not related to abuse but related to trauma or stress indicate that a child is need of help and support.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Child abuse can be physical, sexual, emotional or neglect.</a:t>
            </a:r>
            <a:endParaRPr dirty="0"/>
          </a:p>
        </p:txBody>
      </p:sp>
      <p:sp>
        <p:nvSpPr>
          <p:cNvPr id="315" name="Google Shape;315;p22"/>
          <p:cNvSpPr/>
          <p:nvPr/>
        </p:nvSpPr>
        <p:spPr>
          <a:xfrm>
            <a:off x="7878565" y="5370499"/>
            <a:ext cx="92525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Neglect</a:t>
            </a: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6023810" y="5372152"/>
            <a:ext cx="11769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Emotional</a:t>
            </a: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4451753" y="5389736"/>
            <a:ext cx="84510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Sexual</a:t>
            </a:r>
            <a:endParaRPr/>
          </a:p>
        </p:txBody>
      </p:sp>
      <p:sp>
        <p:nvSpPr>
          <p:cNvPr id="318" name="Google Shape;318;p22"/>
          <p:cNvSpPr/>
          <p:nvPr/>
        </p:nvSpPr>
        <p:spPr>
          <a:xfrm>
            <a:off x="2630639" y="5379291"/>
            <a:ext cx="10166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D1B2E"/>
                </a:solidFill>
                <a:latin typeface="Arial"/>
                <a:ea typeface="Arial"/>
                <a:cs typeface="Arial"/>
                <a:sym typeface="Arial"/>
              </a:rPr>
              <a:t>Physical</a:t>
            </a:r>
            <a:endParaRPr sz="1600" b="1">
              <a:solidFill>
                <a:srgbClr val="ED1B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-2618" y="1260593"/>
            <a:ext cx="5170811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 flipH="1">
            <a:off x="0" y="296268"/>
            <a:ext cx="567463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 b="0" i="0" u="none" strike="noStrike" cap="none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Well-Being of a Child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5"/>
          <p:cNvGrpSpPr/>
          <p:nvPr/>
        </p:nvGrpSpPr>
        <p:grpSpPr>
          <a:xfrm>
            <a:off x="676275" y="2281238"/>
            <a:ext cx="10807701" cy="2381251"/>
            <a:chOff x="676275" y="2281238"/>
            <a:chExt cx="10807701" cy="2381251"/>
          </a:xfrm>
        </p:grpSpPr>
        <p:pic>
          <p:nvPicPr>
            <p:cNvPr id="47" name="Google Shape;47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05730" y="2993928"/>
              <a:ext cx="715541" cy="987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39431" y="3065871"/>
              <a:ext cx="809435" cy="812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5"/>
            <p:cNvSpPr/>
            <p:nvPr/>
          </p:nvSpPr>
          <p:spPr>
            <a:xfrm>
              <a:off x="9107488" y="3470276"/>
              <a:ext cx="2376488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8"/>
                    <a:pt x="462" y="358"/>
                  </a:cubicBezTo>
                  <a:cubicBezTo>
                    <a:pt x="264" y="358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70008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819" y="461"/>
                    <a:pt x="819" y="461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1" y="0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48926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8" y="359"/>
                    <a:pt x="461" y="359"/>
                  </a:cubicBezTo>
                  <a:cubicBezTo>
                    <a:pt x="264" y="359"/>
                    <a:pt x="103" y="198"/>
                    <a:pt x="103" y="1"/>
                  </a:cubicBezTo>
                  <a:cubicBezTo>
                    <a:pt x="103" y="1"/>
                    <a:pt x="103" y="1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1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782888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5" y="104"/>
                    <a:pt x="462" y="104"/>
                  </a:cubicBezTo>
                  <a:cubicBezTo>
                    <a:pt x="659" y="104"/>
                    <a:pt x="820" y="264"/>
                    <a:pt x="820" y="461"/>
                  </a:cubicBezTo>
                  <a:cubicBezTo>
                    <a:pt x="820" y="461"/>
                    <a:pt x="820" y="461"/>
                    <a:pt x="820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Google Shape;53;p5"/>
            <p:cNvGrpSpPr/>
            <p:nvPr/>
          </p:nvGrpSpPr>
          <p:grpSpPr>
            <a:xfrm>
              <a:off x="676275" y="2281238"/>
              <a:ext cx="2374900" cy="2381251"/>
              <a:chOff x="676275" y="2281238"/>
              <a:chExt cx="2374900" cy="2381251"/>
            </a:xfrm>
          </p:grpSpPr>
          <p:pic>
            <p:nvPicPr>
              <p:cNvPr id="54" name="Google Shape;54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25636" y="2984716"/>
                <a:ext cx="733480" cy="92427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Google Shape;55;p5"/>
              <p:cNvSpPr/>
              <p:nvPr/>
            </p:nvSpPr>
            <p:spPr>
              <a:xfrm>
                <a:off x="6762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9" y="359"/>
                      <a:pt x="462" y="359"/>
                    </a:cubicBezTo>
                    <a:cubicBezTo>
                      <a:pt x="264" y="359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BBCF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676275" y="2281238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192F4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" name="Google Shape;57;p5"/>
            <p:cNvSpPr/>
            <p:nvPr/>
          </p:nvSpPr>
          <p:spPr>
            <a:xfrm>
              <a:off x="9107488" y="2281238"/>
              <a:ext cx="2376488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192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70008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461" y="358"/>
                  </a:moveTo>
                  <a:cubicBezTo>
                    <a:pt x="264" y="358"/>
                    <a:pt x="104" y="198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207" y="462"/>
                    <a:pt x="461" y="462"/>
                  </a:cubicBezTo>
                  <a:cubicBezTo>
                    <a:pt x="716" y="462"/>
                    <a:pt x="923" y="255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98"/>
                    <a:pt x="658" y="358"/>
                    <a:pt x="461" y="358"/>
                  </a:cubicBez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8926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3" y="461"/>
                    <a:pt x="103" y="461"/>
                    <a:pt x="103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8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2" y="207"/>
                    <a:pt x="715" y="0"/>
                    <a:pt x="461" y="0"/>
                  </a:cubicBezTo>
                  <a:close/>
                </a:path>
              </a:pathLst>
            </a:custGeom>
            <a:solidFill>
              <a:srgbClr val="192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2782888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462" y="358"/>
                  </a:moveTo>
                  <a:cubicBezTo>
                    <a:pt x="265" y="358"/>
                    <a:pt x="104" y="198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0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19" y="198"/>
                    <a:pt x="659" y="358"/>
                    <a:pt x="462" y="358"/>
                  </a:cubicBezTo>
                  <a:close/>
                </a:path>
              </a:pathLst>
            </a:custGeom>
            <a:solidFill>
              <a:srgbClr val="F5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" name="Google Shape;61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97744" y="2993928"/>
              <a:ext cx="945188" cy="923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58278" y="3026017"/>
              <a:ext cx="927118" cy="9235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712818" y="4703431"/>
            <a:ext cx="23591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2871989" y="4701399"/>
            <a:ext cx="21066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  <p:sp>
        <p:nvSpPr>
          <p:cNvPr id="65" name="Google Shape;65;p5"/>
          <p:cNvSpPr/>
          <p:nvPr/>
        </p:nvSpPr>
        <p:spPr>
          <a:xfrm>
            <a:off x="5210346" y="4659314"/>
            <a:ext cx="17001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Child Abuse and Neglect</a:t>
            </a: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7433794" y="470139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8831556" y="4661961"/>
            <a:ext cx="302518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3: Pre-Work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8485" y="2588495"/>
            <a:ext cx="1814245" cy="181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85" y="2590359"/>
            <a:ext cx="1814245" cy="18159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3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326" name="Google Shape;326;p23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3"/>
          <p:cNvSpPr/>
          <p:nvPr/>
        </p:nvSpPr>
        <p:spPr>
          <a:xfrm>
            <a:off x="104774" y="328792"/>
            <a:ext cx="757618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Risk Factors - Child Abuse and Neglect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3"/>
          <p:cNvSpPr/>
          <p:nvPr/>
        </p:nvSpPr>
        <p:spPr>
          <a:xfrm>
            <a:off x="398201" y="4545291"/>
            <a:ext cx="21062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Child-related factors</a:t>
            </a:r>
            <a:endParaRPr/>
          </a:p>
        </p:txBody>
      </p:sp>
      <p:sp>
        <p:nvSpPr>
          <p:cNvPr id="330" name="Google Shape;330;p23"/>
          <p:cNvSpPr/>
          <p:nvPr/>
        </p:nvSpPr>
        <p:spPr>
          <a:xfrm>
            <a:off x="2458163" y="4539649"/>
            <a:ext cx="26526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Parent/caretaker-related factors</a:t>
            </a:r>
            <a:endParaRPr/>
          </a:p>
        </p:txBody>
      </p:sp>
      <p:sp>
        <p:nvSpPr>
          <p:cNvPr id="331" name="Google Shape;331;p23"/>
          <p:cNvSpPr/>
          <p:nvPr/>
        </p:nvSpPr>
        <p:spPr>
          <a:xfrm>
            <a:off x="5334159" y="4544499"/>
            <a:ext cx="15872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Social situational factors</a:t>
            </a:r>
            <a:endParaRPr/>
          </a:p>
        </p:txBody>
      </p:sp>
      <p:sp>
        <p:nvSpPr>
          <p:cNvPr id="332" name="Google Shape;332;p23"/>
          <p:cNvSpPr/>
          <p:nvPr/>
        </p:nvSpPr>
        <p:spPr>
          <a:xfrm>
            <a:off x="7825440" y="4562757"/>
            <a:ext cx="11061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Family factors</a:t>
            </a:r>
            <a:endParaRPr/>
          </a:p>
        </p:txBody>
      </p:sp>
      <p:sp>
        <p:nvSpPr>
          <p:cNvPr id="333" name="Google Shape;333;p23"/>
          <p:cNvSpPr/>
          <p:nvPr/>
        </p:nvSpPr>
        <p:spPr>
          <a:xfrm>
            <a:off x="9838056" y="4544920"/>
            <a:ext cx="159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Triggering situations</a:t>
            </a:r>
            <a:endParaRPr/>
          </a:p>
        </p:txBody>
      </p:sp>
      <p:pic>
        <p:nvPicPr>
          <p:cNvPr id="334" name="Google Shape;33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936" y="3123719"/>
            <a:ext cx="1056831" cy="90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7340" y="3187076"/>
            <a:ext cx="1181119" cy="900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3258" y="2596002"/>
            <a:ext cx="1814245" cy="181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3523" y="2596002"/>
            <a:ext cx="1814245" cy="181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7785" y="2588494"/>
            <a:ext cx="1814245" cy="181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3177" y="2957814"/>
            <a:ext cx="842618" cy="115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45158" y="3202368"/>
            <a:ext cx="1165273" cy="89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02514" y="2889050"/>
            <a:ext cx="855869" cy="1144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4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347" name="Google Shape;347;p24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4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24"/>
          <p:cNvSpPr/>
          <p:nvPr/>
        </p:nvSpPr>
        <p:spPr>
          <a:xfrm>
            <a:off x="104774" y="328792"/>
            <a:ext cx="757618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Family Strengths and Weaknesses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4"/>
          <p:cNvSpPr txBox="1"/>
          <p:nvPr/>
        </p:nvSpPr>
        <p:spPr>
          <a:xfrm>
            <a:off x="2246858" y="2903002"/>
            <a:ext cx="1004806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351" name="Google Shape;351;p24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4885899" y="3582448"/>
            <a:ext cx="642510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Taking a Look at Your Own Family</a:t>
            </a:r>
            <a:endParaRPr/>
          </a:p>
        </p:txBody>
      </p:sp>
      <p:grpSp>
        <p:nvGrpSpPr>
          <p:cNvPr id="353" name="Google Shape;353;p24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354" name="Google Shape;354;p24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4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5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361" name="Google Shape;361;p25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25"/>
          <p:cNvSpPr/>
          <p:nvPr/>
        </p:nvSpPr>
        <p:spPr>
          <a:xfrm>
            <a:off x="104774" y="328792"/>
            <a:ext cx="7576185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Family Strengths and Weaknesses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Your ability to identify strengths in families depends on which lens you use in your advocacy work:</a:t>
            </a:r>
            <a:endParaRPr/>
          </a:p>
        </p:txBody>
      </p:sp>
      <p:sp>
        <p:nvSpPr>
          <p:cNvPr id="365" name="Google Shape;365;p25"/>
          <p:cNvSpPr/>
          <p:nvPr/>
        </p:nvSpPr>
        <p:spPr>
          <a:xfrm>
            <a:off x="2626951" y="4603711"/>
            <a:ext cx="91348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If you see through a resources lens, you focus on identifying family strengths.</a:t>
            </a:r>
            <a:endParaRPr/>
          </a:p>
        </p:txBody>
      </p:sp>
      <p:sp>
        <p:nvSpPr>
          <p:cNvPr id="366" name="Google Shape;366;p25"/>
          <p:cNvSpPr/>
          <p:nvPr/>
        </p:nvSpPr>
        <p:spPr>
          <a:xfrm>
            <a:off x="2626951" y="3296252"/>
            <a:ext cx="76821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37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If you see through a deficit lens, you focus on family problems.</a:t>
            </a:r>
            <a:endParaRPr/>
          </a:p>
        </p:txBody>
      </p:sp>
      <p:pic>
        <p:nvPicPr>
          <p:cNvPr id="367" name="Google Shape;36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9325" y="2981003"/>
            <a:ext cx="1126672" cy="2750117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5"/>
          <p:cNvSpPr txBox="1"/>
          <p:nvPr/>
        </p:nvSpPr>
        <p:spPr>
          <a:xfrm>
            <a:off x="2246858" y="2903002"/>
            <a:ext cx="1004806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369" name="Google Shape;369;p25"/>
          <p:cNvSpPr txBox="1"/>
          <p:nvPr/>
        </p:nvSpPr>
        <p:spPr>
          <a:xfrm>
            <a:off x="2162014" y="4409208"/>
            <a:ext cx="1004806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26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375" name="Google Shape;375;p26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6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7" name="Google Shape;377;p26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78" name="Google Shape;378;p26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104775" y="328792"/>
            <a:ext cx="6096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Family Strengths and Weaknesses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26"/>
          <p:cNvGrpSpPr/>
          <p:nvPr/>
        </p:nvGrpSpPr>
        <p:grpSpPr>
          <a:xfrm>
            <a:off x="3601454" y="3814390"/>
            <a:ext cx="596965" cy="411057"/>
            <a:chOff x="2412494" y="5260543"/>
            <a:chExt cx="596965" cy="411057"/>
          </a:xfrm>
        </p:grpSpPr>
        <p:sp>
          <p:nvSpPr>
            <p:cNvPr id="381" name="Google Shape;381;p26"/>
            <p:cNvSpPr/>
            <p:nvPr/>
          </p:nvSpPr>
          <p:spPr>
            <a:xfrm>
              <a:off x="2412494" y="5260543"/>
              <a:ext cx="410076" cy="411057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32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8"/>
                    <a:pt x="14" y="352"/>
                    <a:pt x="32" y="352"/>
                  </a:cubicBezTo>
                  <a:cubicBezTo>
                    <a:pt x="320" y="352"/>
                    <a:pt x="320" y="352"/>
                    <a:pt x="320" y="352"/>
                  </a:cubicBezTo>
                  <a:cubicBezTo>
                    <a:pt x="338" y="352"/>
                    <a:pt x="352" y="338"/>
                    <a:pt x="352" y="320"/>
                  </a:cubicBezTo>
                  <a:cubicBezTo>
                    <a:pt x="352" y="32"/>
                    <a:pt x="352" y="32"/>
                    <a:pt x="352" y="32"/>
                  </a:cubicBezTo>
                  <a:cubicBezTo>
                    <a:pt x="352" y="14"/>
                    <a:pt x="338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2859850" y="5314500"/>
              <a:ext cx="149609" cy="302161"/>
            </a:xfrm>
            <a:custGeom>
              <a:avLst/>
              <a:gdLst/>
              <a:ahLst/>
              <a:cxnLst/>
              <a:rect l="l" t="t" r="r" b="b"/>
              <a:pathLst>
                <a:path w="128" h="259" extrusionOk="0">
                  <a:moveTo>
                    <a:pt x="101" y="9"/>
                  </a:moveTo>
                  <a:cubicBezTo>
                    <a:pt x="42" y="44"/>
                    <a:pt x="42" y="44"/>
                    <a:pt x="42" y="44"/>
                  </a:cubicBezTo>
                  <a:cubicBezTo>
                    <a:pt x="29" y="52"/>
                    <a:pt x="13" y="62"/>
                    <a:pt x="0" y="69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3" y="197"/>
                    <a:pt x="29" y="207"/>
                    <a:pt x="42" y="214"/>
                  </a:cubicBezTo>
                  <a:cubicBezTo>
                    <a:pt x="101" y="250"/>
                    <a:pt x="101" y="250"/>
                    <a:pt x="101" y="250"/>
                  </a:cubicBezTo>
                  <a:cubicBezTo>
                    <a:pt x="116" y="259"/>
                    <a:pt x="128" y="252"/>
                    <a:pt x="128" y="23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7"/>
                    <a:pt x="116" y="0"/>
                    <a:pt x="101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26"/>
          <p:cNvSpPr txBox="1"/>
          <p:nvPr/>
        </p:nvSpPr>
        <p:spPr>
          <a:xfrm>
            <a:off x="4593188" y="3761995"/>
            <a:ext cx="65507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Bleux Case: Meeting the Parents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7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389" name="Google Shape;389;p27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7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27"/>
          <p:cNvSpPr/>
          <p:nvPr/>
        </p:nvSpPr>
        <p:spPr>
          <a:xfrm>
            <a:off x="104774" y="328792"/>
            <a:ext cx="757618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Family Strengths and Weaknesses</a:t>
            </a:r>
            <a:endParaRPr/>
          </a:p>
        </p:txBody>
      </p:sp>
      <p:sp>
        <p:nvSpPr>
          <p:cNvPr id="392" name="Google Shape;392;p27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7">
            <a:hlinkClick r:id="rId3"/>
          </p:cNvPr>
          <p:cNvSpPr/>
          <p:nvPr/>
        </p:nvSpPr>
        <p:spPr>
          <a:xfrm>
            <a:off x="3344448" y="3582448"/>
            <a:ext cx="8486995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Importance of Family Engagement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/>
          <p:nvPr/>
        </p:nvSpPr>
        <p:spPr>
          <a:xfrm>
            <a:off x="-2618" y="1260593"/>
            <a:ext cx="5170811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8"/>
          <p:cNvSpPr/>
          <p:nvPr/>
        </p:nvSpPr>
        <p:spPr>
          <a:xfrm flipH="1">
            <a:off x="0" y="296268"/>
            <a:ext cx="567463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Well-Being of a Child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730" y="299392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431" y="306587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8"/>
          <p:cNvSpPr/>
          <p:nvPr/>
        </p:nvSpPr>
        <p:spPr>
          <a:xfrm>
            <a:off x="9107488" y="347027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8"/>
          <p:cNvSpPr/>
          <p:nvPr/>
        </p:nvSpPr>
        <p:spPr>
          <a:xfrm>
            <a:off x="7000875" y="228123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8"/>
          <p:cNvSpPr/>
          <p:nvPr/>
        </p:nvSpPr>
        <p:spPr>
          <a:xfrm>
            <a:off x="4892675" y="347027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8"/>
          <p:cNvSpPr/>
          <p:nvPr/>
        </p:nvSpPr>
        <p:spPr>
          <a:xfrm>
            <a:off x="2782888" y="228123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676275" y="2281238"/>
            <a:ext cx="2374900" cy="2381251"/>
            <a:chOff x="676275" y="2281238"/>
            <a:chExt cx="2374900" cy="2381251"/>
          </a:xfrm>
        </p:grpSpPr>
        <p:sp>
          <p:nvSpPr>
            <p:cNvPr id="408" name="Google Shape;408;p28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28"/>
          <p:cNvSpPr/>
          <p:nvPr/>
        </p:nvSpPr>
        <p:spPr>
          <a:xfrm>
            <a:off x="9107488" y="228123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8"/>
          <p:cNvSpPr/>
          <p:nvPr/>
        </p:nvSpPr>
        <p:spPr>
          <a:xfrm>
            <a:off x="7000875" y="347027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8"/>
          <p:cNvSpPr/>
          <p:nvPr/>
        </p:nvSpPr>
        <p:spPr>
          <a:xfrm>
            <a:off x="4892675" y="228123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8"/>
          <p:cNvSpPr/>
          <p:nvPr/>
        </p:nvSpPr>
        <p:spPr>
          <a:xfrm>
            <a:off x="2782888" y="347027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Google Shape;41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7744" y="2993928"/>
            <a:ext cx="94518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8278" y="3026017"/>
            <a:ext cx="92711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636" y="2984716"/>
            <a:ext cx="733480" cy="92427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8"/>
          <p:cNvSpPr/>
          <p:nvPr/>
        </p:nvSpPr>
        <p:spPr>
          <a:xfrm>
            <a:off x="695885" y="4855831"/>
            <a:ext cx="23591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/>
          </a:p>
        </p:txBody>
      </p:sp>
      <p:sp>
        <p:nvSpPr>
          <p:cNvPr id="418" name="Google Shape;418;p28"/>
          <p:cNvSpPr/>
          <p:nvPr/>
        </p:nvSpPr>
        <p:spPr>
          <a:xfrm>
            <a:off x="2855056" y="4853799"/>
            <a:ext cx="21066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  <p:sp>
        <p:nvSpPr>
          <p:cNvPr id="419" name="Google Shape;419;p28"/>
          <p:cNvSpPr/>
          <p:nvPr/>
        </p:nvSpPr>
        <p:spPr>
          <a:xfrm>
            <a:off x="5193413" y="4811714"/>
            <a:ext cx="17001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Child Abuse and Neglect</a:t>
            </a:r>
            <a:endParaRPr/>
          </a:p>
        </p:txBody>
      </p:sp>
      <p:sp>
        <p:nvSpPr>
          <p:cNvPr id="420" name="Google Shape;420;p28"/>
          <p:cNvSpPr/>
          <p:nvPr/>
        </p:nvSpPr>
        <p:spPr>
          <a:xfrm>
            <a:off x="7416861" y="485379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421" name="Google Shape;421;p28"/>
          <p:cNvSpPr/>
          <p:nvPr/>
        </p:nvSpPr>
        <p:spPr>
          <a:xfrm>
            <a:off x="8814623" y="4814361"/>
            <a:ext cx="302518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3: Pre-Work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29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27" name="Google Shape;427;p29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9"/>
          <p:cNvSpPr/>
          <p:nvPr/>
        </p:nvSpPr>
        <p:spPr>
          <a:xfrm>
            <a:off x="4885899" y="3582448"/>
            <a:ext cx="642510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Asking the Right Questions and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Planning Your Next Steps</a:t>
            </a:r>
            <a:endParaRPr/>
          </a:p>
        </p:txBody>
      </p:sp>
      <p:grpSp>
        <p:nvGrpSpPr>
          <p:cNvPr id="429" name="Google Shape;429;p29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430" name="Google Shape;430;p29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9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/>
            </a:p>
          </p:txBody>
        </p:sp>
      </p:grpSp>
      <p:sp>
        <p:nvSpPr>
          <p:cNvPr id="432" name="Google Shape;432;p29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0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438" name="Google Shape;438;p30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0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0" name="Google Shape;440;p30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41" name="Google Shape;441;p30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0"/>
          <p:cNvSpPr/>
          <p:nvPr/>
        </p:nvSpPr>
        <p:spPr>
          <a:xfrm>
            <a:off x="4382953" y="3582448"/>
            <a:ext cx="6928050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Elements of the CASA/GAL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Volunteer Court Report</a:t>
            </a:r>
            <a:endParaRPr/>
          </a:p>
        </p:txBody>
      </p:sp>
      <p:grpSp>
        <p:nvGrpSpPr>
          <p:cNvPr id="443" name="Google Shape;443;p30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444" name="Google Shape;444;p30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0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/>
            </a:p>
          </p:txBody>
        </p:sp>
      </p:grpSp>
      <p:sp>
        <p:nvSpPr>
          <p:cNvPr id="446" name="Google Shape;446;p30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31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452" name="Google Shape;452;p31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31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31"/>
          <p:cNvSpPr/>
          <p:nvPr/>
        </p:nvSpPr>
        <p:spPr>
          <a:xfrm>
            <a:off x="104774" y="328792"/>
            <a:ext cx="757618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Key Elements of the Court Report</a:t>
            </a:r>
            <a:endParaRPr/>
          </a:p>
        </p:txBody>
      </p:sp>
      <p:sp>
        <p:nvSpPr>
          <p:cNvPr id="455" name="Google Shape;455;p31"/>
          <p:cNvSpPr txBox="1"/>
          <p:nvPr/>
        </p:nvSpPr>
        <p:spPr>
          <a:xfrm>
            <a:off x="795472" y="1871303"/>
            <a:ext cx="1119207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3237"/>
              <a:buFont typeface="Arial"/>
              <a:buChar char="•"/>
            </a:pPr>
            <a:r>
              <a:rPr lang="en-US" sz="32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Child(ren)/Situation</a:t>
            </a:r>
            <a:endParaRPr/>
          </a:p>
          <a:p>
            <a:pPr marL="685800" marR="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3237"/>
              <a:buFont typeface="Arial"/>
              <a:buChar char="•"/>
            </a:pPr>
            <a:r>
              <a:rPr lang="en-US" sz="32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Permanency Plan</a:t>
            </a:r>
            <a:endParaRPr/>
          </a:p>
          <a:p>
            <a:pPr marL="685800" marR="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3237"/>
              <a:buFont typeface="Arial"/>
              <a:buChar char="•"/>
            </a:pPr>
            <a:r>
              <a:rPr lang="en-US" sz="32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of Contacts</a:t>
            </a:r>
            <a:endParaRPr/>
          </a:p>
          <a:p>
            <a:pPr marL="685800" marR="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3237"/>
              <a:buFont typeface="Arial"/>
              <a:buChar char="•"/>
            </a:pPr>
            <a:r>
              <a:rPr lang="en-US" sz="32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Summary</a:t>
            </a:r>
            <a:endParaRPr/>
          </a:p>
          <a:p>
            <a:pPr marL="685800" marR="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3237"/>
              <a:buFont typeface="Arial"/>
              <a:buChar char="•"/>
            </a:pPr>
            <a:r>
              <a:rPr lang="en-US" sz="32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of Concern</a:t>
            </a:r>
            <a:endParaRPr/>
          </a:p>
          <a:p>
            <a:pPr marL="685800" marR="0" lvl="1" indent="-22860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3237"/>
              <a:buFont typeface="Arial"/>
              <a:buChar char="•"/>
            </a:pPr>
            <a:r>
              <a:rPr lang="en-US" sz="323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  <a:endParaRPr/>
          </a:p>
        </p:txBody>
      </p:sp>
      <p:pic>
        <p:nvPicPr>
          <p:cNvPr id="456" name="Google Shape;45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105" y="2575022"/>
            <a:ext cx="2282352" cy="256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2"/>
          <p:cNvSpPr/>
          <p:nvPr/>
        </p:nvSpPr>
        <p:spPr>
          <a:xfrm>
            <a:off x="-2618" y="1260593"/>
            <a:ext cx="5170811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2"/>
          <p:cNvSpPr/>
          <p:nvPr/>
        </p:nvSpPr>
        <p:spPr>
          <a:xfrm flipH="1">
            <a:off x="0" y="296268"/>
            <a:ext cx="567463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Well-Being of a Child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3842" y="2761912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7543" y="2833855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2"/>
          <p:cNvSpPr/>
          <p:nvPr/>
        </p:nvSpPr>
        <p:spPr>
          <a:xfrm>
            <a:off x="9025600" y="3238260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2"/>
          <p:cNvSpPr/>
          <p:nvPr/>
        </p:nvSpPr>
        <p:spPr>
          <a:xfrm>
            <a:off x="6918987" y="2049222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2"/>
          <p:cNvSpPr/>
          <p:nvPr/>
        </p:nvSpPr>
        <p:spPr>
          <a:xfrm>
            <a:off x="4810787" y="3238260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2"/>
          <p:cNvSpPr/>
          <p:nvPr/>
        </p:nvSpPr>
        <p:spPr>
          <a:xfrm>
            <a:off x="2701000" y="2049222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0" name="Google Shape;470;p32"/>
          <p:cNvGrpSpPr/>
          <p:nvPr/>
        </p:nvGrpSpPr>
        <p:grpSpPr>
          <a:xfrm>
            <a:off x="594387" y="2049222"/>
            <a:ext cx="2374900" cy="2381251"/>
            <a:chOff x="676275" y="2281238"/>
            <a:chExt cx="2374900" cy="2381251"/>
          </a:xfrm>
        </p:grpSpPr>
        <p:sp>
          <p:nvSpPr>
            <p:cNvPr id="471" name="Google Shape;471;p32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32"/>
          <p:cNvSpPr/>
          <p:nvPr/>
        </p:nvSpPr>
        <p:spPr>
          <a:xfrm>
            <a:off x="9025600" y="2049222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2"/>
          <p:cNvSpPr/>
          <p:nvPr/>
        </p:nvSpPr>
        <p:spPr>
          <a:xfrm>
            <a:off x="6918987" y="3238260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2"/>
          <p:cNvSpPr/>
          <p:nvPr/>
        </p:nvSpPr>
        <p:spPr>
          <a:xfrm>
            <a:off x="4810787" y="2049222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2"/>
          <p:cNvSpPr/>
          <p:nvPr/>
        </p:nvSpPr>
        <p:spPr>
          <a:xfrm>
            <a:off x="2701000" y="3238260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8F8F8"/>
          </a:solidFill>
          <a:ln w="9525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7" name="Google Shape;47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5856" y="2761912"/>
            <a:ext cx="94518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6390" y="2794001"/>
            <a:ext cx="92711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43748" y="2752700"/>
            <a:ext cx="733480" cy="924273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2"/>
          <p:cNvSpPr/>
          <p:nvPr/>
        </p:nvSpPr>
        <p:spPr>
          <a:xfrm>
            <a:off x="527762" y="4578385"/>
            <a:ext cx="23591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/>
          </a:p>
        </p:txBody>
      </p:sp>
      <p:sp>
        <p:nvSpPr>
          <p:cNvPr id="481" name="Google Shape;481;p32"/>
          <p:cNvSpPr/>
          <p:nvPr/>
        </p:nvSpPr>
        <p:spPr>
          <a:xfrm>
            <a:off x="2686933" y="4576353"/>
            <a:ext cx="21066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  <p:sp>
        <p:nvSpPr>
          <p:cNvPr id="482" name="Google Shape;482;p32"/>
          <p:cNvSpPr/>
          <p:nvPr/>
        </p:nvSpPr>
        <p:spPr>
          <a:xfrm>
            <a:off x="5148163" y="4576352"/>
            <a:ext cx="17001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Child Abuse and Neglect</a:t>
            </a: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7376731" y="4576352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8701252" y="4576352"/>
            <a:ext cx="302518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3: Pre-Work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6"/>
          <p:cNvGrpSpPr/>
          <p:nvPr/>
        </p:nvGrpSpPr>
        <p:grpSpPr>
          <a:xfrm>
            <a:off x="676275" y="2231516"/>
            <a:ext cx="10807701" cy="2439397"/>
            <a:chOff x="676275" y="2217559"/>
            <a:chExt cx="10807701" cy="2439397"/>
          </a:xfrm>
        </p:grpSpPr>
        <p:grpSp>
          <p:nvGrpSpPr>
            <p:cNvPr id="73" name="Google Shape;73;p6"/>
            <p:cNvGrpSpPr/>
            <p:nvPr/>
          </p:nvGrpSpPr>
          <p:grpSpPr>
            <a:xfrm>
              <a:off x="676275" y="2217559"/>
              <a:ext cx="10807701" cy="2439397"/>
              <a:chOff x="676275" y="2281238"/>
              <a:chExt cx="10807701" cy="2439397"/>
            </a:xfrm>
          </p:grpSpPr>
          <p:sp>
            <p:nvSpPr>
              <p:cNvPr id="74" name="Google Shape;74;p6"/>
              <p:cNvSpPr/>
              <p:nvPr/>
            </p:nvSpPr>
            <p:spPr>
              <a:xfrm>
                <a:off x="9107488" y="3528422"/>
                <a:ext cx="2376488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9" y="358"/>
                      <a:pt x="462" y="358"/>
                    </a:cubicBezTo>
                    <a:cubicBezTo>
                      <a:pt x="264" y="358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7000875" y="2339384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1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1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819" y="461"/>
                      <a:pt x="819" y="461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48926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8" y="359"/>
                      <a:pt x="461" y="359"/>
                    </a:cubicBezTo>
                    <a:cubicBezTo>
                      <a:pt x="264" y="359"/>
                      <a:pt x="103" y="198"/>
                      <a:pt x="103" y="1"/>
                    </a:cubicBezTo>
                    <a:cubicBezTo>
                      <a:pt x="103" y="1"/>
                      <a:pt x="103" y="1"/>
                      <a:pt x="10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1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2782888" y="2339384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5" y="104"/>
                      <a:pt x="462" y="104"/>
                    </a:cubicBezTo>
                    <a:cubicBezTo>
                      <a:pt x="659" y="104"/>
                      <a:pt x="820" y="264"/>
                      <a:pt x="820" y="461"/>
                    </a:cubicBezTo>
                    <a:cubicBezTo>
                      <a:pt x="820" y="461"/>
                      <a:pt x="820" y="461"/>
                      <a:pt x="820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" name="Google Shape;78;p6"/>
              <p:cNvGrpSpPr/>
              <p:nvPr/>
            </p:nvGrpSpPr>
            <p:grpSpPr>
              <a:xfrm>
                <a:off x="676275" y="2281238"/>
                <a:ext cx="2374900" cy="2381251"/>
                <a:chOff x="676275" y="2281238"/>
                <a:chExt cx="2374900" cy="2381251"/>
              </a:xfrm>
            </p:grpSpPr>
            <p:sp>
              <p:nvSpPr>
                <p:cNvPr id="79" name="Google Shape;79;p6"/>
                <p:cNvSpPr/>
                <p:nvPr/>
              </p:nvSpPr>
              <p:spPr>
                <a:xfrm>
                  <a:off x="676275" y="3470276"/>
                  <a:ext cx="2374900" cy="1192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" h="462" extrusionOk="0">
                      <a:moveTo>
                        <a:pt x="819" y="1"/>
                      </a:moveTo>
                      <a:cubicBezTo>
                        <a:pt x="819" y="198"/>
                        <a:pt x="659" y="359"/>
                        <a:pt x="462" y="359"/>
                      </a:cubicBezTo>
                      <a:cubicBezTo>
                        <a:pt x="264" y="359"/>
                        <a:pt x="104" y="198"/>
                        <a:pt x="104" y="1"/>
                      </a:cubicBezTo>
                      <a:cubicBezTo>
                        <a:pt x="104" y="1"/>
                        <a:pt x="104" y="1"/>
                        <a:pt x="10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55"/>
                        <a:pt x="207" y="462"/>
                        <a:pt x="462" y="462"/>
                      </a:cubicBezTo>
                      <a:cubicBezTo>
                        <a:pt x="716" y="462"/>
                        <a:pt x="923" y="255"/>
                        <a:pt x="923" y="1"/>
                      </a:cubicBezTo>
                      <a:cubicBezTo>
                        <a:pt x="923" y="1"/>
                        <a:pt x="923" y="1"/>
                        <a:pt x="923" y="0"/>
                      </a:cubicBezTo>
                      <a:cubicBezTo>
                        <a:pt x="819" y="0"/>
                        <a:pt x="819" y="0"/>
                        <a:pt x="819" y="0"/>
                      </a:cubicBezTo>
                      <a:cubicBezTo>
                        <a:pt x="819" y="1"/>
                        <a:pt x="819" y="1"/>
                        <a:pt x="819" y="1"/>
                      </a:cubicBezTo>
                      <a:close/>
                    </a:path>
                  </a:pathLst>
                </a:custGeom>
                <a:solidFill>
                  <a:srgbClr val="BBCFE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6"/>
                <p:cNvSpPr/>
                <p:nvPr/>
              </p:nvSpPr>
              <p:spPr>
                <a:xfrm>
                  <a:off x="676275" y="2281238"/>
                  <a:ext cx="2374900" cy="1189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" h="461" extrusionOk="0">
                      <a:moveTo>
                        <a:pt x="462" y="0"/>
                      </a:moveTo>
                      <a:cubicBezTo>
                        <a:pt x="207" y="0"/>
                        <a:pt x="0" y="207"/>
                        <a:pt x="0" y="461"/>
                      </a:cubicBezTo>
                      <a:cubicBezTo>
                        <a:pt x="104" y="461"/>
                        <a:pt x="104" y="461"/>
                        <a:pt x="104" y="461"/>
                      </a:cubicBezTo>
                      <a:cubicBezTo>
                        <a:pt x="104" y="264"/>
                        <a:pt x="264" y="104"/>
                        <a:pt x="462" y="104"/>
                      </a:cubicBezTo>
                      <a:cubicBezTo>
                        <a:pt x="659" y="104"/>
                        <a:pt x="819" y="264"/>
                        <a:pt x="819" y="461"/>
                      </a:cubicBezTo>
                      <a:cubicBezTo>
                        <a:pt x="923" y="461"/>
                        <a:pt x="923" y="461"/>
                        <a:pt x="923" y="461"/>
                      </a:cubicBezTo>
                      <a:cubicBezTo>
                        <a:pt x="923" y="207"/>
                        <a:pt x="716" y="0"/>
                        <a:pt x="462" y="0"/>
                      </a:cubicBezTo>
                      <a:close/>
                    </a:path>
                  </a:pathLst>
                </a:custGeom>
                <a:solidFill>
                  <a:srgbClr val="192F4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6"/>
              <p:cNvSpPr/>
              <p:nvPr/>
            </p:nvSpPr>
            <p:spPr>
              <a:xfrm>
                <a:off x="9107488" y="2339384"/>
                <a:ext cx="2376488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70008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461" y="358"/>
                    </a:moveTo>
                    <a:cubicBezTo>
                      <a:pt x="264" y="358"/>
                      <a:pt x="104" y="198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5"/>
                      <a:pt x="207" y="462"/>
                      <a:pt x="461" y="462"/>
                    </a:cubicBezTo>
                    <a:cubicBezTo>
                      <a:pt x="716" y="462"/>
                      <a:pt x="923" y="255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98"/>
                      <a:pt x="658" y="358"/>
                      <a:pt x="461" y="358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4892675" y="2339384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1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3" y="461"/>
                      <a:pt x="103" y="461"/>
                      <a:pt x="103" y="461"/>
                    </a:cubicBezTo>
                    <a:cubicBezTo>
                      <a:pt x="104" y="264"/>
                      <a:pt x="264" y="104"/>
                      <a:pt x="461" y="104"/>
                    </a:cubicBezTo>
                    <a:cubicBezTo>
                      <a:pt x="658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2" y="207"/>
                      <a:pt x="715" y="0"/>
                      <a:pt x="461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2782888" y="3483818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462" y="358"/>
                    </a:moveTo>
                    <a:cubicBezTo>
                      <a:pt x="265" y="358"/>
                      <a:pt x="104" y="198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0"/>
                    </a:cubicBezTo>
                    <a:cubicBezTo>
                      <a:pt x="820" y="0"/>
                      <a:pt x="820" y="0"/>
                      <a:pt x="820" y="0"/>
                    </a:cubicBezTo>
                    <a:cubicBezTo>
                      <a:pt x="819" y="198"/>
                      <a:pt x="659" y="358"/>
                      <a:pt x="462" y="358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5" name="Google Shape;85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6144" y="2939542"/>
              <a:ext cx="733480" cy="9242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6"/>
          <p:cNvSpPr/>
          <p:nvPr/>
        </p:nvSpPr>
        <p:spPr>
          <a:xfrm>
            <a:off x="-2618" y="1260593"/>
            <a:ext cx="5170811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/>
          <p:nvPr/>
        </p:nvSpPr>
        <p:spPr>
          <a:xfrm flipH="1">
            <a:off x="0" y="296268"/>
            <a:ext cx="567463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Pre-Work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3428017" y="1755160"/>
            <a:ext cx="818040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100"/>
            </a:pPr>
            <a:r>
              <a:rPr lang="en-US" sz="2400" dirty="0">
                <a:solidFill>
                  <a:schemeClr val="dk1"/>
                </a:solidFill>
              </a:rPr>
              <a:t>Read pages 66-98, “How Children Grow and Develop” through “The Importance of Family Engagement,” and complete the following:</a:t>
            </a:r>
          </a:p>
          <a:p>
            <a:pPr lvl="0">
              <a:buSzPts val="1100"/>
            </a:pPr>
            <a:endParaRPr lang="en-US" sz="2400" dirty="0">
              <a:solidFill>
                <a:schemeClr val="dk1"/>
              </a:solidFill>
            </a:endParaRPr>
          </a:p>
          <a:p>
            <a:pPr marL="342900" lvl="0" indent="-342900"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 dirty="0">
                <a:solidFill>
                  <a:schemeClr val="dk1"/>
                </a:solidFill>
              </a:rPr>
              <a:t>Read the Bleux Case Court Report provided by your facilitator. </a:t>
            </a:r>
          </a:p>
          <a:p>
            <a:pPr lvl="0">
              <a:buClr>
                <a:srgbClr val="ED1B2E"/>
              </a:buClr>
              <a:buSzPts val="2400"/>
            </a:pPr>
            <a:endParaRPr lang="en-US" sz="2400" dirty="0">
              <a:solidFill>
                <a:schemeClr val="dk1"/>
              </a:solidFill>
            </a:endParaRPr>
          </a:p>
          <a:p>
            <a:pPr marL="342900" lvl="0" indent="-342900"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 dirty="0">
                <a:solidFill>
                  <a:schemeClr val="dk1"/>
                </a:solidFill>
              </a:rPr>
              <a:t>Review your program’s policies provided by your facilitator. </a:t>
            </a:r>
            <a:endParaRPr lang="en-US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3"/>
          <p:cNvSpPr/>
          <p:nvPr/>
        </p:nvSpPr>
        <p:spPr>
          <a:xfrm>
            <a:off x="104774" y="328792"/>
            <a:ext cx="757618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Review: The Well-Being of the Child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 chapter, you learned about: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708637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Age-appropriate behavior for children.</a:t>
            </a:r>
            <a:endParaRPr/>
          </a:p>
          <a:p>
            <a:pPr marL="708637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Children’s basic needs and MSL.</a:t>
            </a:r>
            <a:endParaRPr/>
          </a:p>
          <a:p>
            <a:pPr marL="708637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cycle of attachment and signs of disrupted attachment.</a:t>
            </a:r>
            <a:endParaRPr/>
          </a:p>
          <a:p>
            <a:pPr marL="708637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Child abuse and neglect risk factors.</a:t>
            </a:r>
            <a:endParaRPr/>
          </a:p>
          <a:p>
            <a:pPr marL="708637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Using a strengths-based approach.</a:t>
            </a:r>
            <a:endParaRPr/>
          </a:p>
          <a:p>
            <a:pPr marL="708637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Evaluating what’s in a child’s best interest.</a:t>
            </a:r>
            <a:endParaRPr/>
          </a:p>
          <a:p>
            <a:pPr marL="708637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Initial steps to take when working a case.</a:t>
            </a:r>
            <a:endParaRPr/>
          </a:p>
          <a:p>
            <a:pPr marL="708637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✓"/>
            </a:pPr>
            <a:r>
              <a:rPr lang="en-US" sz="2400" b="0" i="0" u="none" strike="noStrike" cap="none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Key elements of court reports.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4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496" name="Google Shape;496;p34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4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8" name="Google Shape;498;p34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99" name="Google Shape;499;p34"/>
          <p:cNvSpPr/>
          <p:nvPr/>
        </p:nvSpPr>
        <p:spPr>
          <a:xfrm>
            <a:off x="104774" y="328792"/>
            <a:ext cx="25183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/>
          </a:p>
        </p:txBody>
      </p:sp>
      <p:grpSp>
        <p:nvGrpSpPr>
          <p:cNvPr id="500" name="Google Shape;500;p34"/>
          <p:cNvGrpSpPr/>
          <p:nvPr/>
        </p:nvGrpSpPr>
        <p:grpSpPr>
          <a:xfrm>
            <a:off x="676275" y="2271386"/>
            <a:ext cx="10807701" cy="2381251"/>
            <a:chOff x="676275" y="2281238"/>
            <a:chExt cx="10807701" cy="2381251"/>
          </a:xfrm>
        </p:grpSpPr>
        <p:pic>
          <p:nvPicPr>
            <p:cNvPr id="501" name="Google Shape;501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39431" y="3065871"/>
              <a:ext cx="809435" cy="812462"/>
            </a:xfrm>
            <a:prstGeom prst="rect">
              <a:avLst/>
            </a:pr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02" name="Google Shape;502;p34"/>
            <p:cNvSpPr/>
            <p:nvPr/>
          </p:nvSpPr>
          <p:spPr>
            <a:xfrm>
              <a:off x="9107488" y="3470276"/>
              <a:ext cx="2376488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8"/>
                    <a:pt x="462" y="358"/>
                  </a:cubicBezTo>
                  <a:cubicBezTo>
                    <a:pt x="264" y="358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BBCFE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70008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819" y="461"/>
                    <a:pt x="819" y="461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1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48926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8" y="359"/>
                    <a:pt x="461" y="359"/>
                  </a:cubicBezTo>
                  <a:cubicBezTo>
                    <a:pt x="264" y="359"/>
                    <a:pt x="103" y="198"/>
                    <a:pt x="103" y="1"/>
                  </a:cubicBezTo>
                  <a:cubicBezTo>
                    <a:pt x="103" y="1"/>
                    <a:pt x="103" y="1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1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2782888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5" y="104"/>
                    <a:pt x="462" y="104"/>
                  </a:cubicBezTo>
                  <a:cubicBezTo>
                    <a:pt x="659" y="104"/>
                    <a:pt x="820" y="264"/>
                    <a:pt x="820" y="461"/>
                  </a:cubicBezTo>
                  <a:cubicBezTo>
                    <a:pt x="820" y="461"/>
                    <a:pt x="820" y="461"/>
                    <a:pt x="820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6" name="Google Shape;506;p34"/>
            <p:cNvGrpSpPr/>
            <p:nvPr/>
          </p:nvGrpSpPr>
          <p:grpSpPr>
            <a:xfrm>
              <a:off x="676275" y="2281238"/>
              <a:ext cx="2374900" cy="2381251"/>
              <a:chOff x="676275" y="2281238"/>
              <a:chExt cx="2374900" cy="2381251"/>
            </a:xfrm>
          </p:grpSpPr>
          <p:sp>
            <p:nvSpPr>
              <p:cNvPr id="507" name="Google Shape;507;p34"/>
              <p:cNvSpPr/>
              <p:nvPr/>
            </p:nvSpPr>
            <p:spPr>
              <a:xfrm>
                <a:off x="676275" y="3470276"/>
                <a:ext cx="2374900" cy="119221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2" extrusionOk="0">
                    <a:moveTo>
                      <a:pt x="819" y="1"/>
                    </a:moveTo>
                    <a:cubicBezTo>
                      <a:pt x="819" y="198"/>
                      <a:pt x="659" y="359"/>
                      <a:pt x="462" y="359"/>
                    </a:cubicBezTo>
                    <a:cubicBezTo>
                      <a:pt x="264" y="359"/>
                      <a:pt x="104" y="198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55"/>
                      <a:pt x="207" y="462"/>
                      <a:pt x="462" y="462"/>
                    </a:cubicBezTo>
                    <a:cubicBezTo>
                      <a:pt x="716" y="462"/>
                      <a:pt x="923" y="255"/>
                      <a:pt x="923" y="1"/>
                    </a:cubicBezTo>
                    <a:cubicBezTo>
                      <a:pt x="923" y="1"/>
                      <a:pt x="923" y="1"/>
                      <a:pt x="923" y="0"/>
                    </a:cubicBezTo>
                    <a:cubicBezTo>
                      <a:pt x="819" y="0"/>
                      <a:pt x="819" y="0"/>
                      <a:pt x="819" y="0"/>
                    </a:cubicBezTo>
                    <a:cubicBezTo>
                      <a:pt x="819" y="1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34"/>
              <p:cNvSpPr/>
              <p:nvPr/>
            </p:nvSpPr>
            <p:spPr>
              <a:xfrm>
                <a:off x="676275" y="2281238"/>
                <a:ext cx="2374900" cy="1189038"/>
              </a:xfrm>
              <a:custGeom>
                <a:avLst/>
                <a:gdLst/>
                <a:ahLst/>
                <a:cxnLst/>
                <a:rect l="l" t="t" r="r" b="b"/>
                <a:pathLst>
                  <a:path w="923" h="461" extrusionOk="0">
                    <a:moveTo>
                      <a:pt x="462" y="0"/>
                    </a:moveTo>
                    <a:cubicBezTo>
                      <a:pt x="207" y="0"/>
                      <a:pt x="0" y="207"/>
                      <a:pt x="0" y="461"/>
                    </a:cubicBezTo>
                    <a:cubicBezTo>
                      <a:pt x="104" y="461"/>
                      <a:pt x="104" y="461"/>
                      <a:pt x="104" y="461"/>
                    </a:cubicBezTo>
                    <a:cubicBezTo>
                      <a:pt x="104" y="264"/>
                      <a:pt x="264" y="104"/>
                      <a:pt x="462" y="104"/>
                    </a:cubicBezTo>
                    <a:cubicBezTo>
                      <a:pt x="659" y="104"/>
                      <a:pt x="819" y="264"/>
                      <a:pt x="819" y="461"/>
                    </a:cubicBezTo>
                    <a:cubicBezTo>
                      <a:pt x="923" y="461"/>
                      <a:pt x="923" y="461"/>
                      <a:pt x="923" y="461"/>
                    </a:cubicBezTo>
                    <a:cubicBezTo>
                      <a:pt x="923" y="207"/>
                      <a:pt x="716" y="0"/>
                      <a:pt x="462" y="0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 cap="flat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9" name="Google Shape;509;p34"/>
            <p:cNvSpPr/>
            <p:nvPr/>
          </p:nvSpPr>
          <p:spPr>
            <a:xfrm>
              <a:off x="9107488" y="2281238"/>
              <a:ext cx="2376488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192F4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70008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461" y="358"/>
                  </a:moveTo>
                  <a:cubicBezTo>
                    <a:pt x="264" y="358"/>
                    <a:pt x="104" y="198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207" y="462"/>
                    <a:pt x="461" y="462"/>
                  </a:cubicBezTo>
                  <a:cubicBezTo>
                    <a:pt x="716" y="462"/>
                    <a:pt x="923" y="255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98"/>
                    <a:pt x="658" y="358"/>
                    <a:pt x="461" y="358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48926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1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3" y="461"/>
                    <a:pt x="103" y="461"/>
                    <a:pt x="103" y="461"/>
                  </a:cubicBezTo>
                  <a:cubicBezTo>
                    <a:pt x="104" y="264"/>
                    <a:pt x="264" y="104"/>
                    <a:pt x="461" y="104"/>
                  </a:cubicBezTo>
                  <a:cubicBezTo>
                    <a:pt x="658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2" y="207"/>
                    <a:pt x="715" y="0"/>
                    <a:pt x="461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2782888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462" y="358"/>
                  </a:moveTo>
                  <a:cubicBezTo>
                    <a:pt x="265" y="358"/>
                    <a:pt x="104" y="198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0"/>
                  </a:cubicBezTo>
                  <a:cubicBezTo>
                    <a:pt x="820" y="0"/>
                    <a:pt x="820" y="0"/>
                    <a:pt x="820" y="0"/>
                  </a:cubicBezTo>
                  <a:cubicBezTo>
                    <a:pt x="819" y="198"/>
                    <a:pt x="659" y="358"/>
                    <a:pt x="462" y="358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34"/>
          <p:cNvSpPr/>
          <p:nvPr/>
        </p:nvSpPr>
        <p:spPr>
          <a:xfrm>
            <a:off x="1041976" y="3153631"/>
            <a:ext cx="81036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Please fill out the Chapter 2 Volunteer Training Evaluation and give to the facilitator.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35"/>
          <p:cNvGrpSpPr/>
          <p:nvPr/>
        </p:nvGrpSpPr>
        <p:grpSpPr>
          <a:xfrm>
            <a:off x="-2618" y="296268"/>
            <a:ext cx="8316038" cy="1010044"/>
            <a:chOff x="-2618" y="296268"/>
            <a:chExt cx="5677248" cy="1010044"/>
          </a:xfrm>
        </p:grpSpPr>
        <p:sp>
          <p:nvSpPr>
            <p:cNvPr id="519" name="Google Shape;519;p35"/>
            <p:cNvSpPr/>
            <p:nvPr/>
          </p:nvSpPr>
          <p:spPr>
            <a:xfrm>
              <a:off x="-2618" y="1260593"/>
              <a:ext cx="5170811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5"/>
            <p:cNvSpPr/>
            <p:nvPr/>
          </p:nvSpPr>
          <p:spPr>
            <a:xfrm flipH="1">
              <a:off x="0" y="296268"/>
              <a:ext cx="5674630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1" name="Google Shape;521;p35"/>
          <p:cNvSpPr/>
          <p:nvPr/>
        </p:nvSpPr>
        <p:spPr>
          <a:xfrm>
            <a:off x="104774" y="328792"/>
            <a:ext cx="757618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3: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Pre-Work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1884" y="2899475"/>
            <a:ext cx="733480" cy="924273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5"/>
          <p:cNvSpPr/>
          <p:nvPr/>
        </p:nvSpPr>
        <p:spPr>
          <a:xfrm>
            <a:off x="9401174" y="3361612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9"/>
                  <a:pt x="462" y="359"/>
                </a:cubicBezTo>
                <a:cubicBezTo>
                  <a:pt x="264" y="359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5"/>
          <p:cNvSpPr/>
          <p:nvPr/>
        </p:nvSpPr>
        <p:spPr>
          <a:xfrm>
            <a:off x="9401174" y="2172574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5"/>
          <p:cNvSpPr/>
          <p:nvPr/>
        </p:nvSpPr>
        <p:spPr>
          <a:xfrm>
            <a:off x="952446" y="1777462"/>
            <a:ext cx="809119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pages </a:t>
            </a:r>
            <a:r>
              <a:rPr lang="en-US" sz="2400">
                <a:solidFill>
                  <a:schemeClr val="dk1"/>
                </a:solidFill>
              </a:rPr>
              <a:t>126-141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Understanding Child Trauma through Initial Case Notes for the Black-Smith Case, and complete the following: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Shane’s Digital Story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video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Impressions: Exposure to Violence and a Child’s Developing Brain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video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</a:t>
            </a:r>
            <a:r>
              <a:rPr lang="en-US" sz="2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CASA GAL Sample Interview: 4-Year-Old Child Part 1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assignment Prep for Interviewing a Child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/>
          <p:nvPr/>
        </p:nvSpPr>
        <p:spPr>
          <a:xfrm>
            <a:off x="-2619" y="1260593"/>
            <a:ext cx="6895393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 flipH="1">
            <a:off x="-2" y="296268"/>
            <a:ext cx="7567247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104775" y="328792"/>
            <a:ext cx="662134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Chapter Competencies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7" name="Google Shape;97;p7"/>
          <p:cNvGraphicFramePr/>
          <p:nvPr/>
        </p:nvGraphicFramePr>
        <p:xfrm>
          <a:off x="338072" y="1408561"/>
          <a:ext cx="11585325" cy="5245900"/>
        </p:xfrm>
        <a:graphic>
          <a:graphicData uri="http://schemas.openxmlformats.org/drawingml/2006/table">
            <a:tbl>
              <a:tblPr firstRow="1" firstCol="1" bandRow="1">
                <a:noFill/>
                <a:tableStyleId>{94B19108-3066-4F7C-A9EA-E5E67AFE9AE6}</a:tableStyleId>
              </a:tblPr>
              <a:tblGrid>
                <a:gridCol w="2690875"/>
                <a:gridCol w="8894450"/>
              </a:tblGrid>
              <a:tr h="27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5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Competency Category</a:t>
                      </a:r>
                      <a:endParaRPr sz="235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2A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5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Knowledge, Skills and Attributes Development in Chapter 2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1B2E"/>
                    </a:solidFill>
                  </a:tcPr>
                </a:tc>
              </a:tr>
              <a:tr h="370400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50" u="none" strike="noStrike" cap="none">
                        <a:solidFill>
                          <a:srgbClr val="11304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50" u="none" strike="noStrike" cap="none">
                        <a:solidFill>
                          <a:srgbClr val="11304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50" u="none" strike="noStrike" cap="none">
                        <a:solidFill>
                          <a:srgbClr val="11304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50" b="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Foundations of Knowledge</a:t>
                      </a:r>
                      <a:endParaRPr sz="2350" b="0" u="none" strike="noStrike" cap="none">
                        <a:solidFill>
                          <a:srgbClr val="11304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age-appropriate behavior and development for children 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413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a child’s basic needs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</a:tr>
              <a:tr h="41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why the MSL standard is in the best interest of children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41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cycle of attachment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</a:tr>
              <a:tr h="41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what constitutes abuse and neglect 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41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risk factors for child abuse and neglect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</a:tr>
              <a:tr h="41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benefits and steps to using a strength-based approach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  <a:tr h="34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b="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Sound Judgment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Knows how to evaluate what is in the child’s best interest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b="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3044"/>
                        </a:buClr>
                        <a:buSzPts val="2350"/>
                        <a:buFont typeface="Arial"/>
                        <a:buNone/>
                      </a:pPr>
                      <a:r>
                        <a:rPr lang="en-US" sz="2350" b="0" u="none" strike="noStrike" cap="none">
                          <a:solidFill>
                            <a:srgbClr val="11304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Understands the elements of a court report</a:t>
                      </a:r>
                      <a:endParaRPr/>
                    </a:p>
                  </a:txBody>
                  <a:tcPr marL="68575" marR="68575" marT="0" marB="0">
                    <a:lnL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/>
          <p:nvPr/>
        </p:nvSpPr>
        <p:spPr>
          <a:xfrm>
            <a:off x="-2618" y="1260593"/>
            <a:ext cx="5170811" cy="45719"/>
          </a:xfrm>
          <a:custGeom>
            <a:avLst/>
            <a:gdLst/>
            <a:ahLst/>
            <a:cxnLst/>
            <a:rect l="l" t="t" r="r" b="b"/>
            <a:pathLst>
              <a:path w="5170811" h="45719" extrusionOk="0">
                <a:moveTo>
                  <a:pt x="0" y="0"/>
                </a:moveTo>
                <a:lnTo>
                  <a:pt x="5170811" y="0"/>
                </a:lnTo>
                <a:lnTo>
                  <a:pt x="5148326" y="40722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rgbClr val="ED1B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"/>
          <p:cNvSpPr/>
          <p:nvPr/>
        </p:nvSpPr>
        <p:spPr>
          <a:xfrm flipH="1">
            <a:off x="0" y="296268"/>
            <a:ext cx="567463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1130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The Well-Being of a Child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730" y="2993928"/>
            <a:ext cx="715541" cy="98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431" y="3065871"/>
            <a:ext cx="809435" cy="81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8"/>
          <p:cNvSpPr/>
          <p:nvPr/>
        </p:nvSpPr>
        <p:spPr>
          <a:xfrm>
            <a:off x="9107488" y="3470276"/>
            <a:ext cx="2376488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9" y="358"/>
                  <a:pt x="462" y="358"/>
                </a:cubicBezTo>
                <a:cubicBezTo>
                  <a:pt x="264" y="358"/>
                  <a:pt x="104" y="198"/>
                  <a:pt x="104" y="1"/>
                </a:cubicBezTo>
                <a:cubicBezTo>
                  <a:pt x="104" y="1"/>
                  <a:pt x="104" y="1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7000875" y="228123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819" y="461"/>
                  <a:pt x="819" y="461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1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892675" y="347027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819" y="1"/>
                </a:moveTo>
                <a:cubicBezTo>
                  <a:pt x="819" y="198"/>
                  <a:pt x="658" y="359"/>
                  <a:pt x="461" y="359"/>
                </a:cubicBezTo>
                <a:cubicBezTo>
                  <a:pt x="264" y="359"/>
                  <a:pt x="103" y="198"/>
                  <a:pt x="103" y="1"/>
                </a:cubicBezTo>
                <a:cubicBezTo>
                  <a:pt x="103" y="1"/>
                  <a:pt x="103" y="1"/>
                  <a:pt x="10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1"/>
                </a:cubicBezTo>
                <a:cubicBezTo>
                  <a:pt x="923" y="1"/>
                  <a:pt x="923" y="1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"/>
                  <a:pt x="819" y="1"/>
                  <a:pt x="819" y="1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2782888" y="228123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0" y="461"/>
                  <a:pt x="0" y="461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5" y="104"/>
                  <a:pt x="462" y="104"/>
                </a:cubicBezTo>
                <a:cubicBezTo>
                  <a:pt x="659" y="104"/>
                  <a:pt x="820" y="264"/>
                  <a:pt x="820" y="461"/>
                </a:cubicBezTo>
                <a:cubicBezTo>
                  <a:pt x="820" y="461"/>
                  <a:pt x="820" y="461"/>
                  <a:pt x="820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BBCF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8"/>
          <p:cNvGrpSpPr/>
          <p:nvPr/>
        </p:nvGrpSpPr>
        <p:grpSpPr>
          <a:xfrm>
            <a:off x="676275" y="2281238"/>
            <a:ext cx="2374900" cy="2381251"/>
            <a:chOff x="676275" y="2281238"/>
            <a:chExt cx="2374900" cy="2381251"/>
          </a:xfrm>
        </p:grpSpPr>
        <p:sp>
          <p:nvSpPr>
            <p:cNvPr id="112" name="Google Shape;112;p8"/>
            <p:cNvSpPr/>
            <p:nvPr/>
          </p:nvSpPr>
          <p:spPr>
            <a:xfrm>
              <a:off x="676275" y="3470276"/>
              <a:ext cx="2374900" cy="1192213"/>
            </a:xfrm>
            <a:custGeom>
              <a:avLst/>
              <a:gdLst/>
              <a:ahLst/>
              <a:cxnLst/>
              <a:rect l="l" t="t" r="r" b="b"/>
              <a:pathLst>
                <a:path w="923" h="462" extrusionOk="0">
                  <a:moveTo>
                    <a:pt x="819" y="1"/>
                  </a:moveTo>
                  <a:cubicBezTo>
                    <a:pt x="819" y="198"/>
                    <a:pt x="659" y="359"/>
                    <a:pt x="462" y="359"/>
                  </a:cubicBezTo>
                  <a:cubicBezTo>
                    <a:pt x="264" y="359"/>
                    <a:pt x="104" y="198"/>
                    <a:pt x="104" y="1"/>
                  </a:cubicBezTo>
                  <a:cubicBezTo>
                    <a:pt x="104" y="1"/>
                    <a:pt x="104" y="1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5"/>
                    <a:pt x="207" y="462"/>
                    <a:pt x="462" y="462"/>
                  </a:cubicBezTo>
                  <a:cubicBezTo>
                    <a:pt x="716" y="462"/>
                    <a:pt x="923" y="255"/>
                    <a:pt x="923" y="1"/>
                  </a:cubicBezTo>
                  <a:cubicBezTo>
                    <a:pt x="923" y="1"/>
                    <a:pt x="923" y="1"/>
                    <a:pt x="923" y="0"/>
                  </a:cubicBezTo>
                  <a:cubicBezTo>
                    <a:pt x="819" y="0"/>
                    <a:pt x="819" y="0"/>
                    <a:pt x="819" y="0"/>
                  </a:cubicBezTo>
                  <a:cubicBezTo>
                    <a:pt x="819" y="1"/>
                    <a:pt x="819" y="1"/>
                    <a:pt x="819" y="1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676275" y="2281238"/>
              <a:ext cx="2374900" cy="1189038"/>
            </a:xfrm>
            <a:custGeom>
              <a:avLst/>
              <a:gdLst/>
              <a:ahLst/>
              <a:cxnLst/>
              <a:rect l="l" t="t" r="r" b="b"/>
              <a:pathLst>
                <a:path w="923" h="461" extrusionOk="0">
                  <a:moveTo>
                    <a:pt x="462" y="0"/>
                  </a:moveTo>
                  <a:cubicBezTo>
                    <a:pt x="207" y="0"/>
                    <a:pt x="0" y="207"/>
                    <a:pt x="0" y="461"/>
                  </a:cubicBezTo>
                  <a:cubicBezTo>
                    <a:pt x="104" y="461"/>
                    <a:pt x="104" y="461"/>
                    <a:pt x="104" y="461"/>
                  </a:cubicBezTo>
                  <a:cubicBezTo>
                    <a:pt x="104" y="264"/>
                    <a:pt x="264" y="104"/>
                    <a:pt x="462" y="104"/>
                  </a:cubicBezTo>
                  <a:cubicBezTo>
                    <a:pt x="659" y="104"/>
                    <a:pt x="819" y="264"/>
                    <a:pt x="819" y="461"/>
                  </a:cubicBezTo>
                  <a:cubicBezTo>
                    <a:pt x="923" y="461"/>
                    <a:pt x="923" y="461"/>
                    <a:pt x="923" y="461"/>
                  </a:cubicBezTo>
                  <a:cubicBezTo>
                    <a:pt x="923" y="207"/>
                    <a:pt x="716" y="0"/>
                    <a:pt x="462" y="0"/>
                  </a:cubicBezTo>
                  <a:close/>
                </a:path>
              </a:pathLst>
            </a:custGeom>
            <a:solidFill>
              <a:srgbClr val="F8F8F8"/>
            </a:solidFill>
            <a:ln w="9525" cap="flat" cmpd="sng">
              <a:solidFill>
                <a:srgbClr val="F7F7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8"/>
          <p:cNvSpPr/>
          <p:nvPr/>
        </p:nvSpPr>
        <p:spPr>
          <a:xfrm>
            <a:off x="9107488" y="2281238"/>
            <a:ext cx="2376488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2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4" y="461"/>
                  <a:pt x="104" y="461"/>
                  <a:pt x="104" y="461"/>
                </a:cubicBezTo>
                <a:cubicBezTo>
                  <a:pt x="104" y="264"/>
                  <a:pt x="264" y="104"/>
                  <a:pt x="462" y="104"/>
                </a:cubicBezTo>
                <a:cubicBezTo>
                  <a:pt x="659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3" y="207"/>
                  <a:pt x="716" y="0"/>
                  <a:pt x="462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7000875" y="347027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1" y="358"/>
                </a:moveTo>
                <a:cubicBezTo>
                  <a:pt x="264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1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98"/>
                  <a:pt x="658" y="358"/>
                  <a:pt x="461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4892675" y="2281238"/>
            <a:ext cx="2374900" cy="1189038"/>
          </a:xfrm>
          <a:custGeom>
            <a:avLst/>
            <a:gdLst/>
            <a:ahLst/>
            <a:cxnLst/>
            <a:rect l="l" t="t" r="r" b="b"/>
            <a:pathLst>
              <a:path w="923" h="461" extrusionOk="0">
                <a:moveTo>
                  <a:pt x="461" y="0"/>
                </a:moveTo>
                <a:cubicBezTo>
                  <a:pt x="207" y="0"/>
                  <a:pt x="0" y="207"/>
                  <a:pt x="0" y="461"/>
                </a:cubicBezTo>
                <a:cubicBezTo>
                  <a:pt x="103" y="461"/>
                  <a:pt x="103" y="461"/>
                  <a:pt x="103" y="461"/>
                </a:cubicBezTo>
                <a:cubicBezTo>
                  <a:pt x="104" y="264"/>
                  <a:pt x="264" y="104"/>
                  <a:pt x="461" y="104"/>
                </a:cubicBezTo>
                <a:cubicBezTo>
                  <a:pt x="658" y="104"/>
                  <a:pt x="819" y="264"/>
                  <a:pt x="819" y="461"/>
                </a:cubicBezTo>
                <a:cubicBezTo>
                  <a:pt x="923" y="461"/>
                  <a:pt x="923" y="461"/>
                  <a:pt x="923" y="461"/>
                </a:cubicBezTo>
                <a:cubicBezTo>
                  <a:pt x="922" y="207"/>
                  <a:pt x="715" y="0"/>
                  <a:pt x="461" y="0"/>
                </a:cubicBezTo>
                <a:close/>
              </a:path>
            </a:pathLst>
          </a:custGeom>
          <a:solidFill>
            <a:srgbClr val="192F4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2782888" y="3470276"/>
            <a:ext cx="2374900" cy="1192213"/>
          </a:xfrm>
          <a:custGeom>
            <a:avLst/>
            <a:gdLst/>
            <a:ahLst/>
            <a:cxnLst/>
            <a:rect l="l" t="t" r="r" b="b"/>
            <a:pathLst>
              <a:path w="923" h="462" extrusionOk="0">
                <a:moveTo>
                  <a:pt x="462" y="358"/>
                </a:moveTo>
                <a:cubicBezTo>
                  <a:pt x="265" y="358"/>
                  <a:pt x="104" y="198"/>
                  <a:pt x="10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55"/>
                  <a:pt x="207" y="462"/>
                  <a:pt x="462" y="462"/>
                </a:cubicBezTo>
                <a:cubicBezTo>
                  <a:pt x="716" y="462"/>
                  <a:pt x="923" y="255"/>
                  <a:pt x="923" y="0"/>
                </a:cubicBezTo>
                <a:cubicBezTo>
                  <a:pt x="820" y="0"/>
                  <a:pt x="820" y="0"/>
                  <a:pt x="820" y="0"/>
                </a:cubicBezTo>
                <a:cubicBezTo>
                  <a:pt x="819" y="198"/>
                  <a:pt x="659" y="358"/>
                  <a:pt x="462" y="358"/>
                </a:cubicBez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7744" y="2993928"/>
            <a:ext cx="94518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8278" y="3026017"/>
            <a:ext cx="927118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636" y="2984716"/>
            <a:ext cx="733480" cy="924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8"/>
          <p:cNvSpPr/>
          <p:nvPr/>
        </p:nvSpPr>
        <p:spPr>
          <a:xfrm>
            <a:off x="712818" y="4855831"/>
            <a:ext cx="23591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EABAB"/>
                </a:solidFill>
                <a:latin typeface="Arial"/>
                <a:ea typeface="Arial"/>
                <a:cs typeface="Arial"/>
                <a:sym typeface="Arial"/>
              </a:rPr>
              <a:t>Pre-Work Recap, Chapter Overview and Competencies</a:t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2871989" y="4853799"/>
            <a:ext cx="21066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5210346" y="4811714"/>
            <a:ext cx="17001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Child Abuse and Neglect</a:t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7433794" y="4853799"/>
            <a:ext cx="14594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Working a Case</a:t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8831556" y="4814361"/>
            <a:ext cx="3025184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Wrap-Up: Review and Evaluation  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13044"/>
                </a:solidFill>
                <a:latin typeface="Arial"/>
                <a:ea typeface="Arial"/>
                <a:cs typeface="Arial"/>
                <a:sym typeface="Arial"/>
              </a:rPr>
              <a:t>Chapter 3: Pre-Work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9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131" name="Google Shape;131;p9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3" name="Google Shape;133;p9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4" name="Google Shape;134;p9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Children’s Needs</a:t>
            </a:r>
            <a:endParaRPr/>
          </a:p>
        </p:txBody>
      </p:sp>
      <p:grpSp>
        <p:nvGrpSpPr>
          <p:cNvPr id="136" name="Google Shape;136;p9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137" name="Google Shape;137;p9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/>
            </a:p>
          </p:txBody>
        </p:sp>
      </p:grpSp>
      <p:sp>
        <p:nvSpPr>
          <p:cNvPr id="139" name="Google Shape;139;p9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0" descr="Image result for maslow's hierarchy of nee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280" y="1491171"/>
            <a:ext cx="5916977" cy="51329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0"/>
          <p:cNvGrpSpPr/>
          <p:nvPr/>
        </p:nvGrpSpPr>
        <p:grpSpPr>
          <a:xfrm>
            <a:off x="-2620" y="296268"/>
            <a:ext cx="7622619" cy="1010044"/>
            <a:chOff x="-2619" y="296268"/>
            <a:chExt cx="7569864" cy="1010044"/>
          </a:xfrm>
        </p:grpSpPr>
        <p:sp>
          <p:nvSpPr>
            <p:cNvPr id="146" name="Google Shape;146;p10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10"/>
          <p:cNvSpPr/>
          <p:nvPr/>
        </p:nvSpPr>
        <p:spPr>
          <a:xfrm>
            <a:off x="104775" y="328792"/>
            <a:ext cx="681184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Maslow’s Five Categories of Needs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0" y="2962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Edward Deci’s Psychological Needs</a:t>
            </a:r>
            <a:br>
              <a:rPr lang="en-US" sz="28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2641761" y="2071451"/>
            <a:ext cx="2104292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Autonomy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People’s need to perceive that they have choices</a:t>
            </a: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1169498" y="4580957"/>
            <a:ext cx="250205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Relatedness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People’s need to feel connected to others</a:t>
            </a: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9041506" y="4580957"/>
            <a:ext cx="257614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3885BE"/>
                </a:solidFill>
                <a:latin typeface="Arial"/>
                <a:ea typeface="Arial"/>
                <a:cs typeface="Arial"/>
                <a:sym typeface="Arial"/>
              </a:rPr>
              <a:t>Competence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A35"/>
                </a:solidFill>
                <a:latin typeface="Arial"/>
                <a:ea typeface="Arial"/>
                <a:cs typeface="Arial"/>
                <a:sym typeface="Arial"/>
              </a:rPr>
              <a:t>The need to meet everyday challenges with success and growth</a:t>
            </a:r>
            <a:endParaRPr/>
          </a:p>
        </p:txBody>
      </p:sp>
      <p:pic>
        <p:nvPicPr>
          <p:cNvPr id="158" name="Google Shape;15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201" y="1444926"/>
            <a:ext cx="5293759" cy="50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2"/>
          <p:cNvGrpSpPr/>
          <p:nvPr/>
        </p:nvGrpSpPr>
        <p:grpSpPr>
          <a:xfrm>
            <a:off x="-12145" y="296268"/>
            <a:ext cx="9413319" cy="1010044"/>
            <a:chOff x="-2619" y="296268"/>
            <a:chExt cx="7569864" cy="1010044"/>
          </a:xfrm>
        </p:grpSpPr>
        <p:sp>
          <p:nvSpPr>
            <p:cNvPr id="164" name="Google Shape;164;p12"/>
            <p:cNvSpPr/>
            <p:nvPr/>
          </p:nvSpPr>
          <p:spPr>
            <a:xfrm>
              <a:off x="-2619" y="1260593"/>
              <a:ext cx="6895393" cy="45719"/>
            </a:xfrm>
            <a:custGeom>
              <a:avLst/>
              <a:gdLst/>
              <a:ahLst/>
              <a:cxnLst/>
              <a:rect l="l" t="t" r="r" b="b"/>
              <a:pathLst>
                <a:path w="5170811" h="45719" extrusionOk="0">
                  <a:moveTo>
                    <a:pt x="0" y="0"/>
                  </a:moveTo>
                  <a:lnTo>
                    <a:pt x="5170811" y="0"/>
                  </a:lnTo>
                  <a:lnTo>
                    <a:pt x="5148326" y="40722"/>
                  </a:lnTo>
                  <a:lnTo>
                    <a:pt x="0" y="457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B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 flipH="1">
              <a:off x="-2" y="296268"/>
              <a:ext cx="7567247" cy="986631"/>
            </a:xfrm>
            <a:custGeom>
              <a:avLst/>
              <a:gdLst/>
              <a:ahLst/>
              <a:cxnLst/>
              <a:rect l="l" t="t" r="r" b="b"/>
              <a:pathLst>
                <a:path w="10046002" h="1278735" extrusionOk="0">
                  <a:moveTo>
                    <a:pt x="0" y="0"/>
                  </a:moveTo>
                  <a:lnTo>
                    <a:pt x="10036411" y="3198"/>
                  </a:lnTo>
                  <a:lnTo>
                    <a:pt x="10046002" y="1278735"/>
                  </a:lnTo>
                  <a:lnTo>
                    <a:pt x="904809" y="1272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0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2"/>
          <p:cNvPicPr preferRelativeResize="0"/>
          <p:nvPr/>
        </p:nvPicPr>
        <p:blipFill/>
        <p:spPr>
          <a:xfrm>
            <a:off x="1587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7" name="Google Shape;167;p12"/>
          <p:cNvSpPr/>
          <p:nvPr/>
        </p:nvSpPr>
        <p:spPr>
          <a:xfrm rot="10800000" flipH="1">
            <a:off x="2519820" y="3530071"/>
            <a:ext cx="9672180" cy="986631"/>
          </a:xfrm>
          <a:custGeom>
            <a:avLst/>
            <a:gdLst/>
            <a:ahLst/>
            <a:cxnLst/>
            <a:rect l="l" t="t" r="r" b="b"/>
            <a:pathLst>
              <a:path w="10046002" h="1278735" extrusionOk="0">
                <a:moveTo>
                  <a:pt x="0" y="0"/>
                </a:moveTo>
                <a:lnTo>
                  <a:pt x="10036411" y="3198"/>
                </a:lnTo>
                <a:lnTo>
                  <a:pt x="10046002" y="1278735"/>
                </a:lnTo>
                <a:lnTo>
                  <a:pt x="904809" y="1272340"/>
                </a:lnTo>
                <a:lnTo>
                  <a:pt x="0" y="0"/>
                </a:lnTo>
                <a:close/>
              </a:path>
            </a:pathLst>
          </a:cu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3344449" y="3582448"/>
            <a:ext cx="7966554" cy="914400"/>
          </a:xfrm>
          <a:prstGeom prst="rect">
            <a:avLst/>
          </a:prstGeom>
          <a:solidFill>
            <a:srgbClr val="F5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Attachment</a:t>
            </a:r>
            <a:endParaRPr/>
          </a:p>
        </p:txBody>
      </p:sp>
      <p:grpSp>
        <p:nvGrpSpPr>
          <p:cNvPr id="169" name="Google Shape;169;p12"/>
          <p:cNvGrpSpPr/>
          <p:nvPr/>
        </p:nvGrpSpPr>
        <p:grpSpPr>
          <a:xfrm>
            <a:off x="3379959" y="3495564"/>
            <a:ext cx="1396088" cy="1047730"/>
            <a:chOff x="2039674" y="4297230"/>
            <a:chExt cx="1396088" cy="1047730"/>
          </a:xfrm>
        </p:grpSpPr>
        <p:sp>
          <p:nvSpPr>
            <p:cNvPr id="170" name="Google Shape;170;p12"/>
            <p:cNvSpPr/>
            <p:nvPr/>
          </p:nvSpPr>
          <p:spPr>
            <a:xfrm rot="-6791320">
              <a:off x="2129413" y="4451906"/>
              <a:ext cx="823516" cy="738377"/>
            </a:xfrm>
            <a:custGeom>
              <a:avLst/>
              <a:gdLst/>
              <a:ahLst/>
              <a:cxnLst/>
              <a:rect l="l" t="t" r="r" b="b"/>
              <a:pathLst>
                <a:path w="241" h="234" extrusionOk="0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2"/>
            <p:cNvSpPr txBox="1"/>
            <p:nvPr/>
          </p:nvSpPr>
          <p:spPr>
            <a:xfrm>
              <a:off x="2956144" y="4835046"/>
              <a:ext cx="4796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50000"/>
                  </a:solidFill>
                  <a:latin typeface="Arial"/>
                  <a:ea typeface="Arial"/>
                  <a:cs typeface="Arial"/>
                  <a:sym typeface="Arial"/>
                </a:rPr>
                <a:t>1B</a:t>
              </a:r>
              <a:endParaRPr/>
            </a:p>
          </p:txBody>
        </p:sp>
      </p:grpSp>
      <p:sp>
        <p:nvSpPr>
          <p:cNvPr id="172" name="Google Shape;172;p12"/>
          <p:cNvSpPr/>
          <p:nvPr/>
        </p:nvSpPr>
        <p:spPr>
          <a:xfrm>
            <a:off x="104775" y="328792"/>
            <a:ext cx="60960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Chapter 2: </a:t>
            </a:r>
            <a: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-US" sz="2800">
                <a:solidFill>
                  <a:srgbClr val="F2F2F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Children’s Needs and Development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1094</Words>
  <Application>Microsoft Macintosh PowerPoint</Application>
  <PresentationFormat>Custom</PresentationFormat>
  <Paragraphs>201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Edward Deci’s Psychological Needs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Margaret Halpin</cp:lastModifiedBy>
  <cp:revision>3</cp:revision>
  <dcterms:modified xsi:type="dcterms:W3CDTF">2018-08-24T16:31:21Z</dcterms:modified>
</cp:coreProperties>
</file>