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23F865-B99F-484C-9AC9-BF047B1B34ED}">
  <a:tblStyle styleId="{5E23F865-B99F-484C-9AC9-BF047B1B34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48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51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12145" y="1260593"/>
            <a:ext cx="8574597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-8891" y="296268"/>
            <a:ext cx="9410065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nc.casaforchildren.org/files/secure/Training/InterviewSkills/interviewskills_4year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nc.casaforchildren.org/files/secure/Training/InterviewSkills/interviewskills_4yea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r-tab.com/" TargetMode="External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9.png"/><Relationship Id="rId5" Type="http://schemas.openxmlformats.org/officeDocument/2006/relationships/image" Target="../media/image64.png"/><Relationship Id="rId6" Type="http://schemas.openxmlformats.org/officeDocument/2006/relationships/image" Target="../media/image5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l="25417" t="75556"/>
          <a:stretch/>
        </p:blipFill>
        <p:spPr>
          <a:xfrm>
            <a:off x="0" y="5181600"/>
            <a:ext cx="12192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3483602" y="5297980"/>
            <a:ext cx="8020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dirty="0">
                <a:solidFill>
                  <a:schemeClr val="lt1"/>
                </a:solidFill>
              </a:rPr>
              <a:t>TEXAS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VOLUNTEER </a:t>
            </a: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SESSION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257300" y="-19050"/>
            <a:ext cx="3048000" cy="5200649"/>
          </a:xfrm>
          <a:prstGeom prst="parallelogram">
            <a:avLst>
              <a:gd name="adj" fmla="val 72940"/>
            </a:avLst>
          </a:prstGeom>
          <a:solidFill>
            <a:srgbClr val="D223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0624457" y="0"/>
            <a:ext cx="1567543" cy="783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4" descr="iStock-61378073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9837" y="220892"/>
            <a:ext cx="6865507" cy="475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3"/>
          <p:cNvGrpSpPr/>
          <p:nvPr/>
        </p:nvGrpSpPr>
        <p:grpSpPr>
          <a:xfrm>
            <a:off x="-2619" y="296268"/>
            <a:ext cx="6919234" cy="1010044"/>
            <a:chOff x="-2619" y="296268"/>
            <a:chExt cx="7569864" cy="1010044"/>
          </a:xfrm>
        </p:grpSpPr>
        <p:sp>
          <p:nvSpPr>
            <p:cNvPr id="187" name="Google Shape;187;p13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3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13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191" name="Google Shape;191;p13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3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Shane’s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 Trauma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3"/>
          <p:cNvSpPr/>
          <p:nvPr/>
        </p:nvSpPr>
        <p:spPr>
          <a:xfrm rot="-6791320">
            <a:off x="3567780" y="3666839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Types of Trauma 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3711224" y="2514349"/>
            <a:ext cx="7940067" cy="32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Treat children as individuals, not victims.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Consider the child’s past experiences.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You may request a trauma screening for the child.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Parents may have unresolved trauma histories.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Parents also may undergo a trauma screening.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030" y="2514349"/>
            <a:ext cx="1940545" cy="256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5604387" y="4569080"/>
            <a:ext cx="6587613" cy="776613"/>
          </a:xfrm>
          <a:prstGeom prst="rect">
            <a:avLst/>
          </a:prstGeom>
          <a:solidFill>
            <a:srgbClr val="11304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the 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Adverse Childhood Experiences (ACE) Calculator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Term Effects of Childhood Trauma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15"/>
          <p:cNvGrpSpPr/>
          <p:nvPr/>
        </p:nvGrpSpPr>
        <p:grpSpPr>
          <a:xfrm>
            <a:off x="3601454" y="3830885"/>
            <a:ext cx="596965" cy="411057"/>
            <a:chOff x="3601454" y="3814390"/>
            <a:chExt cx="596965" cy="411057"/>
          </a:xfrm>
        </p:grpSpPr>
        <p:sp>
          <p:nvSpPr>
            <p:cNvPr id="212" name="Google Shape;212;p15"/>
            <p:cNvSpPr/>
            <p:nvPr/>
          </p:nvSpPr>
          <p:spPr>
            <a:xfrm>
              <a:off x="3601454" y="3814390"/>
              <a:ext cx="410076" cy="411057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048810" y="3868347"/>
              <a:ext cx="149609" cy="302161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5"/>
          <p:cNvSpPr txBox="1"/>
          <p:nvPr/>
        </p:nvSpPr>
        <p:spPr>
          <a:xfrm>
            <a:off x="4466440" y="3784320"/>
            <a:ext cx="76197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Adverse Childhood Experiences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Long-Term Effects of Childhood Trauma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1299346" y="2159437"/>
            <a:ext cx="960311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Think about the Black-Smith case from your Pre-Work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3000"/>
              <a:buFont typeface="Noto Sans Symbols"/>
              <a:buChar char="❑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long-term effects might trauma have on Francis’ health and well-being?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3000"/>
              <a:buFont typeface="Noto Sans Symbols"/>
              <a:buChar char="❑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Tammy’s case closes, will her trauma affect her health and well-being? Why or why not?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84" y="2507033"/>
            <a:ext cx="2942923" cy="293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/>
          <p:nvPr/>
        </p:nvSpPr>
        <p:spPr>
          <a:xfrm>
            <a:off x="2232442" y="1662209"/>
            <a:ext cx="40902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Children experience trauma if removed from the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7080053" y="2839184"/>
            <a:ext cx="50273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Each new placement increases damage to their emotional and psychological health.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5825621" y="5457514"/>
            <a:ext cx="3768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For safety, sometimes they must be moved.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202835" y="4217992"/>
            <a:ext cx="4441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When removed from homes, they feel isolated and detached.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424" y="2854997"/>
            <a:ext cx="886678" cy="822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17"/>
          <p:cNvCxnSpPr/>
          <p:nvPr/>
        </p:nvCxnSpPr>
        <p:spPr>
          <a:xfrm>
            <a:off x="4644488" y="3485311"/>
            <a:ext cx="416706" cy="223736"/>
          </a:xfrm>
          <a:prstGeom prst="straightConnector1">
            <a:avLst/>
          </a:prstGeom>
          <a:noFill/>
          <a:ln w="76200" cap="flat" cmpd="sng">
            <a:solidFill>
              <a:srgbClr val="ED1B2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17"/>
          <p:cNvCxnSpPr/>
          <p:nvPr/>
        </p:nvCxnSpPr>
        <p:spPr>
          <a:xfrm rot="10800000" flipH="1">
            <a:off x="4644488" y="3485312"/>
            <a:ext cx="390773" cy="262624"/>
          </a:xfrm>
          <a:prstGeom prst="straightConnector1">
            <a:avLst/>
          </a:prstGeom>
          <a:noFill/>
          <a:ln w="76200" cap="flat" cmpd="sng">
            <a:solidFill>
              <a:srgbClr val="ED1B2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4724" y="3261213"/>
            <a:ext cx="1052734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064" y="4376802"/>
            <a:ext cx="978338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7881" y="4332303"/>
            <a:ext cx="112158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Separation Experience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8"/>
          <p:cNvGrpSpPr/>
          <p:nvPr/>
        </p:nvGrpSpPr>
        <p:grpSpPr>
          <a:xfrm>
            <a:off x="-2619" y="296268"/>
            <a:ext cx="6919234" cy="1010044"/>
            <a:chOff x="-2619" y="296268"/>
            <a:chExt cx="7569864" cy="1010044"/>
          </a:xfrm>
        </p:grpSpPr>
        <p:sp>
          <p:nvSpPr>
            <p:cNvPr id="243" name="Google Shape;243;p1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8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8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247" name="Google Shape;247;p18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18"/>
          <p:cNvGrpSpPr/>
          <p:nvPr/>
        </p:nvGrpSpPr>
        <p:grpSpPr>
          <a:xfrm>
            <a:off x="2519820" y="3495564"/>
            <a:ext cx="9672180" cy="1047730"/>
            <a:chOff x="2519820" y="3495564"/>
            <a:chExt cx="9672180" cy="1047730"/>
          </a:xfrm>
        </p:grpSpPr>
        <p:sp>
          <p:nvSpPr>
            <p:cNvPr id="250" name="Google Shape;250;p18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3344449" y="3582448"/>
              <a:ext cx="7966554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The Separation Experience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 rot="-6791320">
              <a:off x="3469698" y="3650240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8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Separation Experience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9"/>
          <p:cNvGrpSpPr/>
          <p:nvPr/>
        </p:nvGrpSpPr>
        <p:grpSpPr>
          <a:xfrm>
            <a:off x="-2619" y="296268"/>
            <a:ext cx="6919234" cy="1010044"/>
            <a:chOff x="-2619" y="296268"/>
            <a:chExt cx="7569864" cy="1010044"/>
          </a:xfrm>
        </p:grpSpPr>
        <p:sp>
          <p:nvSpPr>
            <p:cNvPr id="259" name="Google Shape;259;p19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9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19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263" name="Google Shape;263;p19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2519820" y="3495564"/>
            <a:ext cx="9672180" cy="1047730"/>
            <a:chOff x="2519820" y="3495564"/>
            <a:chExt cx="9672180" cy="1047730"/>
          </a:xfrm>
        </p:grpSpPr>
        <p:sp>
          <p:nvSpPr>
            <p:cNvPr id="266" name="Google Shape;266;p19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344449" y="3582448"/>
              <a:ext cx="7966554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Resilience – Part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 rot="-6791320">
              <a:off x="3469698" y="3650240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9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Resilience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7093" y="2420091"/>
            <a:ext cx="2278388" cy="22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435" y="2425746"/>
            <a:ext cx="2278388" cy="228051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/>
          <p:nvPr/>
        </p:nvSpPr>
        <p:spPr>
          <a:xfrm>
            <a:off x="822876" y="4951472"/>
            <a:ext cx="23175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Resilience is very individual.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143847" y="4907613"/>
            <a:ext cx="33116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Some children are naturally more resilient than others.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387320" y="4951472"/>
            <a:ext cx="32639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Resilience can be built and enhanced through practice.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789" y="2969900"/>
            <a:ext cx="969679" cy="119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3645" y="3054197"/>
            <a:ext cx="1227157" cy="105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3321" y="2969900"/>
            <a:ext cx="1191646" cy="113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7032" y="2398581"/>
            <a:ext cx="2278388" cy="228051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Resilience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/>
          <p:nvPr/>
        </p:nvSpPr>
        <p:spPr>
          <a:xfrm>
            <a:off x="-165505" y="3982138"/>
            <a:ext cx="2301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1750247" y="3982138"/>
            <a:ext cx="2113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Confidence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3427168" y="3982138"/>
            <a:ext cx="2113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5223920" y="3980893"/>
            <a:ext cx="19069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6805210" y="3977158"/>
            <a:ext cx="22163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8760651" y="3977158"/>
            <a:ext cx="15318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10416508" y="3977158"/>
            <a:ext cx="15478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1"/>
          <p:cNvPicPr preferRelativeResize="0"/>
          <p:nvPr/>
        </p:nvPicPr>
        <p:blipFill rotWithShape="1">
          <a:blip r:embed="rId3">
            <a:alphaModFix/>
          </a:blip>
          <a:srcRect l="2378" t="-15226" r="4347" b="-1282"/>
          <a:stretch/>
        </p:blipFill>
        <p:spPr>
          <a:xfrm>
            <a:off x="58992" y="2407311"/>
            <a:ext cx="12065137" cy="148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016" y="2985803"/>
            <a:ext cx="499582" cy="59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4823" y="2895721"/>
            <a:ext cx="443718" cy="71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3913" y="2925314"/>
            <a:ext cx="658307" cy="63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28067" y="2927117"/>
            <a:ext cx="649713" cy="63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4131" y="2946376"/>
            <a:ext cx="669625" cy="60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7701" y="3022171"/>
            <a:ext cx="654161" cy="55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02297" y="2925502"/>
            <a:ext cx="541624" cy="6774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Seven C’s of Resilience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730" y="2423844"/>
            <a:ext cx="716366" cy="902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2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11" name="Google Shape;311;p22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2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14" name="Google Shape;31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2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22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321" name="Google Shape;321;p22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2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Trauma, Resilience, and Communication Skills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6875" y="2337413"/>
            <a:ext cx="1083755" cy="110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7445" y="2451694"/>
            <a:ext cx="865785" cy="10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/>
          <p:nvPr/>
        </p:nvSpPr>
        <p:spPr>
          <a:xfrm>
            <a:off x="437258" y="4116879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3130408" y="4116879"/>
            <a:ext cx="167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Trauma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4789692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Communication and 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2"/>
          <p:cNvSpPr/>
          <p:nvPr/>
        </p:nvSpPr>
        <p:spPr>
          <a:xfrm>
            <a:off x="7456239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8844210" y="41168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4: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6" name="Google Shape;46;p5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5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3137227" y="4116879"/>
            <a:ext cx="167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Trauma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Communication and 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4: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pic>
          <p:nvPicPr>
            <p:cNvPr id="61" name="Google Shape;6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25636" y="2984716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5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5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Trauma, Resilience and Communication Skill</a:t>
            </a:r>
            <a:r>
              <a:rPr lang="en-US" b="0">
                <a:solidFill>
                  <a:srgbClr val="F2F2F2"/>
                </a:solidFill>
              </a:rPr>
              <a:t>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0669" y="2386256"/>
            <a:ext cx="885732" cy="10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6875" y="2337413"/>
            <a:ext cx="1083755" cy="110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3"/>
          <p:cNvGrpSpPr/>
          <p:nvPr/>
        </p:nvGrpSpPr>
        <p:grpSpPr>
          <a:xfrm>
            <a:off x="-2619" y="296268"/>
            <a:ext cx="6919234" cy="1010044"/>
            <a:chOff x="-2619" y="296268"/>
            <a:chExt cx="7569864" cy="1010044"/>
          </a:xfrm>
        </p:grpSpPr>
        <p:sp>
          <p:nvSpPr>
            <p:cNvPr id="340" name="Google Shape;340;p23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23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23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344" name="Google Shape;344;p23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3"/>
          <p:cNvGrpSpPr/>
          <p:nvPr/>
        </p:nvGrpSpPr>
        <p:grpSpPr>
          <a:xfrm>
            <a:off x="2519820" y="3495564"/>
            <a:ext cx="9672180" cy="1047730"/>
            <a:chOff x="2519820" y="3495564"/>
            <a:chExt cx="9672180" cy="1047730"/>
          </a:xfrm>
        </p:grpSpPr>
        <p:sp>
          <p:nvSpPr>
            <p:cNvPr id="347" name="Google Shape;347;p23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3344449" y="3582448"/>
              <a:ext cx="7966554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Basic Elements of Communication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 rot="-6791320">
              <a:off x="3469698" y="3650240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2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Basic Elements of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/>
          <p:nvPr/>
        </p:nvSpPr>
        <p:spPr>
          <a:xfrm>
            <a:off x="802363" y="2168615"/>
            <a:ext cx="10820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Effective communication is critical to your ability to advocate for children and requires: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4"/>
          <p:cNvSpPr/>
          <p:nvPr/>
        </p:nvSpPr>
        <p:spPr>
          <a:xfrm>
            <a:off x="1870352" y="5121160"/>
            <a:ext cx="2677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Self-awareness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5109554" y="5165404"/>
            <a:ext cx="19405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Sensitivity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4"/>
          <p:cNvSpPr/>
          <p:nvPr/>
        </p:nvSpPr>
        <p:spPr>
          <a:xfrm>
            <a:off x="8312445" y="5165404"/>
            <a:ext cx="12737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>
            <a:off x="2338150" y="3152650"/>
            <a:ext cx="1797505" cy="1799183"/>
            <a:chOff x="1900853" y="3298452"/>
            <a:chExt cx="1797505" cy="1799183"/>
          </a:xfrm>
        </p:grpSpPr>
        <p:pic>
          <p:nvPicPr>
            <p:cNvPr id="360" name="Google Shape;360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0853" y="3298452"/>
              <a:ext cx="1797505" cy="1799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85514" y="3660844"/>
              <a:ext cx="828183" cy="1074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24"/>
          <p:cNvGrpSpPr/>
          <p:nvPr/>
        </p:nvGrpSpPr>
        <p:grpSpPr>
          <a:xfrm>
            <a:off x="8034046" y="3124455"/>
            <a:ext cx="1797505" cy="1799183"/>
            <a:chOff x="8024921" y="3298452"/>
            <a:chExt cx="1797505" cy="1799183"/>
          </a:xfrm>
        </p:grpSpPr>
        <p:pic>
          <p:nvPicPr>
            <p:cNvPr id="363" name="Google Shape;36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4921" y="3298452"/>
              <a:ext cx="1797505" cy="1799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99244" y="3773614"/>
              <a:ext cx="848859" cy="848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24"/>
          <p:cNvGrpSpPr/>
          <p:nvPr/>
        </p:nvGrpSpPr>
        <p:grpSpPr>
          <a:xfrm>
            <a:off x="5186098" y="3152650"/>
            <a:ext cx="1797505" cy="1799183"/>
            <a:chOff x="4907948" y="3298452"/>
            <a:chExt cx="1797505" cy="1799183"/>
          </a:xfrm>
        </p:grpSpPr>
        <p:pic>
          <p:nvPicPr>
            <p:cNvPr id="366" name="Google Shape;366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76973" y="3584888"/>
              <a:ext cx="1259454" cy="1226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7948" y="3298452"/>
              <a:ext cx="1797505" cy="1799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24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Basics of Communication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/>
          <p:nvPr/>
        </p:nvSpPr>
        <p:spPr>
          <a:xfrm>
            <a:off x="559736" y="1725195"/>
            <a:ext cx="5336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Three components of communication: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312" y="2255011"/>
            <a:ext cx="1795051" cy="179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8404" y="2277464"/>
            <a:ext cx="1795051" cy="179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5"/>
          <p:cNvSpPr/>
          <p:nvPr/>
        </p:nvSpPr>
        <p:spPr>
          <a:xfrm>
            <a:off x="7914111" y="4120875"/>
            <a:ext cx="380535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Feelings component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- refers to the feelings experienced as a result of the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246769" y="4098422"/>
            <a:ext cx="36250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Verbal component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refers to the actual words spoken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3745692" y="4120875"/>
            <a:ext cx="44962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Nonverbal component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- refers to gestures, tone of voice, and other unspoken means of conveying a message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6704" y="2301695"/>
            <a:ext cx="1795051" cy="179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326" y="2630879"/>
            <a:ext cx="1008687" cy="104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6333" y="2696611"/>
            <a:ext cx="674961" cy="102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9007" y="2924872"/>
            <a:ext cx="1113844" cy="5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5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Basics of Communication (Cont’d.)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"/>
          <p:cNvSpPr txBox="1">
            <a:spLocks noGrp="1"/>
          </p:cNvSpPr>
          <p:nvPr>
            <p:ph type="body" idx="1"/>
          </p:nvPr>
        </p:nvSpPr>
        <p:spPr>
          <a:xfrm>
            <a:off x="1032718" y="2070191"/>
            <a:ext cx="9575204" cy="348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Open-Ended Questions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Encourage others to engage in a dialogue with you.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Cannot be answered with a simple yes, no or one-word answer.</a:t>
            </a:r>
            <a:b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Close-Ended Questions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0" indent="-3460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Are useful when you are trying to obtain factual information.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0" indent="-3460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Can be answered with a simple yes or no, or with a single word or short phrase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Types of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7"/>
          <p:cNvPicPr preferRelativeResize="0"/>
          <p:nvPr/>
        </p:nvPicPr>
        <p:blipFill rotWithShape="1">
          <a:blip r:embed="rId3">
            <a:alphaModFix/>
          </a:blip>
          <a:srcRect t="9487" b="21663"/>
          <a:stretch/>
        </p:blipFill>
        <p:spPr>
          <a:xfrm>
            <a:off x="0" y="1275054"/>
            <a:ext cx="12192000" cy="558294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7"/>
          <p:cNvSpPr/>
          <p:nvPr/>
        </p:nvSpPr>
        <p:spPr>
          <a:xfrm>
            <a:off x="906451" y="2600617"/>
            <a:ext cx="410097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want to live with your mother or your father?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 into an Open-Ended Question for a Child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8" descr="Greyscale Photography of Woman Wearing Long-sleeved Top"/>
          <p:cNvPicPr preferRelativeResize="0"/>
          <p:nvPr/>
        </p:nvPicPr>
        <p:blipFill rotWithShape="1">
          <a:blip r:embed="rId3">
            <a:alphaModFix/>
          </a:blip>
          <a:srcRect t="8923" b="22723"/>
          <a:stretch/>
        </p:blipFill>
        <p:spPr>
          <a:xfrm>
            <a:off x="0" y="1299257"/>
            <a:ext cx="12192001" cy="555874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8"/>
          <p:cNvSpPr/>
          <p:nvPr/>
        </p:nvSpPr>
        <p:spPr>
          <a:xfrm>
            <a:off x="454695" y="1770740"/>
            <a:ext cx="356576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seem unhappy lately. Are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 into an Open-Ended Question for a Parent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9" descr="Woman Wears Black Suit Jacket Photography"/>
          <p:cNvPicPr preferRelativeResize="0"/>
          <p:nvPr/>
        </p:nvPicPr>
        <p:blipFill rotWithShape="1">
          <a:blip r:embed="rId3">
            <a:alphaModFix/>
          </a:blip>
          <a:srcRect l="-100" t="18721" r="100" b="13084"/>
          <a:stretch/>
        </p:blipFill>
        <p:spPr>
          <a:xfrm>
            <a:off x="-12145" y="1306696"/>
            <a:ext cx="12204145" cy="555130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9"/>
          <p:cNvSpPr/>
          <p:nvPr/>
        </p:nvSpPr>
        <p:spPr>
          <a:xfrm>
            <a:off x="1145587" y="1932998"/>
            <a:ext cx="4181158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Do you understand the difference between a CASA/GAL volunteer and a caseworker?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 into an Open-Ended Question for a Parent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>
            <a:hlinkClick r:id="rId3"/>
          </p:cNvPr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0">
            <a:hlinkClick r:id="rId3"/>
          </p:cNvPr>
          <p:cNvSpPr/>
          <p:nvPr/>
        </p:nvSpPr>
        <p:spPr>
          <a:xfrm>
            <a:off x="4396028" y="3562719"/>
            <a:ext cx="7368580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4E4E4"/>
                </a:solidFill>
                <a:latin typeface="Arial"/>
                <a:ea typeface="Arial"/>
                <a:cs typeface="Arial"/>
                <a:sym typeface="Arial"/>
              </a:rPr>
              <a:t>“Interviewing Skills: Talking with a 4-year-old </a:t>
            </a:r>
            <a:endParaRPr sz="2400" b="0" i="0" u="none" strike="noStrike" cap="none">
              <a:solidFill>
                <a:srgbClr val="E4E4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4E4E4"/>
                </a:solidFill>
                <a:latin typeface="Arial"/>
                <a:ea typeface="Arial"/>
                <a:cs typeface="Arial"/>
                <a:sym typeface="Arial"/>
              </a:rPr>
              <a:t>(Part 2)”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0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CASA/GAL Volunteer Interview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30"/>
          <p:cNvGrpSpPr/>
          <p:nvPr/>
        </p:nvGrpSpPr>
        <p:grpSpPr>
          <a:xfrm>
            <a:off x="3539712" y="3827851"/>
            <a:ext cx="596965" cy="411057"/>
            <a:chOff x="3539712" y="3827851"/>
            <a:chExt cx="596965" cy="411057"/>
          </a:xfrm>
        </p:grpSpPr>
        <p:sp>
          <p:nvSpPr>
            <p:cNvPr id="419" name="Google Shape;419;p30"/>
            <p:cNvSpPr/>
            <p:nvPr/>
          </p:nvSpPr>
          <p:spPr>
            <a:xfrm>
              <a:off x="3539712" y="3827851"/>
              <a:ext cx="410076" cy="411057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987068" y="3881808"/>
              <a:ext cx="149609" cy="302161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710" y="2337413"/>
            <a:ext cx="1088083" cy="110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730" y="2423844"/>
            <a:ext cx="716366" cy="902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31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28" name="Google Shape;428;p31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31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431" name="Google Shape;43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31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438" name="Google Shape;438;p31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1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7445" y="2451694"/>
            <a:ext cx="865785" cy="10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1"/>
          <p:cNvSpPr/>
          <p:nvPr/>
        </p:nvSpPr>
        <p:spPr>
          <a:xfrm>
            <a:off x="437258" y="4118958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3137227" y="4116879"/>
            <a:ext cx="167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Trauma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4848684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Skill Building: Communication and 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7453598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8844210" y="41168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4: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2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Black-Smith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2">
            <a:hlinkClick r:id="rId3"/>
          </p:cNvPr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2">
            <a:hlinkClick r:id="rId3"/>
          </p:cNvPr>
          <p:cNvSpPr/>
          <p:nvPr/>
        </p:nvSpPr>
        <p:spPr>
          <a:xfrm>
            <a:off x="3422766" y="3727549"/>
            <a:ext cx="8769234" cy="469395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remember about the Black-Smith case?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546098" y="2232818"/>
            <a:ext cx="2374900" cy="2381251"/>
            <a:chOff x="546098" y="2586268"/>
            <a:chExt cx="2374900" cy="2381251"/>
          </a:xfrm>
        </p:grpSpPr>
        <p:grpSp>
          <p:nvGrpSpPr>
            <p:cNvPr id="76" name="Google Shape;76;p6"/>
            <p:cNvGrpSpPr/>
            <p:nvPr/>
          </p:nvGrpSpPr>
          <p:grpSpPr>
            <a:xfrm>
              <a:off x="546098" y="2586268"/>
              <a:ext cx="2374900" cy="2381251"/>
              <a:chOff x="676275" y="2281238"/>
              <a:chExt cx="2374900" cy="2381251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BBCF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192F4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9" name="Google Shape;7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5967" y="3308251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Pre-Work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3352746" y="1830216"/>
            <a:ext cx="8384985" cy="41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pages 126-141, Understanding Child Trauma through Initial Case Notes for the Black-Smith Case, and complete the following: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“Shane’s Digital Story” video.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“First Impressions: Exposure to Violence and a Child’s Developing Brain” video.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“CASA GAL Sample Interview: 4-Year-Old Child Part 1” video.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assignment Prep for Interviewing a Child.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3"/>
          <p:cNvSpPr txBox="1">
            <a:spLocks noGrp="1"/>
          </p:cNvSpPr>
          <p:nvPr>
            <p:ph type="body" idx="1"/>
          </p:nvPr>
        </p:nvSpPr>
        <p:spPr>
          <a:xfrm>
            <a:off x="1158319" y="1472188"/>
            <a:ext cx="10340422" cy="44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Black-Smith Case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Sept 15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 Six-year-old Tammy made a call to 911 due to domestic violence in the home. Police found two children on the scene (Tammy, age 6; Grace, 4 months) and removed the children from the home due to parents being too inebriated to provide a safe home for their children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Sept 22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 Tammy and Grace were moved from the emergency foster care placement and placed with licensed foster parents Linda and Dave Gilbert.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Black-Smith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body" idx="1"/>
          </p:nvPr>
        </p:nvSpPr>
        <p:spPr>
          <a:xfrm>
            <a:off x="1144363" y="1608084"/>
            <a:ext cx="10354529" cy="447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Sept 25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 Due to where the new foster home is located, Tammy moved to a new school. Linda reported this change has been very difficult for Tammy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Sept 29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 Following an initial hearing, parents were ordered to receive drug/alcohol screenings, attend any recommended substance abuse treatment programs and provide random urinalysis.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Nov 29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 Parents stipulated to adjudication, thereby acknowledging the issues are substance abuse, physical abuse and domestic violence services.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Black-Smith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Black-Smith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781" y="2047057"/>
            <a:ext cx="2195348" cy="30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656" y="2047057"/>
            <a:ext cx="2984323" cy="30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9049" y="2047057"/>
            <a:ext cx="2115523" cy="304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7492" y="2047057"/>
            <a:ext cx="2451802" cy="304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5"/>
          <p:cNvSpPr/>
          <p:nvPr/>
        </p:nvSpPr>
        <p:spPr>
          <a:xfrm>
            <a:off x="1022111" y="5482561"/>
            <a:ext cx="14594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Runner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>
            <a:off x="3664765" y="5490444"/>
            <a:ext cx="1827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Questioner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>
            <a:off x="6613120" y="5481435"/>
            <a:ext cx="1827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Scribe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/>
          <p:nvPr/>
        </p:nvSpPr>
        <p:spPr>
          <a:xfrm>
            <a:off x="9689703" y="5481434"/>
            <a:ext cx="1827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Black-Smith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3036" b="12347"/>
          <a:stretch/>
        </p:blipFill>
        <p:spPr>
          <a:xfrm>
            <a:off x="-12145" y="1299389"/>
            <a:ext cx="12204145" cy="556623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6"/>
          <p:cNvSpPr/>
          <p:nvPr/>
        </p:nvSpPr>
        <p:spPr>
          <a:xfrm>
            <a:off x="1747158" y="3129027"/>
            <a:ext cx="40004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time to work the case!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"/>
          <p:cNvSpPr/>
          <p:nvPr/>
        </p:nvSpPr>
        <p:spPr>
          <a:xfrm>
            <a:off x="3360329" y="2305165"/>
            <a:ext cx="853786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Recommendations are the result of your work on a case.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When you make written recommendations, you are asking the court to make an order.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judge will decide whether or not to order the recommendations.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Recommendations should be written clearly and concisely.</a:t>
            </a:r>
            <a:endParaRPr sz="1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3" y="2722474"/>
            <a:ext cx="2319982" cy="19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Recommendations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/>
          <p:nvPr/>
        </p:nvSpPr>
        <p:spPr>
          <a:xfrm>
            <a:off x="407109" y="1378356"/>
            <a:ext cx="115626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Consider the following when your write your recommendations: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8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Recommendations (Cont’d.)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8"/>
          <p:cNvSpPr txBox="1"/>
          <p:nvPr/>
        </p:nvSpPr>
        <p:spPr>
          <a:xfrm>
            <a:off x="671201" y="2268852"/>
            <a:ext cx="5526593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Custody and placement of child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Counseling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Parental visitation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Sibling visitations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Random drug screening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Substance abuse assessments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8"/>
          <p:cNvSpPr txBox="1"/>
          <p:nvPr/>
        </p:nvSpPr>
        <p:spPr>
          <a:xfrm>
            <a:off x="6688563" y="2222727"/>
            <a:ext cx="446228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Diagnostic assessment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Services for parents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Educational needs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Community resources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Any other need the children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      or parents may have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9"/>
          <p:cNvSpPr/>
          <p:nvPr/>
        </p:nvSpPr>
        <p:spPr>
          <a:xfrm>
            <a:off x="3255253" y="1971918"/>
            <a:ext cx="8365889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Recommendations should: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Cover all the child’s needs.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Not set parents up for failure.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Be supported in the Case Summary.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Include outcome measures.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3" y="2722474"/>
            <a:ext cx="2319982" cy="19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9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Recommendations (Cont’d.)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710" y="2337413"/>
            <a:ext cx="1088083" cy="110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730" y="2423844"/>
            <a:ext cx="716366" cy="902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0" name="Google Shape;520;p40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521" name="Google Shape;521;p40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40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524" name="Google Shape;524;p40"/>
          <p:cNvPicPr preferRelativeResize="0"/>
          <p:nvPr/>
        </p:nvPicPr>
        <p:blipFill rotWithShape="1">
          <a:blip r:embed="rId5">
            <a:alphaModFix amt="12000"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0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p40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531" name="Google Shape;531;p40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40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0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Trauma, Resilience, and Communication Skills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7445" y="2451694"/>
            <a:ext cx="865785" cy="10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0"/>
          <p:cNvSpPr/>
          <p:nvPr/>
        </p:nvSpPr>
        <p:spPr>
          <a:xfrm>
            <a:off x="462446" y="4116879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3137227" y="4116879"/>
            <a:ext cx="167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Trauma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4850272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Skill Building: Communication and 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7463669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8795794" y="41168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4: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>
            <a:spLocks noGrp="1"/>
          </p:cNvSpPr>
          <p:nvPr>
            <p:ph type="body" idx="1"/>
          </p:nvPr>
        </p:nvSpPr>
        <p:spPr>
          <a:xfrm>
            <a:off x="838200" y="20578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chapter, you learned about: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Trauma and its effects.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Separation and loss.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role of resilience.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and interviewing skills.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Open- versus close-ended questions.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Interviewing a child.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Writing effective recommendations.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1"/>
          <p:cNvSpPr txBox="1"/>
          <p:nvPr/>
        </p:nvSpPr>
        <p:spPr>
          <a:xfrm>
            <a:off x="-12146" y="97245"/>
            <a:ext cx="107909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Trauma, Resilience, Communication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2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555" name="Google Shape;555;p42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42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558" name="Google Shape;55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651" y="2944333"/>
            <a:ext cx="809435" cy="812462"/>
          </a:xfrm>
          <a:prstGeom prst="rect">
            <a:avLst/>
          </a:pr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9" name="Google Shape;559;p42"/>
          <p:cNvSpPr/>
          <p:nvPr/>
        </p:nvSpPr>
        <p:spPr>
          <a:xfrm>
            <a:off x="722671" y="3096481"/>
            <a:ext cx="820010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Please fill out the Chapter 3 Volunteer Training Evaluation and give to the facilitator.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2"/>
          <p:cNvSpPr/>
          <p:nvPr/>
        </p:nvSpPr>
        <p:spPr>
          <a:xfrm>
            <a:off x="9401174" y="3361612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2"/>
          <p:cNvSpPr/>
          <p:nvPr/>
        </p:nvSpPr>
        <p:spPr>
          <a:xfrm>
            <a:off x="9401174" y="2172574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2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7"/>
          <p:cNvGraphicFramePr/>
          <p:nvPr/>
        </p:nvGraphicFramePr>
        <p:xfrm>
          <a:off x="219996" y="1691014"/>
          <a:ext cx="11811000" cy="4572060"/>
        </p:xfrm>
        <a:graphic>
          <a:graphicData uri="http://schemas.openxmlformats.org/drawingml/2006/table">
            <a:tbl>
              <a:tblPr firstRow="1" bandRow="1">
                <a:noFill/>
                <a:tableStyleId>{5E23F865-B99F-484C-9AC9-BF047B1B34ED}</a:tableStyleId>
              </a:tblPr>
              <a:tblGrid>
                <a:gridCol w="2400300"/>
                <a:gridCol w="9410700"/>
              </a:tblGrid>
              <a:tr h="4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Competency Category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Knowledge, Skills and Attributes Development in Chapter 3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ED1B2E"/>
                    </a:solidFill>
                  </a:tcPr>
                </a:tc>
              </a:tr>
              <a:tr h="4403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Foundation of Knowledge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nature and scope of trauma, and how it affects children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44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possible reactions of children to separation and loss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44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importance of resilience in overcoming trauma in children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4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Sound Judgement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making appropriate fact based recommendations to the court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46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how to utilize basic communication and interviewing skills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strategies for interviewing children</a:t>
                      </a:r>
                      <a:endParaRPr sz="240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Overview and Competencies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3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568" name="Google Shape;568;p43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0" name="Google Shape;570;p43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571" name="Google Shape;5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1884" y="2899475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3"/>
          <p:cNvSpPr/>
          <p:nvPr/>
        </p:nvSpPr>
        <p:spPr>
          <a:xfrm>
            <a:off x="9401174" y="3361612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9401174" y="2172574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4: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Pre-Work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3"/>
          <p:cNvSpPr/>
          <p:nvPr/>
        </p:nvSpPr>
        <p:spPr>
          <a:xfrm>
            <a:off x="899694" y="1930838"/>
            <a:ext cx="85784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pages 152-171, Mental Illness in Families through Initial Case Notes for the Greene Case, and complete the following: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Examining Poverty vs. Neglect Scenarios Activity.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the online game “Spent” to learn more about the challenges of poverty.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730" y="2423844"/>
            <a:ext cx="716366" cy="902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8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94" name="Google Shape;94;p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8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8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04" name="Google Shape;104;p8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8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0669" y="2386256"/>
            <a:ext cx="885732" cy="10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6875" y="2337413"/>
            <a:ext cx="1083755" cy="110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>
            <a:off x="437258" y="4141096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3134223" y="4118547"/>
            <a:ext cx="1672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Trauma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4789692" y="4118547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Communication and 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7433794" y="4141096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8840419" y="4140498"/>
            <a:ext cx="3007457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4: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Trauma, Resilience and Communication Skills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 rot="10800000" flipH="1">
            <a:off x="2519820" y="2933700"/>
            <a:ext cx="9672180" cy="1583002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3820410" y="3079439"/>
            <a:ext cx="8102395" cy="110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“There was a child went forth every day;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the first object he look’d upon, that object he became;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that object became part of him for the day,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for many years, or stretching cycles of years.”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7419583" y="4569080"/>
            <a:ext cx="4772417" cy="776613"/>
          </a:xfrm>
          <a:prstGeom prst="rect">
            <a:avLst/>
          </a:prstGeom>
          <a:solidFill>
            <a:srgbClr val="11304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Walt Whitman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Preparing to Talk about Trauma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1385561" y="1314695"/>
            <a:ext cx="9855251" cy="5552103"/>
            <a:chOff x="1346649" y="1561115"/>
            <a:chExt cx="9061953" cy="5260735"/>
          </a:xfrm>
        </p:grpSpPr>
        <p:pic>
          <p:nvPicPr>
            <p:cNvPr id="131" name="Google Shape;13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46649" y="1561115"/>
              <a:ext cx="1463679" cy="5260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0"/>
            <p:cNvPicPr preferRelativeResize="0"/>
            <p:nvPr/>
          </p:nvPicPr>
          <p:blipFill rotWithShape="1">
            <a:blip r:embed="rId4">
              <a:alphaModFix/>
            </a:blip>
            <a:srcRect r="17172"/>
            <a:stretch/>
          </p:blipFill>
          <p:spPr>
            <a:xfrm>
              <a:off x="2912735" y="1674477"/>
              <a:ext cx="7028938" cy="4960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0"/>
            <p:cNvSpPr/>
            <p:nvPr/>
          </p:nvSpPr>
          <p:spPr>
            <a:xfrm>
              <a:off x="2912735" y="1854052"/>
              <a:ext cx="1096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VERY HOT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2912735" y="2640957"/>
              <a:ext cx="562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HOT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2912735" y="3446477"/>
              <a:ext cx="7534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WARM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2853748" y="4269976"/>
              <a:ext cx="1250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JUST RIGHT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2912735" y="5985165"/>
              <a:ext cx="10422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ICE COLD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2880873" y="5160207"/>
              <a:ext cx="7024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COOL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4974718" y="1602454"/>
              <a:ext cx="4765073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Very uncomfortable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Extremely stressed and anxious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 to get out of here now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4974718" y="2418525"/>
              <a:ext cx="2622588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Moderately uncomfortable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Stressed and anxious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Distracted and edgy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974718" y="3213617"/>
              <a:ext cx="2622588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Mildly uncomfortable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Slightly stressed and anxious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Losing my focus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4974718" y="4056763"/>
              <a:ext cx="2622588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Comfortable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 stressed or anxious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Focused and engaged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4974718" y="5009738"/>
              <a:ext cx="2622588" cy="4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little bored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Losing my focus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4974718" y="5784949"/>
              <a:ext cx="2622588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Totally bored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 focused or engaged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Planning my escape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" name="Google Shape;14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9791" y="1711526"/>
              <a:ext cx="668811" cy="78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39791" y="2558438"/>
              <a:ext cx="668811" cy="78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39791" y="3407566"/>
              <a:ext cx="668811" cy="78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39791" y="4268078"/>
              <a:ext cx="668811" cy="793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739791" y="5150198"/>
              <a:ext cx="668811" cy="78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739791" y="6014349"/>
              <a:ext cx="668811" cy="793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10629" y="2809275"/>
              <a:ext cx="225782" cy="305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906982" y="1949687"/>
              <a:ext cx="228604" cy="289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906432" y="3707367"/>
              <a:ext cx="233460" cy="187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865669" y="4521249"/>
              <a:ext cx="298562" cy="282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892110" y="5398649"/>
              <a:ext cx="281409" cy="301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860150" y="6254623"/>
              <a:ext cx="301472" cy="310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10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Feelings Thermometer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body" idx="1"/>
          </p:nvPr>
        </p:nvSpPr>
        <p:spPr>
          <a:xfrm>
            <a:off x="2944637" y="2488097"/>
            <a:ext cx="8652499" cy="293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When a child witnesses or experiences an event that poses a threat (real or perceived) to the life or well-being of them or someone close to them: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event causes feelings of fear, helplessness or horror.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child is unable to cope with the intense feelings.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 Trauma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93" y="2004136"/>
            <a:ext cx="2275400" cy="304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9210" y="2574717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725" y="2595599"/>
            <a:ext cx="1814245" cy="1815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/>
          <p:nvPr/>
        </p:nvSpPr>
        <p:spPr>
          <a:xfrm>
            <a:off x="1158890" y="4578592"/>
            <a:ext cx="1875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3657042" y="4578592"/>
            <a:ext cx="19638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Chronic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6597489" y="4578591"/>
            <a:ext cx="14132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8737438" y="4578592"/>
            <a:ext cx="1787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0513" y="2622433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6700" y="3184897"/>
            <a:ext cx="856829" cy="72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854" y="3115033"/>
            <a:ext cx="609179" cy="79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0906" y="3019603"/>
            <a:ext cx="720052" cy="9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56898" y="3163023"/>
            <a:ext cx="1226144" cy="75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204" y="2574717"/>
            <a:ext cx="1814245" cy="1815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Types of Trauma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Macintosh PowerPoint</Application>
  <PresentationFormat>Custom</PresentationFormat>
  <Paragraphs>233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Proxima Nova</vt:lpstr>
      <vt:lpstr>Office Theme</vt:lpstr>
      <vt:lpstr>PowerPoint Presentation</vt:lpstr>
      <vt:lpstr>Chapter 3:  Trauma, Resilience and Communication Skills</vt:lpstr>
      <vt:lpstr>PowerPoint Presentation</vt:lpstr>
      <vt:lpstr>PowerPoint Presentation</vt:lpstr>
      <vt:lpstr>Chapter 3:  Trauma, Resilience and Communication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3:  Trauma, Resilience, and Communication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3:  Working a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3:  Trauma, Resilience, and Communication Skills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Halpin</cp:lastModifiedBy>
  <cp:revision>1</cp:revision>
  <dcterms:modified xsi:type="dcterms:W3CDTF">2018-08-29T17:08:21Z</dcterms:modified>
</cp:coreProperties>
</file>