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2F24FD4-384A-4922-8A14-6DF5CA9ED1CA}">
  <a:tblStyle styleId="{42F24FD4-384A-4922-8A14-6DF5CA9ED1C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23" d="100"/>
          <a:sy n="123" d="100"/>
        </p:scale>
        <p:origin x="-104" y="-352"/>
      </p:cViewPr>
      <p:guideLst>
        <p:guide orient="horz" pos="2160"/>
        <p:guide pos="384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11407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 name="Google Shape;3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8" name="Google Shape;19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9" name="Google Shape;20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0" name="Google Shape;22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5" name="Google Shape;24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2" name="Google Shape;26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3" name="Google Shape;27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9" name="Google Shape;28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0" name="Google Shape;30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9" name="Google Shape;33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49" name="Google Shape;34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 name="Google Shape;4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0" name="Google Shape;36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0" name="Google Shape;37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80" name="Google Shape;38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5" name="Google Shape;40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5" name="Google Shape;415;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5" name="Google Shape;425;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4" name="Google Shape;46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5" name="Google Shape;47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1" name="Google Shape;52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42" name="Google Shape;54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8" name="Google Shape;7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59" name="Google Shape;55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02" name="Google Shape;60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16" name="Google Shape;61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26" name="Google Shape;62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33</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35" name="Google Shape;63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648" name="Google Shape;64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57" name="Google Shape;65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674" name="Google Shape;67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13" name="Google Shape;71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38</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27" name="Google Shape;72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39</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4" name="Google Shape;10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51" name="Google Shape;75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40</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4" name="Google Shape;11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3" name="Google Shape;15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5" name="Google Shape;16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6" name="Google Shape;17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7" name="Google Shape;18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8296B0"/>
              </a:buClr>
              <a:buSzPts val="6000"/>
              <a:buFont typeface="Arial"/>
              <a:buNone/>
              <a:defRPr sz="6000" b="1" i="0" u="none" strike="noStrike" cap="none">
                <a:solidFill>
                  <a:srgbClr val="8296B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r>
              <a:rPr lang="en-US"/>
              <a:t>1</a:t>
            </a:r>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r>
              <a:rPr lang="en-US"/>
              <a:t>1</a:t>
            </a:r>
            <a:endParaRPr/>
          </a:p>
        </p:txBody>
      </p:sp>
      <p:sp>
        <p:nvSpPr>
          <p:cNvPr id="26" name="Google Shape;26;p3"/>
          <p:cNvSpPr/>
          <p:nvPr/>
        </p:nvSpPr>
        <p:spPr>
          <a:xfrm>
            <a:off x="-12145" y="1260593"/>
            <a:ext cx="8574597"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flipH="1">
            <a:off x="-8891" y="296268"/>
            <a:ext cx="9410065"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8296B0"/>
              </a:buClr>
              <a:buSzPts val="2800"/>
              <a:buFont typeface="Arial"/>
              <a:buNone/>
              <a:defRPr sz="2800" b="1" i="0" u="none" strike="noStrike" cap="none">
                <a:solidFill>
                  <a:srgbClr val="8296B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r>
              <a:rPr lang="en-US"/>
              <a:t>1</a:t>
            </a:r>
            <a:endParaRPr sz="1400">
              <a:solidFill>
                <a:srgbClr val="000000"/>
              </a:solidFill>
              <a:latin typeface="Arial"/>
              <a:ea typeface="Arial"/>
              <a:cs typeface="Arial"/>
              <a:sym typeface="Arial"/>
            </a:endParaRPr>
          </a:p>
        </p:txBody>
      </p:sp>
      <p:pic>
        <p:nvPicPr>
          <p:cNvPr id="14" name="Google Shape;14;p1"/>
          <p:cNvPicPr preferRelativeResize="0"/>
          <p:nvPr/>
        </p:nvPicPr>
        <p:blipFill rotWithShape="1">
          <a:blip r:embed="rId4">
            <a:alphaModFix/>
          </a:blip>
          <a:srcRect r="12216"/>
          <a:stretch/>
        </p:blipFill>
        <p:spPr>
          <a:xfrm>
            <a:off x="10705741" y="57028"/>
            <a:ext cx="1477558" cy="6400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0.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0.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timer-tab.com/" TargetMode="External"/><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0.png"/><Relationship Id="rId5" Type="http://schemas.openxmlformats.org/officeDocument/2006/relationships/image" Target="../media/image44.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4"/>
          <p:cNvPicPr preferRelativeResize="0"/>
          <p:nvPr/>
        </p:nvPicPr>
        <p:blipFill/>
        <p:spPr>
          <a:xfrm>
            <a:off x="1587" y="1588"/>
            <a:ext cx="1587" cy="1587"/>
          </a:xfrm>
          <a:prstGeom prst="rect">
            <a:avLst/>
          </a:prstGeom>
          <a:solidFill>
            <a:srgbClr val="FFFFFF"/>
          </a:solidFill>
          <a:ln>
            <a:noFill/>
          </a:ln>
        </p:spPr>
      </p:pic>
      <p:pic>
        <p:nvPicPr>
          <p:cNvPr id="35" name="Google Shape;35;p4"/>
          <p:cNvPicPr preferRelativeResize="0"/>
          <p:nvPr/>
        </p:nvPicPr>
        <p:blipFill rotWithShape="1">
          <a:blip r:embed="rId3">
            <a:alphaModFix/>
          </a:blip>
          <a:srcRect l="25433" t="75556"/>
          <a:stretch/>
        </p:blipFill>
        <p:spPr>
          <a:xfrm>
            <a:off x="-1" y="5202248"/>
            <a:ext cx="12192001" cy="1676400"/>
          </a:xfrm>
          <a:prstGeom prst="rect">
            <a:avLst/>
          </a:prstGeom>
          <a:noFill/>
          <a:ln>
            <a:noFill/>
          </a:ln>
        </p:spPr>
      </p:pic>
      <p:sp>
        <p:nvSpPr>
          <p:cNvPr id="36" name="Google Shape;36;p4"/>
          <p:cNvSpPr/>
          <p:nvPr/>
        </p:nvSpPr>
        <p:spPr>
          <a:xfrm>
            <a:off x="3483602" y="5297980"/>
            <a:ext cx="8020400" cy="107721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3200" b="1" i="0" u="none" strike="noStrike" cap="none" dirty="0">
                <a:solidFill>
                  <a:schemeClr val="lt1"/>
                </a:solidFill>
                <a:latin typeface="Arial"/>
                <a:ea typeface="Arial"/>
                <a:cs typeface="Arial"/>
                <a:sym typeface="Arial"/>
              </a:rPr>
              <a:t>THE </a:t>
            </a:r>
            <a:r>
              <a:rPr lang="en-US" sz="3200" b="1" dirty="0">
                <a:solidFill>
                  <a:schemeClr val="lt1"/>
                </a:solidFill>
              </a:rPr>
              <a:t>TEXAS </a:t>
            </a:r>
            <a:r>
              <a:rPr lang="en-US" sz="3200" b="1" i="0" u="none" strike="noStrike" cap="none" dirty="0">
                <a:solidFill>
                  <a:schemeClr val="lt1"/>
                </a:solidFill>
                <a:latin typeface="Arial"/>
                <a:ea typeface="Arial"/>
                <a:cs typeface="Arial"/>
                <a:sym typeface="Arial"/>
              </a:rPr>
              <a:t>CASA</a:t>
            </a:r>
            <a:endParaRPr dirty="0"/>
          </a:p>
          <a:p>
            <a:pPr marL="0" marR="0" lvl="0" indent="0" algn="r" rtl="0">
              <a:spcBef>
                <a:spcPts val="0"/>
              </a:spcBef>
              <a:spcAft>
                <a:spcPts val="0"/>
              </a:spcAft>
              <a:buNone/>
            </a:pPr>
            <a:r>
              <a:rPr lang="en-US" sz="3200" b="1" i="0" u="none" strike="noStrike" cap="none" dirty="0">
                <a:solidFill>
                  <a:schemeClr val="lt1"/>
                </a:solidFill>
                <a:latin typeface="Arial"/>
                <a:ea typeface="Arial"/>
                <a:cs typeface="Arial"/>
                <a:sym typeface="Arial"/>
              </a:rPr>
              <a:t> VOLUNTEER </a:t>
            </a:r>
            <a:r>
              <a:rPr lang="en-US" sz="3200" b="1" i="0" u="none" strike="noStrike" cap="none" dirty="0" smtClean="0">
                <a:solidFill>
                  <a:schemeClr val="lt1"/>
                </a:solidFill>
                <a:latin typeface="Arial"/>
                <a:ea typeface="Arial"/>
                <a:cs typeface="Arial"/>
                <a:sym typeface="Arial"/>
              </a:rPr>
              <a:t>TRAINING SESSION 4</a:t>
            </a:r>
            <a:endParaRPr dirty="0"/>
          </a:p>
        </p:txBody>
      </p:sp>
      <p:sp>
        <p:nvSpPr>
          <p:cNvPr id="37" name="Google Shape;37;p4"/>
          <p:cNvSpPr/>
          <p:nvPr/>
        </p:nvSpPr>
        <p:spPr>
          <a:xfrm>
            <a:off x="1257300" y="-19050"/>
            <a:ext cx="3048000" cy="5200649"/>
          </a:xfrm>
          <a:prstGeom prst="parallelogram">
            <a:avLst>
              <a:gd name="adj" fmla="val 72940"/>
            </a:avLst>
          </a:prstGeom>
          <a:solidFill>
            <a:srgbClr val="D223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4"/>
          <p:cNvSpPr/>
          <p:nvPr/>
        </p:nvSpPr>
        <p:spPr>
          <a:xfrm>
            <a:off x="9837832" y="0"/>
            <a:ext cx="2316481" cy="141300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descr="iStock-626709482_sup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185" y="300562"/>
            <a:ext cx="6909184" cy="46061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13"/>
          <p:cNvGrpSpPr/>
          <p:nvPr/>
        </p:nvGrpSpPr>
        <p:grpSpPr>
          <a:xfrm>
            <a:off x="-12145" y="296268"/>
            <a:ext cx="9857186" cy="1010044"/>
            <a:chOff x="-2619" y="296268"/>
            <a:chExt cx="7569864" cy="1010044"/>
          </a:xfrm>
        </p:grpSpPr>
        <p:sp>
          <p:nvSpPr>
            <p:cNvPr id="201" name="Google Shape;201;p13"/>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3"/>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3" name="Google Shape;203;p13"/>
          <p:cNvSpPr txBox="1"/>
          <p:nvPr/>
        </p:nvSpPr>
        <p:spPr>
          <a:xfrm>
            <a:off x="3248579" y="2092555"/>
            <a:ext cx="8563219" cy="383543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Children of a parent with mental illness may experience:</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Inappropriate levels of responsibility.</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Self-blame.</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Anger, anxiety or guilt.</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Embarrassment, shame or isolation.</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School-related problems, drug use and poor social relationships.</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Mood disorders, alcoholism and personality disorders.</a:t>
            </a:r>
            <a:endParaRPr/>
          </a:p>
        </p:txBody>
      </p:sp>
      <p:sp>
        <p:nvSpPr>
          <p:cNvPr id="204" name="Google Shape;204;p13"/>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Impact on Children</a:t>
            </a:r>
            <a:endParaRPr/>
          </a:p>
        </p:txBody>
      </p:sp>
      <p:pic>
        <p:nvPicPr>
          <p:cNvPr id="205" name="Google Shape;205;p13"/>
          <p:cNvPicPr preferRelativeResize="0"/>
          <p:nvPr/>
        </p:nvPicPr>
        <p:blipFill rotWithShape="1">
          <a:blip r:embed="rId3">
            <a:alphaModFix/>
          </a:blip>
          <a:srcRect/>
          <a:stretch/>
        </p:blipFill>
        <p:spPr>
          <a:xfrm>
            <a:off x="632914" y="2546827"/>
            <a:ext cx="1983092" cy="2651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pSp>
        <p:nvGrpSpPr>
          <p:cNvPr id="211" name="Google Shape;211;p14"/>
          <p:cNvGrpSpPr/>
          <p:nvPr/>
        </p:nvGrpSpPr>
        <p:grpSpPr>
          <a:xfrm>
            <a:off x="-12145" y="296268"/>
            <a:ext cx="9857186" cy="1010044"/>
            <a:chOff x="-2619" y="296268"/>
            <a:chExt cx="7569864" cy="1010044"/>
          </a:xfrm>
        </p:grpSpPr>
        <p:sp>
          <p:nvSpPr>
            <p:cNvPr id="212" name="Google Shape;212;p14"/>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4"/>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4" name="Google Shape;214;p14"/>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Mental Illness in Families</a:t>
            </a:r>
            <a:endParaRPr/>
          </a:p>
        </p:txBody>
      </p:sp>
      <p:sp>
        <p:nvSpPr>
          <p:cNvPr id="215" name="Google Shape;215;p14"/>
          <p:cNvSpPr txBox="1">
            <a:spLocks noGrp="1"/>
          </p:cNvSpPr>
          <p:nvPr>
            <p:ph type="body" idx="1"/>
          </p:nvPr>
        </p:nvSpPr>
        <p:spPr>
          <a:xfrm>
            <a:off x="3248579" y="2054982"/>
            <a:ext cx="8563219" cy="27768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As a CASA/GAL volunteer:</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It is not your task to diagnose mental illness.</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Focus less on a parent’s diagnosis and more on their ability to meet MSL.</a:t>
            </a:r>
            <a:endParaRPr sz="3000">
              <a:solidFill>
                <a:srgbClr val="222A35"/>
              </a:solidFill>
              <a:latin typeface="Arial"/>
              <a:ea typeface="Arial"/>
              <a:cs typeface="Arial"/>
              <a:sym typeface="Arial"/>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Be aware of indicators that may point to the need for professional assessment.</a:t>
            </a:r>
            <a:endParaRPr/>
          </a:p>
        </p:txBody>
      </p:sp>
      <p:pic>
        <p:nvPicPr>
          <p:cNvPr id="216" name="Google Shape;216;p14"/>
          <p:cNvPicPr preferRelativeResize="0"/>
          <p:nvPr/>
        </p:nvPicPr>
        <p:blipFill rotWithShape="1">
          <a:blip r:embed="rId3">
            <a:alphaModFix/>
          </a:blip>
          <a:srcRect/>
          <a:stretch/>
        </p:blipFill>
        <p:spPr>
          <a:xfrm>
            <a:off x="746350" y="2510025"/>
            <a:ext cx="1912026" cy="22393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p15"/>
          <p:cNvGrpSpPr/>
          <p:nvPr/>
        </p:nvGrpSpPr>
        <p:grpSpPr>
          <a:xfrm>
            <a:off x="-12145" y="296268"/>
            <a:ext cx="9857186" cy="1010044"/>
            <a:chOff x="-2619" y="296268"/>
            <a:chExt cx="7569864" cy="1010044"/>
          </a:xfrm>
        </p:grpSpPr>
        <p:sp>
          <p:nvSpPr>
            <p:cNvPr id="223" name="Google Shape;223;p15"/>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5"/>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25" name="Google Shape;225;p15"/>
          <p:cNvPicPr preferRelativeResize="0"/>
          <p:nvPr/>
        </p:nvPicPr>
        <p:blipFill rotWithShape="1">
          <a:blip r:embed="rId3">
            <a:alphaModFix/>
          </a:blip>
          <a:srcRect/>
          <a:stretch/>
        </p:blipFill>
        <p:spPr>
          <a:xfrm>
            <a:off x="505116" y="2658939"/>
            <a:ext cx="1814245" cy="1815939"/>
          </a:xfrm>
          <a:prstGeom prst="rect">
            <a:avLst/>
          </a:prstGeom>
          <a:noFill/>
          <a:ln>
            <a:noFill/>
          </a:ln>
        </p:spPr>
      </p:pic>
      <p:sp>
        <p:nvSpPr>
          <p:cNvPr id="226" name="Google Shape;226;p15"/>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Mental Illness in Families</a:t>
            </a:r>
            <a:endParaRPr/>
          </a:p>
        </p:txBody>
      </p:sp>
      <p:sp>
        <p:nvSpPr>
          <p:cNvPr id="227" name="Google Shape;227;p15"/>
          <p:cNvSpPr txBox="1">
            <a:spLocks noGrp="1"/>
          </p:cNvSpPr>
          <p:nvPr>
            <p:ph type="body" idx="1"/>
          </p:nvPr>
        </p:nvSpPr>
        <p:spPr>
          <a:xfrm>
            <a:off x="428634" y="1784819"/>
            <a:ext cx="8095129" cy="4562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Some possible indicators of mental health issues:</a:t>
            </a:r>
            <a:endParaRPr/>
          </a:p>
        </p:txBody>
      </p:sp>
      <p:pic>
        <p:nvPicPr>
          <p:cNvPr id="228" name="Google Shape;228;p15"/>
          <p:cNvPicPr preferRelativeResize="0"/>
          <p:nvPr/>
        </p:nvPicPr>
        <p:blipFill rotWithShape="1">
          <a:blip r:embed="rId4">
            <a:alphaModFix/>
          </a:blip>
          <a:srcRect/>
          <a:stretch/>
        </p:blipFill>
        <p:spPr>
          <a:xfrm>
            <a:off x="733737" y="3249086"/>
            <a:ext cx="1357001" cy="672302"/>
          </a:xfrm>
          <a:prstGeom prst="rect">
            <a:avLst/>
          </a:prstGeom>
          <a:noFill/>
          <a:ln>
            <a:noFill/>
          </a:ln>
        </p:spPr>
      </p:pic>
      <p:sp>
        <p:nvSpPr>
          <p:cNvPr id="229" name="Google Shape;229;p15"/>
          <p:cNvSpPr/>
          <p:nvPr/>
        </p:nvSpPr>
        <p:spPr>
          <a:xfrm>
            <a:off x="545410" y="4488305"/>
            <a:ext cx="166210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Social withdrawal</a:t>
            </a:r>
            <a:endParaRPr/>
          </a:p>
        </p:txBody>
      </p:sp>
      <p:sp>
        <p:nvSpPr>
          <p:cNvPr id="230" name="Google Shape;230;p15"/>
          <p:cNvSpPr/>
          <p:nvPr/>
        </p:nvSpPr>
        <p:spPr>
          <a:xfrm>
            <a:off x="2640172" y="4563533"/>
            <a:ext cx="211788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Hopelessness</a:t>
            </a:r>
            <a:endParaRPr/>
          </a:p>
        </p:txBody>
      </p:sp>
      <p:sp>
        <p:nvSpPr>
          <p:cNvPr id="231" name="Google Shape;231;p15"/>
          <p:cNvSpPr/>
          <p:nvPr/>
        </p:nvSpPr>
        <p:spPr>
          <a:xfrm>
            <a:off x="5093417" y="4561495"/>
            <a:ext cx="166751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Disruptive thoughts</a:t>
            </a:r>
            <a:endParaRPr/>
          </a:p>
        </p:txBody>
      </p:sp>
      <p:sp>
        <p:nvSpPr>
          <p:cNvPr id="232" name="Google Shape;232;p15"/>
          <p:cNvSpPr/>
          <p:nvPr/>
        </p:nvSpPr>
        <p:spPr>
          <a:xfrm>
            <a:off x="6907918" y="4561495"/>
            <a:ext cx="2464726"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Expression of feeling disproportionate to the circumstances</a:t>
            </a:r>
            <a:endParaRPr/>
          </a:p>
        </p:txBody>
      </p:sp>
      <p:sp>
        <p:nvSpPr>
          <p:cNvPr id="233" name="Google Shape;233;p15"/>
          <p:cNvSpPr/>
          <p:nvPr/>
        </p:nvSpPr>
        <p:spPr>
          <a:xfrm>
            <a:off x="9377566" y="4563534"/>
            <a:ext cx="2064587"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Behavior changes</a:t>
            </a:r>
            <a:endParaRPr/>
          </a:p>
        </p:txBody>
      </p:sp>
      <p:pic>
        <p:nvPicPr>
          <p:cNvPr id="234" name="Google Shape;234;p15"/>
          <p:cNvPicPr preferRelativeResize="0"/>
          <p:nvPr/>
        </p:nvPicPr>
        <p:blipFill rotWithShape="1">
          <a:blip r:embed="rId3">
            <a:alphaModFix/>
          </a:blip>
          <a:srcRect/>
          <a:stretch/>
        </p:blipFill>
        <p:spPr>
          <a:xfrm>
            <a:off x="2747797" y="2658939"/>
            <a:ext cx="1814245" cy="1815939"/>
          </a:xfrm>
          <a:prstGeom prst="rect">
            <a:avLst/>
          </a:prstGeom>
          <a:noFill/>
          <a:ln>
            <a:noFill/>
          </a:ln>
        </p:spPr>
      </p:pic>
      <p:pic>
        <p:nvPicPr>
          <p:cNvPr id="235" name="Google Shape;235;p15"/>
          <p:cNvPicPr preferRelativeResize="0"/>
          <p:nvPr/>
        </p:nvPicPr>
        <p:blipFill rotWithShape="1">
          <a:blip r:embed="rId3">
            <a:alphaModFix/>
          </a:blip>
          <a:srcRect/>
          <a:stretch/>
        </p:blipFill>
        <p:spPr>
          <a:xfrm>
            <a:off x="4990478" y="2658939"/>
            <a:ext cx="1814245" cy="1815939"/>
          </a:xfrm>
          <a:prstGeom prst="rect">
            <a:avLst/>
          </a:prstGeom>
          <a:noFill/>
          <a:ln>
            <a:noFill/>
          </a:ln>
        </p:spPr>
      </p:pic>
      <p:pic>
        <p:nvPicPr>
          <p:cNvPr id="236" name="Google Shape;236;p15"/>
          <p:cNvPicPr preferRelativeResize="0"/>
          <p:nvPr/>
        </p:nvPicPr>
        <p:blipFill rotWithShape="1">
          <a:blip r:embed="rId3">
            <a:alphaModFix/>
          </a:blip>
          <a:srcRect/>
          <a:stretch/>
        </p:blipFill>
        <p:spPr>
          <a:xfrm>
            <a:off x="7233159" y="2658939"/>
            <a:ext cx="1814245" cy="1815939"/>
          </a:xfrm>
          <a:prstGeom prst="rect">
            <a:avLst/>
          </a:prstGeom>
          <a:noFill/>
          <a:ln>
            <a:noFill/>
          </a:ln>
        </p:spPr>
      </p:pic>
      <p:pic>
        <p:nvPicPr>
          <p:cNvPr id="237" name="Google Shape;237;p15"/>
          <p:cNvPicPr preferRelativeResize="0"/>
          <p:nvPr/>
        </p:nvPicPr>
        <p:blipFill rotWithShape="1">
          <a:blip r:embed="rId3">
            <a:alphaModFix/>
          </a:blip>
          <a:srcRect/>
          <a:stretch/>
        </p:blipFill>
        <p:spPr>
          <a:xfrm>
            <a:off x="9475840" y="2658939"/>
            <a:ext cx="1814245" cy="1815939"/>
          </a:xfrm>
          <a:prstGeom prst="rect">
            <a:avLst/>
          </a:prstGeom>
          <a:noFill/>
          <a:ln>
            <a:noFill/>
          </a:ln>
        </p:spPr>
      </p:pic>
      <p:pic>
        <p:nvPicPr>
          <p:cNvPr id="238" name="Google Shape;238;p15"/>
          <p:cNvPicPr preferRelativeResize="0"/>
          <p:nvPr/>
        </p:nvPicPr>
        <p:blipFill rotWithShape="1">
          <a:blip r:embed="rId5">
            <a:alphaModFix/>
          </a:blip>
          <a:srcRect/>
          <a:stretch/>
        </p:blipFill>
        <p:spPr>
          <a:xfrm>
            <a:off x="5441902" y="3071132"/>
            <a:ext cx="911393" cy="1028207"/>
          </a:xfrm>
          <a:prstGeom prst="rect">
            <a:avLst/>
          </a:prstGeom>
          <a:noFill/>
          <a:ln>
            <a:noFill/>
          </a:ln>
        </p:spPr>
      </p:pic>
      <p:pic>
        <p:nvPicPr>
          <p:cNvPr id="239" name="Google Shape;239;p15"/>
          <p:cNvPicPr preferRelativeResize="0"/>
          <p:nvPr/>
        </p:nvPicPr>
        <p:blipFill rotWithShape="1">
          <a:blip r:embed="rId6">
            <a:alphaModFix/>
          </a:blip>
          <a:srcRect/>
          <a:stretch/>
        </p:blipFill>
        <p:spPr>
          <a:xfrm>
            <a:off x="9866622" y="3218606"/>
            <a:ext cx="1032679" cy="771788"/>
          </a:xfrm>
          <a:prstGeom prst="rect">
            <a:avLst/>
          </a:prstGeom>
          <a:noFill/>
          <a:ln>
            <a:noFill/>
          </a:ln>
        </p:spPr>
      </p:pic>
      <p:pic>
        <p:nvPicPr>
          <p:cNvPr id="240" name="Google Shape;240;p15"/>
          <p:cNvPicPr preferRelativeResize="0"/>
          <p:nvPr/>
        </p:nvPicPr>
        <p:blipFill rotWithShape="1">
          <a:blip r:embed="rId7">
            <a:alphaModFix/>
          </a:blip>
          <a:srcRect/>
          <a:stretch/>
        </p:blipFill>
        <p:spPr>
          <a:xfrm>
            <a:off x="7541570" y="3310241"/>
            <a:ext cx="1197424" cy="624047"/>
          </a:xfrm>
          <a:prstGeom prst="rect">
            <a:avLst/>
          </a:prstGeom>
          <a:noFill/>
          <a:ln>
            <a:noFill/>
          </a:ln>
        </p:spPr>
      </p:pic>
      <p:pic>
        <p:nvPicPr>
          <p:cNvPr id="241" name="Google Shape;241;p15"/>
          <p:cNvPicPr preferRelativeResize="0"/>
          <p:nvPr/>
        </p:nvPicPr>
        <p:blipFill rotWithShape="1">
          <a:blip r:embed="rId8">
            <a:alphaModFix/>
          </a:blip>
          <a:srcRect/>
          <a:stretch/>
        </p:blipFill>
        <p:spPr>
          <a:xfrm>
            <a:off x="3276449" y="3092518"/>
            <a:ext cx="675698" cy="884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16"/>
          <p:cNvGrpSpPr/>
          <p:nvPr/>
        </p:nvGrpSpPr>
        <p:grpSpPr>
          <a:xfrm>
            <a:off x="-12145" y="296268"/>
            <a:ext cx="9857186" cy="1010044"/>
            <a:chOff x="-2619" y="296268"/>
            <a:chExt cx="7569864" cy="1010044"/>
          </a:xfrm>
        </p:grpSpPr>
        <p:sp>
          <p:nvSpPr>
            <p:cNvPr id="248" name="Google Shape;248;p16"/>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6"/>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50" name="Google Shape;250;p16"/>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Understanding Mental Illness</a:t>
            </a:r>
            <a:endParaRPr/>
          </a:p>
        </p:txBody>
      </p:sp>
      <p:sp>
        <p:nvSpPr>
          <p:cNvPr id="251" name="Google Shape;251;p16"/>
          <p:cNvSpPr/>
          <p:nvPr/>
        </p:nvSpPr>
        <p:spPr>
          <a:xfrm rot="-6791320">
            <a:off x="3469698" y="3650240"/>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2" name="Google Shape;252;p16"/>
          <p:cNvGrpSpPr/>
          <p:nvPr/>
        </p:nvGrpSpPr>
        <p:grpSpPr>
          <a:xfrm>
            <a:off x="3379959" y="3495564"/>
            <a:ext cx="1396088" cy="1047730"/>
            <a:chOff x="2039674" y="4297230"/>
            <a:chExt cx="1396088" cy="1047730"/>
          </a:xfrm>
        </p:grpSpPr>
        <p:sp>
          <p:nvSpPr>
            <p:cNvPr id="253" name="Google Shape;253;p16"/>
            <p:cNvSpPr/>
            <p:nvPr/>
          </p:nvSpPr>
          <p:spPr>
            <a:xfrm rot="-6791320">
              <a:off x="2129413" y="4451906"/>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6"/>
            <p:cNvSpPr txBox="1"/>
            <p:nvPr/>
          </p:nvSpPr>
          <p:spPr>
            <a:xfrm>
              <a:off x="2956144" y="4835046"/>
              <a:ext cx="4796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50000"/>
                  </a:solidFill>
                  <a:latin typeface="Arial"/>
                  <a:ea typeface="Arial"/>
                  <a:cs typeface="Arial"/>
                  <a:sym typeface="Arial"/>
                </a:rPr>
                <a:t>1B</a:t>
              </a:r>
              <a:endParaRPr/>
            </a:p>
          </p:txBody>
        </p:sp>
      </p:grpSp>
      <p:grpSp>
        <p:nvGrpSpPr>
          <p:cNvPr id="255" name="Google Shape;255;p16"/>
          <p:cNvGrpSpPr/>
          <p:nvPr/>
        </p:nvGrpSpPr>
        <p:grpSpPr>
          <a:xfrm>
            <a:off x="2519820" y="3495564"/>
            <a:ext cx="9672180" cy="1047730"/>
            <a:chOff x="2519820" y="3495564"/>
            <a:chExt cx="9672180" cy="1047730"/>
          </a:xfrm>
        </p:grpSpPr>
        <p:sp>
          <p:nvSpPr>
            <p:cNvPr id="256" name="Google Shape;256;p16"/>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7" name="Google Shape;257;p16"/>
            <p:cNvSpPr/>
            <p:nvPr/>
          </p:nvSpPr>
          <p:spPr>
            <a:xfrm>
              <a:off x="3344449" y="3582448"/>
              <a:ext cx="7966554"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The Greene Case</a:t>
              </a:r>
              <a:endParaRPr/>
            </a:p>
          </p:txBody>
        </p:sp>
        <p:sp>
          <p:nvSpPr>
            <p:cNvPr id="258" name="Google Shape;258;p16"/>
            <p:cNvSpPr/>
            <p:nvPr/>
          </p:nvSpPr>
          <p:spPr>
            <a:xfrm rot="-6791320">
              <a:off x="3469698" y="3650240"/>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pSp>
        <p:nvGrpSpPr>
          <p:cNvPr id="264" name="Google Shape;264;p17"/>
          <p:cNvGrpSpPr/>
          <p:nvPr/>
        </p:nvGrpSpPr>
        <p:grpSpPr>
          <a:xfrm>
            <a:off x="-12145" y="296268"/>
            <a:ext cx="9857186" cy="1010044"/>
            <a:chOff x="-2619" y="296268"/>
            <a:chExt cx="7569864" cy="1010044"/>
          </a:xfrm>
        </p:grpSpPr>
        <p:sp>
          <p:nvSpPr>
            <p:cNvPr id="265" name="Google Shape;265;p17"/>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7"/>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7" name="Google Shape;267;p17"/>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Mental Health for Children in Care</a:t>
            </a:r>
            <a:endParaRPr/>
          </a:p>
        </p:txBody>
      </p:sp>
      <p:sp>
        <p:nvSpPr>
          <p:cNvPr id="268" name="Google Shape;268;p17"/>
          <p:cNvSpPr txBox="1">
            <a:spLocks noGrp="1"/>
          </p:cNvSpPr>
          <p:nvPr>
            <p:ph type="body" idx="1"/>
          </p:nvPr>
        </p:nvSpPr>
        <p:spPr>
          <a:xfrm>
            <a:off x="3248579" y="1722712"/>
            <a:ext cx="8691459" cy="4043994"/>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Clr>
                <a:srgbClr val="FF0000"/>
              </a:buClr>
              <a:buSzPts val="2400"/>
              <a:buFont typeface="Arial"/>
              <a:buChar char="•"/>
            </a:pPr>
            <a:r>
              <a:rPr lang="en-US" sz="2400" dirty="0">
                <a:solidFill>
                  <a:srgbClr val="222A35"/>
                </a:solidFill>
                <a:latin typeface="Arial"/>
                <a:ea typeface="Arial"/>
                <a:cs typeface="Arial"/>
                <a:sym typeface="Arial"/>
              </a:rPr>
              <a:t>Without adequate understanding of mental health, medications can harm children.</a:t>
            </a:r>
            <a:endParaRPr dirty="0"/>
          </a:p>
          <a:p>
            <a:pPr marL="457200" marR="0" lvl="0" indent="-457200" algn="l" rtl="0">
              <a:spcBef>
                <a:spcPts val="1200"/>
              </a:spcBef>
              <a:spcAft>
                <a:spcPts val="0"/>
              </a:spcAft>
              <a:buClr>
                <a:srgbClr val="FF0000"/>
              </a:buClr>
              <a:buSzPts val="2400"/>
              <a:buFont typeface="Arial"/>
              <a:buChar char="•"/>
            </a:pPr>
            <a:r>
              <a:rPr lang="en-US" sz="2400" dirty="0">
                <a:solidFill>
                  <a:srgbClr val="222A35"/>
                </a:solidFill>
                <a:latin typeface="Arial"/>
                <a:ea typeface="Arial"/>
                <a:cs typeface="Arial"/>
                <a:sym typeface="Arial"/>
              </a:rPr>
              <a:t>When emotional trauma is the cause, both therapy and medication may be considered.</a:t>
            </a:r>
            <a:endParaRPr dirty="0"/>
          </a:p>
          <a:p>
            <a:pPr marL="457200" marR="0" lvl="0" indent="-457200" algn="l" rtl="0">
              <a:spcBef>
                <a:spcPts val="1200"/>
              </a:spcBef>
              <a:spcAft>
                <a:spcPts val="0"/>
              </a:spcAft>
              <a:buClr>
                <a:srgbClr val="FF0000"/>
              </a:buClr>
              <a:buSzPts val="2400"/>
              <a:buFont typeface="Arial"/>
              <a:buChar char="•"/>
            </a:pPr>
            <a:r>
              <a:rPr lang="en-US" sz="2400" dirty="0">
                <a:solidFill>
                  <a:srgbClr val="222A35"/>
                </a:solidFill>
                <a:latin typeface="Arial"/>
                <a:ea typeface="Arial"/>
                <a:cs typeface="Arial"/>
                <a:sym typeface="Arial"/>
              </a:rPr>
              <a:t>Medications can be part of a successful intervention and treatment plan to treat mental illness.</a:t>
            </a:r>
            <a:endParaRPr dirty="0"/>
          </a:p>
        </p:txBody>
      </p:sp>
      <p:pic>
        <p:nvPicPr>
          <p:cNvPr id="269" name="Google Shape;269;p17"/>
          <p:cNvPicPr preferRelativeResize="0"/>
          <p:nvPr/>
        </p:nvPicPr>
        <p:blipFill rotWithShape="1">
          <a:blip r:embed="rId3">
            <a:alphaModFix/>
          </a:blip>
          <a:srcRect/>
          <a:stretch/>
        </p:blipFill>
        <p:spPr>
          <a:xfrm>
            <a:off x="543093" y="2333280"/>
            <a:ext cx="2304236" cy="2455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pSp>
        <p:nvGrpSpPr>
          <p:cNvPr id="275" name="Google Shape;275;p18"/>
          <p:cNvGrpSpPr/>
          <p:nvPr/>
        </p:nvGrpSpPr>
        <p:grpSpPr>
          <a:xfrm>
            <a:off x="-12145" y="296268"/>
            <a:ext cx="9857186" cy="1010044"/>
            <a:chOff x="-2619" y="296268"/>
            <a:chExt cx="7569864" cy="1010044"/>
          </a:xfrm>
        </p:grpSpPr>
        <p:sp>
          <p:nvSpPr>
            <p:cNvPr id="276" name="Google Shape;276;p1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1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78" name="Google Shape;278;p18"/>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Multimodal Approach to Mental Health</a:t>
            </a:r>
            <a:endParaRPr/>
          </a:p>
        </p:txBody>
      </p:sp>
      <p:grpSp>
        <p:nvGrpSpPr>
          <p:cNvPr id="279" name="Google Shape;279;p18"/>
          <p:cNvGrpSpPr/>
          <p:nvPr/>
        </p:nvGrpSpPr>
        <p:grpSpPr>
          <a:xfrm>
            <a:off x="1067796" y="1734713"/>
            <a:ext cx="1228443" cy="4500658"/>
            <a:chOff x="1567932" y="2181076"/>
            <a:chExt cx="1098226" cy="4048551"/>
          </a:xfrm>
        </p:grpSpPr>
        <p:pic>
          <p:nvPicPr>
            <p:cNvPr id="280" name="Google Shape;280;p18"/>
            <p:cNvPicPr preferRelativeResize="0"/>
            <p:nvPr/>
          </p:nvPicPr>
          <p:blipFill rotWithShape="1">
            <a:blip r:embed="rId3">
              <a:alphaModFix/>
            </a:blip>
            <a:srcRect/>
            <a:stretch/>
          </p:blipFill>
          <p:spPr>
            <a:xfrm>
              <a:off x="1646928" y="2181076"/>
              <a:ext cx="426428" cy="457200"/>
            </a:xfrm>
            <a:prstGeom prst="rect">
              <a:avLst/>
            </a:prstGeom>
            <a:noFill/>
            <a:ln>
              <a:noFill/>
            </a:ln>
          </p:spPr>
        </p:pic>
        <p:pic>
          <p:nvPicPr>
            <p:cNvPr id="281" name="Google Shape;281;p18"/>
            <p:cNvPicPr preferRelativeResize="0"/>
            <p:nvPr/>
          </p:nvPicPr>
          <p:blipFill rotWithShape="1">
            <a:blip r:embed="rId4">
              <a:alphaModFix/>
            </a:blip>
            <a:srcRect/>
            <a:stretch/>
          </p:blipFill>
          <p:spPr>
            <a:xfrm>
              <a:off x="2073356" y="2939198"/>
              <a:ext cx="384830" cy="457200"/>
            </a:xfrm>
            <a:prstGeom prst="rect">
              <a:avLst/>
            </a:prstGeom>
            <a:noFill/>
            <a:ln>
              <a:noFill/>
            </a:ln>
          </p:spPr>
        </p:pic>
        <p:pic>
          <p:nvPicPr>
            <p:cNvPr id="282" name="Google Shape;282;p18"/>
            <p:cNvPicPr preferRelativeResize="0"/>
            <p:nvPr/>
          </p:nvPicPr>
          <p:blipFill rotWithShape="1">
            <a:blip r:embed="rId5">
              <a:alphaModFix/>
            </a:blip>
            <a:srcRect/>
            <a:stretch/>
          </p:blipFill>
          <p:spPr>
            <a:xfrm>
              <a:off x="2250214" y="3648377"/>
              <a:ext cx="415944" cy="457200"/>
            </a:xfrm>
            <a:prstGeom prst="rect">
              <a:avLst/>
            </a:prstGeom>
            <a:noFill/>
            <a:ln>
              <a:noFill/>
            </a:ln>
          </p:spPr>
        </p:pic>
        <p:pic>
          <p:nvPicPr>
            <p:cNvPr id="283" name="Google Shape;283;p18"/>
            <p:cNvPicPr preferRelativeResize="0"/>
            <p:nvPr/>
          </p:nvPicPr>
          <p:blipFill rotWithShape="1">
            <a:blip r:embed="rId6">
              <a:alphaModFix/>
            </a:blip>
            <a:srcRect/>
            <a:stretch/>
          </p:blipFill>
          <p:spPr>
            <a:xfrm>
              <a:off x="2175126" y="4464909"/>
              <a:ext cx="491032" cy="274320"/>
            </a:xfrm>
            <a:prstGeom prst="rect">
              <a:avLst/>
            </a:prstGeom>
            <a:noFill/>
            <a:ln>
              <a:noFill/>
            </a:ln>
          </p:spPr>
        </p:pic>
        <p:pic>
          <p:nvPicPr>
            <p:cNvPr id="284" name="Google Shape;284;p18"/>
            <p:cNvPicPr preferRelativeResize="0"/>
            <p:nvPr/>
          </p:nvPicPr>
          <p:blipFill rotWithShape="1">
            <a:blip r:embed="rId7">
              <a:alphaModFix/>
            </a:blip>
            <a:srcRect/>
            <a:stretch/>
          </p:blipFill>
          <p:spPr>
            <a:xfrm>
              <a:off x="2153632" y="5143693"/>
              <a:ext cx="193163" cy="457200"/>
            </a:xfrm>
            <a:prstGeom prst="rect">
              <a:avLst/>
            </a:prstGeom>
            <a:noFill/>
            <a:ln>
              <a:noFill/>
            </a:ln>
          </p:spPr>
        </p:pic>
        <p:pic>
          <p:nvPicPr>
            <p:cNvPr id="285" name="Google Shape;285;p18"/>
            <p:cNvPicPr preferRelativeResize="0"/>
            <p:nvPr/>
          </p:nvPicPr>
          <p:blipFill rotWithShape="1">
            <a:blip r:embed="rId8">
              <a:alphaModFix/>
            </a:blip>
            <a:srcRect/>
            <a:stretch/>
          </p:blipFill>
          <p:spPr>
            <a:xfrm>
              <a:off x="1567932" y="5953684"/>
              <a:ext cx="525564" cy="275943"/>
            </a:xfrm>
            <a:prstGeom prst="rect">
              <a:avLst/>
            </a:prstGeom>
            <a:noFill/>
            <a:ln>
              <a:noFill/>
            </a:ln>
          </p:spPr>
        </p:pic>
      </p:grpSp>
      <p:sp>
        <p:nvSpPr>
          <p:cNvPr id="3" name="TextBox 2"/>
          <p:cNvSpPr txBox="1"/>
          <p:nvPr/>
        </p:nvSpPr>
        <p:spPr>
          <a:xfrm>
            <a:off x="2447177" y="1765477"/>
            <a:ext cx="6942926" cy="461665"/>
          </a:xfrm>
          <a:prstGeom prst="rect">
            <a:avLst/>
          </a:prstGeom>
          <a:noFill/>
        </p:spPr>
        <p:txBody>
          <a:bodyPr wrap="none" rtlCol="0">
            <a:spAutoFit/>
          </a:bodyPr>
          <a:lstStyle/>
          <a:p>
            <a:r>
              <a:rPr lang="en-US" sz="2400" b="1" dirty="0" smtClean="0"/>
              <a:t>Medication treatment or psychopharmacology</a:t>
            </a:r>
            <a:endParaRPr lang="en-US" sz="2400" b="1" dirty="0"/>
          </a:p>
        </p:txBody>
      </p:sp>
      <p:sp>
        <p:nvSpPr>
          <p:cNvPr id="4" name="TextBox 3"/>
          <p:cNvSpPr txBox="1"/>
          <p:nvPr/>
        </p:nvSpPr>
        <p:spPr>
          <a:xfrm>
            <a:off x="2725969" y="2560458"/>
            <a:ext cx="3967753" cy="461665"/>
          </a:xfrm>
          <a:prstGeom prst="rect">
            <a:avLst/>
          </a:prstGeom>
          <a:noFill/>
        </p:spPr>
        <p:txBody>
          <a:bodyPr wrap="none" rtlCol="0">
            <a:spAutoFit/>
          </a:bodyPr>
          <a:lstStyle/>
          <a:p>
            <a:r>
              <a:rPr lang="en-US" sz="2400" b="1" dirty="0" smtClean="0"/>
              <a:t>Behavioral or talk therapy </a:t>
            </a:r>
            <a:endParaRPr lang="en-US" sz="2400" b="1" dirty="0"/>
          </a:p>
        </p:txBody>
      </p:sp>
      <p:sp>
        <p:nvSpPr>
          <p:cNvPr id="5" name="TextBox 4"/>
          <p:cNvSpPr txBox="1"/>
          <p:nvPr/>
        </p:nvSpPr>
        <p:spPr>
          <a:xfrm>
            <a:off x="3066716" y="3489656"/>
            <a:ext cx="3916457" cy="461665"/>
          </a:xfrm>
          <a:prstGeom prst="rect">
            <a:avLst/>
          </a:prstGeom>
          <a:noFill/>
        </p:spPr>
        <p:txBody>
          <a:bodyPr wrap="none" rtlCol="0">
            <a:spAutoFit/>
          </a:bodyPr>
          <a:lstStyle/>
          <a:p>
            <a:r>
              <a:rPr lang="en-US" sz="2400" b="1" dirty="0" smtClean="0"/>
              <a:t>Trauma-informed therapy</a:t>
            </a:r>
            <a:endParaRPr lang="en-US" sz="2400" b="1" dirty="0"/>
          </a:p>
        </p:txBody>
      </p:sp>
      <p:sp>
        <p:nvSpPr>
          <p:cNvPr id="6" name="TextBox 5"/>
          <p:cNvSpPr txBox="1"/>
          <p:nvPr/>
        </p:nvSpPr>
        <p:spPr>
          <a:xfrm>
            <a:off x="3004761" y="4315610"/>
            <a:ext cx="2018501" cy="461665"/>
          </a:xfrm>
          <a:prstGeom prst="rect">
            <a:avLst/>
          </a:prstGeom>
          <a:noFill/>
        </p:spPr>
        <p:txBody>
          <a:bodyPr wrap="none" rtlCol="0">
            <a:spAutoFit/>
          </a:bodyPr>
          <a:lstStyle/>
          <a:p>
            <a:r>
              <a:rPr lang="en-US" sz="2400" b="1" dirty="0" smtClean="0"/>
              <a:t>Play therapy </a:t>
            </a:r>
            <a:endParaRPr lang="en-US" sz="2400" b="1" dirty="0"/>
          </a:p>
        </p:txBody>
      </p:sp>
      <p:sp>
        <p:nvSpPr>
          <p:cNvPr id="7" name="TextBox 6"/>
          <p:cNvSpPr txBox="1"/>
          <p:nvPr/>
        </p:nvSpPr>
        <p:spPr>
          <a:xfrm>
            <a:off x="2818900" y="5213835"/>
            <a:ext cx="2364750" cy="461665"/>
          </a:xfrm>
          <a:prstGeom prst="rect">
            <a:avLst/>
          </a:prstGeom>
          <a:noFill/>
        </p:spPr>
        <p:txBody>
          <a:bodyPr wrap="none" rtlCol="0">
            <a:spAutoFit/>
          </a:bodyPr>
          <a:lstStyle/>
          <a:p>
            <a:r>
              <a:rPr lang="en-US" sz="2400" b="1" dirty="0" smtClean="0"/>
              <a:t>Family therapy</a:t>
            </a:r>
            <a:endParaRPr lang="en-US" sz="2400" b="1" dirty="0"/>
          </a:p>
        </p:txBody>
      </p:sp>
      <p:sp>
        <p:nvSpPr>
          <p:cNvPr id="8" name="TextBox 7"/>
          <p:cNvSpPr txBox="1"/>
          <p:nvPr/>
        </p:nvSpPr>
        <p:spPr>
          <a:xfrm>
            <a:off x="2333595" y="5936545"/>
            <a:ext cx="3229370" cy="461665"/>
          </a:xfrm>
          <a:prstGeom prst="rect">
            <a:avLst/>
          </a:prstGeom>
          <a:noFill/>
        </p:spPr>
        <p:txBody>
          <a:bodyPr wrap="none" rtlCol="0">
            <a:spAutoFit/>
          </a:bodyPr>
          <a:lstStyle/>
          <a:p>
            <a:r>
              <a:rPr lang="en-US" sz="2400" b="1" dirty="0" smtClean="0"/>
              <a:t>Alternative therapies</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Google Shape;291;p19"/>
          <p:cNvGrpSpPr/>
          <p:nvPr/>
        </p:nvGrpSpPr>
        <p:grpSpPr>
          <a:xfrm>
            <a:off x="-12145" y="296268"/>
            <a:ext cx="9857186" cy="1010044"/>
            <a:chOff x="-2619" y="296268"/>
            <a:chExt cx="7569864" cy="1010044"/>
          </a:xfrm>
        </p:grpSpPr>
        <p:sp>
          <p:nvSpPr>
            <p:cNvPr id="292" name="Google Shape;292;p19"/>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9"/>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4" name="Google Shape;294;p19"/>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Medications and Mental Health</a:t>
            </a:r>
            <a:endParaRPr/>
          </a:p>
        </p:txBody>
      </p:sp>
      <p:pic>
        <p:nvPicPr>
          <p:cNvPr id="295" name="Google Shape;295;p19"/>
          <p:cNvPicPr preferRelativeResize="0"/>
          <p:nvPr/>
        </p:nvPicPr>
        <p:blipFill rotWithShape="1">
          <a:blip r:embed="rId3">
            <a:alphaModFix/>
          </a:blip>
          <a:srcRect/>
          <a:stretch/>
        </p:blipFill>
        <p:spPr>
          <a:xfrm>
            <a:off x="6588225" y="1802825"/>
            <a:ext cx="3256815" cy="4602147"/>
          </a:xfrm>
          <a:prstGeom prst="rect">
            <a:avLst/>
          </a:prstGeom>
          <a:noFill/>
          <a:ln>
            <a:noFill/>
          </a:ln>
        </p:spPr>
      </p:pic>
      <p:sp>
        <p:nvSpPr>
          <p:cNvPr id="296" name="Google Shape;296;p19"/>
          <p:cNvSpPr txBox="1"/>
          <p:nvPr/>
        </p:nvSpPr>
        <p:spPr>
          <a:xfrm>
            <a:off x="412311" y="3088235"/>
            <a:ext cx="5607412"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dk1"/>
                </a:solidFill>
                <a:latin typeface="Arial"/>
                <a:ea typeface="Arial"/>
                <a:cs typeface="Arial"/>
                <a:sym typeface="Arial"/>
              </a:rPr>
              <a:t>Questions advocates should ask a prescribing doctor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20"/>
          <p:cNvGrpSpPr/>
          <p:nvPr/>
        </p:nvGrpSpPr>
        <p:grpSpPr>
          <a:xfrm>
            <a:off x="-12145" y="296268"/>
            <a:ext cx="9857186" cy="1010044"/>
            <a:chOff x="-2619" y="296268"/>
            <a:chExt cx="7569864" cy="1010044"/>
          </a:xfrm>
        </p:grpSpPr>
        <p:sp>
          <p:nvSpPr>
            <p:cNvPr id="303" name="Google Shape;303;p2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05" name="Google Shape;305;p20"/>
          <p:cNvPicPr preferRelativeResize="0"/>
          <p:nvPr/>
        </p:nvPicPr>
        <p:blipFill rotWithShape="1">
          <a:blip r:embed="rId3">
            <a:alphaModFix/>
          </a:blip>
          <a:srcRect/>
          <a:stretch/>
        </p:blipFill>
        <p:spPr>
          <a:xfrm>
            <a:off x="3107008" y="2516164"/>
            <a:ext cx="822251" cy="725716"/>
          </a:xfrm>
          <a:prstGeom prst="rect">
            <a:avLst/>
          </a:prstGeom>
          <a:noFill/>
          <a:ln>
            <a:noFill/>
          </a:ln>
        </p:spPr>
      </p:pic>
      <p:grpSp>
        <p:nvGrpSpPr>
          <p:cNvPr id="306" name="Google Shape;306;p20"/>
          <p:cNvGrpSpPr/>
          <p:nvPr/>
        </p:nvGrpSpPr>
        <p:grpSpPr>
          <a:xfrm>
            <a:off x="-12145" y="296268"/>
            <a:ext cx="9413319" cy="1010044"/>
            <a:chOff x="-2619" y="296268"/>
            <a:chExt cx="7569864" cy="1010044"/>
          </a:xfrm>
        </p:grpSpPr>
        <p:sp>
          <p:nvSpPr>
            <p:cNvPr id="307" name="Google Shape;307;p2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09" name="Google Shape;309;p20"/>
          <p:cNvPicPr preferRelativeResize="0"/>
          <p:nvPr/>
        </p:nvPicPr>
        <p:blipFill/>
        <p:spPr>
          <a:xfrm>
            <a:off x="1587" y="1588"/>
            <a:ext cx="1587" cy="1587"/>
          </a:xfrm>
          <a:prstGeom prst="rect">
            <a:avLst/>
          </a:prstGeom>
          <a:solidFill>
            <a:srgbClr val="FFFFFF"/>
          </a:solidFill>
          <a:ln>
            <a:noFill/>
          </a:ln>
        </p:spPr>
      </p:pic>
      <p:sp>
        <p:nvSpPr>
          <p:cNvPr id="310" name="Google Shape;310;p20"/>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lvl="0"/>
            <a:r>
              <a:rPr lang="en-US" sz="2800" b="1" i="0" u="none" strike="noStrike" cap="none" dirty="0">
                <a:solidFill>
                  <a:srgbClr val="8296B0"/>
                </a:solidFill>
                <a:latin typeface="Arial"/>
                <a:ea typeface="Arial"/>
                <a:cs typeface="Arial"/>
                <a:sym typeface="Arial"/>
              </a:rPr>
              <a:t>Chapter 4: </a:t>
            </a:r>
            <a:r>
              <a:rPr lang="en-US" sz="2800" b="1" i="0" u="none" strike="noStrike" cap="none" dirty="0">
                <a:solidFill>
                  <a:srgbClr val="F2F2F2"/>
                </a:solidFill>
                <a:latin typeface="Proxima Nova"/>
                <a:ea typeface="Proxima Nova"/>
                <a:cs typeface="Proxima Nova"/>
                <a:sym typeface="Proxima Nova"/>
              </a:rPr>
              <a:t/>
            </a:r>
            <a:br>
              <a:rPr lang="en-US" sz="2800" b="1" i="0" u="none" strike="noStrike" cap="none" dirty="0">
                <a:solidFill>
                  <a:srgbClr val="F2F2F2"/>
                </a:solidFill>
                <a:latin typeface="Proxima Nova"/>
                <a:ea typeface="Proxima Nova"/>
                <a:cs typeface="Proxima Nova"/>
                <a:sym typeface="Proxima Nova"/>
              </a:rPr>
            </a:br>
            <a:r>
              <a:rPr lang="en-US" sz="2800" b="0" i="0" u="none" strike="noStrike" cap="none" dirty="0">
                <a:solidFill>
                  <a:srgbClr val="F2F2F2"/>
                </a:solidFill>
                <a:latin typeface="Arial"/>
                <a:ea typeface="Arial"/>
                <a:cs typeface="Arial"/>
                <a:sym typeface="Arial"/>
              </a:rPr>
              <a:t>Mental Health, Poverty </a:t>
            </a:r>
            <a:r>
              <a:rPr lang="en-US" b="0" dirty="0" smtClean="0">
                <a:solidFill>
                  <a:srgbClr val="F2F2F2"/>
                </a:solidFill>
              </a:rPr>
              <a:t>and </a:t>
            </a:r>
            <a:r>
              <a:rPr lang="en-US" b="0" dirty="0">
                <a:solidFill>
                  <a:srgbClr val="F2F2F2"/>
                </a:solidFill>
              </a:rPr>
              <a:t>Confidentiality</a:t>
            </a:r>
            <a:endParaRPr dirty="0"/>
          </a:p>
        </p:txBody>
      </p:sp>
      <p:sp>
        <p:nvSpPr>
          <p:cNvPr id="311" name="Google Shape;311;p20"/>
          <p:cNvSpPr/>
          <p:nvPr/>
        </p:nvSpPr>
        <p:spPr>
          <a:xfrm>
            <a:off x="344041" y="3911439"/>
            <a:ext cx="243979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D8D8D8"/>
                </a:solidFill>
                <a:latin typeface="Arial"/>
                <a:ea typeface="Arial"/>
                <a:cs typeface="Arial"/>
                <a:sym typeface="Arial"/>
              </a:rPr>
              <a:t>Pre-Work Recap, Chapter Overview and Competencies</a:t>
            </a:r>
            <a:endParaRPr/>
          </a:p>
        </p:txBody>
      </p:sp>
      <p:pic>
        <p:nvPicPr>
          <p:cNvPr id="312" name="Google Shape;312;p20"/>
          <p:cNvPicPr preferRelativeResize="0"/>
          <p:nvPr/>
        </p:nvPicPr>
        <p:blipFill rotWithShape="1">
          <a:blip r:embed="rId4">
            <a:alphaModFix/>
          </a:blip>
          <a:srcRect/>
          <a:stretch/>
        </p:blipFill>
        <p:spPr>
          <a:xfrm>
            <a:off x="4804673" y="2446247"/>
            <a:ext cx="862498" cy="834917"/>
          </a:xfrm>
          <a:prstGeom prst="rect">
            <a:avLst/>
          </a:prstGeom>
          <a:noFill/>
          <a:ln>
            <a:noFill/>
          </a:ln>
        </p:spPr>
      </p:pic>
      <p:pic>
        <p:nvPicPr>
          <p:cNvPr id="313" name="Google Shape;313;p20"/>
          <p:cNvPicPr preferRelativeResize="0"/>
          <p:nvPr/>
        </p:nvPicPr>
        <p:blipFill rotWithShape="1">
          <a:blip r:embed="rId5">
            <a:alphaModFix/>
          </a:blip>
          <a:srcRect/>
          <a:stretch/>
        </p:blipFill>
        <p:spPr>
          <a:xfrm>
            <a:off x="6660058" y="2469660"/>
            <a:ext cx="822979" cy="733540"/>
          </a:xfrm>
          <a:prstGeom prst="rect">
            <a:avLst/>
          </a:prstGeom>
          <a:noFill/>
          <a:ln>
            <a:noFill/>
          </a:ln>
        </p:spPr>
      </p:pic>
      <p:grpSp>
        <p:nvGrpSpPr>
          <p:cNvPr id="314" name="Google Shape;314;p20"/>
          <p:cNvGrpSpPr/>
          <p:nvPr/>
        </p:nvGrpSpPr>
        <p:grpSpPr>
          <a:xfrm>
            <a:off x="559950" y="1846522"/>
            <a:ext cx="11212558" cy="2064917"/>
            <a:chOff x="473075" y="2307457"/>
            <a:chExt cx="11212558" cy="2064917"/>
          </a:xfrm>
        </p:grpSpPr>
        <p:sp>
          <p:nvSpPr>
            <p:cNvPr id="315" name="Google Shape;315;p20"/>
            <p:cNvSpPr/>
            <p:nvPr/>
          </p:nvSpPr>
          <p:spPr>
            <a:xfrm>
              <a:off x="9626224" y="2321801"/>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20"/>
            <p:cNvSpPr/>
            <p:nvPr/>
          </p:nvSpPr>
          <p:spPr>
            <a:xfrm>
              <a:off x="7784254" y="3338539"/>
              <a:ext cx="2060786" cy="1033835"/>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20"/>
            <p:cNvSpPr/>
            <p:nvPr/>
          </p:nvSpPr>
          <p:spPr>
            <a:xfrm>
              <a:off x="5957491" y="2307457"/>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20"/>
            <p:cNvSpPr/>
            <p:nvPr/>
          </p:nvSpPr>
          <p:spPr>
            <a:xfrm>
              <a:off x="4129352" y="3338539"/>
              <a:ext cx="2059409" cy="1033835"/>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20"/>
            <p:cNvSpPr/>
            <p:nvPr/>
          </p:nvSpPr>
          <p:spPr>
            <a:xfrm>
              <a:off x="2299838" y="2307457"/>
              <a:ext cx="2059409" cy="1031082"/>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0" name="Google Shape;320;p20"/>
            <p:cNvGrpSpPr/>
            <p:nvPr/>
          </p:nvGrpSpPr>
          <p:grpSpPr>
            <a:xfrm>
              <a:off x="473075" y="2307457"/>
              <a:ext cx="2059409" cy="2064917"/>
              <a:chOff x="676275" y="2281238"/>
              <a:chExt cx="2374900" cy="2381251"/>
            </a:xfrm>
          </p:grpSpPr>
          <p:sp>
            <p:nvSpPr>
              <p:cNvPr id="321" name="Google Shape;321;p20"/>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20"/>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3" name="Google Shape;323;p20"/>
            <p:cNvSpPr/>
            <p:nvPr/>
          </p:nvSpPr>
          <p:spPr>
            <a:xfrm>
              <a:off x="7784254" y="2307457"/>
              <a:ext cx="2060786" cy="1031082"/>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24;p20"/>
            <p:cNvSpPr/>
            <p:nvPr/>
          </p:nvSpPr>
          <p:spPr>
            <a:xfrm>
              <a:off x="5957491" y="3338539"/>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20"/>
            <p:cNvSpPr/>
            <p:nvPr/>
          </p:nvSpPr>
          <p:spPr>
            <a:xfrm>
              <a:off x="4129352" y="2307457"/>
              <a:ext cx="2059409" cy="1031082"/>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20"/>
            <p:cNvSpPr/>
            <p:nvPr/>
          </p:nvSpPr>
          <p:spPr>
            <a:xfrm>
              <a:off x="2299838" y="3338539"/>
              <a:ext cx="2059409" cy="1033835"/>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7" name="Google Shape;327;p20"/>
            <p:cNvPicPr preferRelativeResize="0"/>
            <p:nvPr/>
          </p:nvPicPr>
          <p:blipFill rotWithShape="1">
            <a:blip r:embed="rId6">
              <a:alphaModFix/>
            </a:blip>
            <a:srcRect/>
            <a:stretch/>
          </p:blipFill>
          <p:spPr>
            <a:xfrm>
              <a:off x="10203591" y="2960996"/>
              <a:ext cx="809435" cy="812462"/>
            </a:xfrm>
            <a:prstGeom prst="rect">
              <a:avLst/>
            </a:prstGeom>
            <a:noFill/>
            <a:ln>
              <a:noFill/>
            </a:ln>
          </p:spPr>
        </p:pic>
        <p:sp>
          <p:nvSpPr>
            <p:cNvPr id="328" name="Google Shape;328;p20"/>
            <p:cNvSpPr/>
            <p:nvPr/>
          </p:nvSpPr>
          <p:spPr>
            <a:xfrm>
              <a:off x="9616064" y="3332563"/>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9" name="Google Shape;329;p20"/>
          <p:cNvSpPr/>
          <p:nvPr/>
        </p:nvSpPr>
        <p:spPr>
          <a:xfrm>
            <a:off x="2914258" y="3911439"/>
            <a:ext cx="112086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Mental Health</a:t>
            </a:r>
            <a:endParaRPr/>
          </a:p>
        </p:txBody>
      </p:sp>
      <p:sp>
        <p:nvSpPr>
          <p:cNvPr id="330" name="Google Shape;330;p20"/>
          <p:cNvSpPr/>
          <p:nvPr/>
        </p:nvSpPr>
        <p:spPr>
          <a:xfrm>
            <a:off x="4687063" y="3911439"/>
            <a:ext cx="122822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Poverty</a:t>
            </a:r>
            <a:endParaRPr/>
          </a:p>
        </p:txBody>
      </p:sp>
      <p:sp>
        <p:nvSpPr>
          <p:cNvPr id="331" name="Google Shape;331;p20"/>
          <p:cNvSpPr/>
          <p:nvPr/>
        </p:nvSpPr>
        <p:spPr>
          <a:xfrm>
            <a:off x="5915284" y="3942216"/>
            <a:ext cx="24384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Skill Building: Professional Communication</a:t>
            </a:r>
            <a:endParaRPr/>
          </a:p>
        </p:txBody>
      </p:sp>
      <p:sp>
        <p:nvSpPr>
          <p:cNvPr id="332" name="Google Shape;332;p20"/>
          <p:cNvSpPr/>
          <p:nvPr/>
        </p:nvSpPr>
        <p:spPr>
          <a:xfrm>
            <a:off x="8286022" y="4003701"/>
            <a:ext cx="136149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Working a Case</a:t>
            </a:r>
            <a:endParaRPr/>
          </a:p>
        </p:txBody>
      </p:sp>
      <p:pic>
        <p:nvPicPr>
          <p:cNvPr id="333" name="Google Shape;333;p20"/>
          <p:cNvPicPr preferRelativeResize="0"/>
          <p:nvPr/>
        </p:nvPicPr>
        <p:blipFill rotWithShape="1">
          <a:blip r:embed="rId7">
            <a:alphaModFix/>
          </a:blip>
          <a:srcRect/>
          <a:stretch/>
        </p:blipFill>
        <p:spPr>
          <a:xfrm>
            <a:off x="1247105" y="2441442"/>
            <a:ext cx="733480" cy="924273"/>
          </a:xfrm>
          <a:prstGeom prst="rect">
            <a:avLst/>
          </a:prstGeom>
          <a:noFill/>
          <a:ln>
            <a:noFill/>
          </a:ln>
        </p:spPr>
      </p:pic>
      <p:pic>
        <p:nvPicPr>
          <p:cNvPr id="334" name="Google Shape;334;p20"/>
          <p:cNvPicPr preferRelativeResize="0"/>
          <p:nvPr/>
        </p:nvPicPr>
        <p:blipFill rotWithShape="1">
          <a:blip r:embed="rId8">
            <a:alphaModFix/>
          </a:blip>
          <a:srcRect/>
          <a:stretch/>
        </p:blipFill>
        <p:spPr>
          <a:xfrm>
            <a:off x="8488197" y="2369843"/>
            <a:ext cx="715541" cy="987723"/>
          </a:xfrm>
          <a:prstGeom prst="rect">
            <a:avLst/>
          </a:prstGeom>
          <a:noFill/>
          <a:ln>
            <a:noFill/>
          </a:ln>
        </p:spPr>
      </p:pic>
      <p:sp>
        <p:nvSpPr>
          <p:cNvPr id="335" name="Google Shape;335;p20"/>
          <p:cNvSpPr/>
          <p:nvPr/>
        </p:nvSpPr>
        <p:spPr>
          <a:xfrm>
            <a:off x="9819710" y="3911439"/>
            <a:ext cx="2136124" cy="24622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400">
                <a:solidFill>
                  <a:srgbClr val="113044"/>
                </a:solidFill>
                <a:latin typeface="Arial"/>
                <a:ea typeface="Arial"/>
                <a:cs typeface="Arial"/>
                <a:sym typeface="Arial"/>
              </a:rPr>
              <a:t>Chapter 5: Pre-Work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21"/>
          <p:cNvGrpSpPr/>
          <p:nvPr/>
        </p:nvGrpSpPr>
        <p:grpSpPr>
          <a:xfrm>
            <a:off x="-12145" y="296268"/>
            <a:ext cx="9857186" cy="1010044"/>
            <a:chOff x="-2619" y="296268"/>
            <a:chExt cx="7569864" cy="1010044"/>
          </a:xfrm>
        </p:grpSpPr>
        <p:sp>
          <p:nvSpPr>
            <p:cNvPr id="342" name="Google Shape;342;p21"/>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1"/>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44" name="Google Shape;344;p21"/>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Poverty</a:t>
            </a:r>
            <a:endParaRPr/>
          </a:p>
        </p:txBody>
      </p:sp>
      <p:sp>
        <p:nvSpPr>
          <p:cNvPr id="345" name="Google Shape;345;p21"/>
          <p:cNvSpPr/>
          <p:nvPr/>
        </p:nvSpPr>
        <p:spPr>
          <a:xfrm>
            <a:off x="782320" y="2120080"/>
            <a:ext cx="10617802" cy="24006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a:solidFill>
                  <a:srgbClr val="222A35"/>
                </a:solidFill>
                <a:latin typeface="Arial"/>
                <a:ea typeface="Arial"/>
                <a:cs typeface="Arial"/>
                <a:sym typeface="Arial"/>
              </a:rPr>
              <a:t>The majority of children you will encounter as a CASA/GAL volunteer will be living at or below the poverty level. </a:t>
            </a:r>
            <a:endParaRPr/>
          </a:p>
          <a:p>
            <a:pPr marL="0" marR="0" lvl="0" indent="457200" algn="l" rtl="0">
              <a:spcBef>
                <a:spcPts val="0"/>
              </a:spcBef>
              <a:spcAft>
                <a:spcPts val="0"/>
              </a:spcAft>
              <a:buNone/>
            </a:pPr>
            <a:endParaRPr sz="3000">
              <a:solidFill>
                <a:srgbClr val="222A35"/>
              </a:solidFill>
              <a:latin typeface="Arial"/>
              <a:ea typeface="Arial"/>
              <a:cs typeface="Arial"/>
              <a:sym typeface="Arial"/>
            </a:endParaRPr>
          </a:p>
          <a:p>
            <a:pPr marL="0" marR="0" lvl="0" indent="0" algn="l" rtl="0">
              <a:spcBef>
                <a:spcPts val="0"/>
              </a:spcBef>
              <a:spcAft>
                <a:spcPts val="0"/>
              </a:spcAft>
              <a:buNone/>
            </a:pPr>
            <a:r>
              <a:rPr lang="en-US" sz="3000">
                <a:solidFill>
                  <a:srgbClr val="222A35"/>
                </a:solidFill>
                <a:latin typeface="Arial"/>
                <a:ea typeface="Arial"/>
                <a:cs typeface="Arial"/>
                <a:sym typeface="Arial"/>
              </a:rPr>
              <a:t>Developing a better understanding of the realities of poverty will assist you in being a better advocate.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22"/>
          <p:cNvGrpSpPr/>
          <p:nvPr/>
        </p:nvGrpSpPr>
        <p:grpSpPr>
          <a:xfrm>
            <a:off x="-12145" y="296268"/>
            <a:ext cx="9857186" cy="1010044"/>
            <a:chOff x="-2619" y="296268"/>
            <a:chExt cx="7569864" cy="1010044"/>
          </a:xfrm>
        </p:grpSpPr>
        <p:sp>
          <p:nvSpPr>
            <p:cNvPr id="352" name="Google Shape;352;p22"/>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4" name="Google Shape;354;p22"/>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Poverty Questions</a:t>
            </a:r>
            <a:endParaRPr/>
          </a:p>
        </p:txBody>
      </p:sp>
      <p:sp>
        <p:nvSpPr>
          <p:cNvPr id="355" name="Google Shape;355;p22"/>
          <p:cNvSpPr txBox="1">
            <a:spLocks noGrp="1"/>
          </p:cNvSpPr>
          <p:nvPr>
            <p:ph type="body" idx="1"/>
          </p:nvPr>
        </p:nvSpPr>
        <p:spPr>
          <a:xfrm>
            <a:off x="3241040" y="1704398"/>
            <a:ext cx="8698998" cy="3632203"/>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Clr>
                <a:srgbClr val="FF0000"/>
              </a:buClr>
              <a:buSzPts val="2400"/>
              <a:buFont typeface="Arial"/>
              <a:buChar char="•"/>
            </a:pPr>
            <a:r>
              <a:rPr lang="en-US" sz="2400">
                <a:solidFill>
                  <a:srgbClr val="222A35"/>
                </a:solidFill>
                <a:latin typeface="Arial"/>
                <a:ea typeface="Arial"/>
                <a:cs typeface="Arial"/>
                <a:sym typeface="Arial"/>
              </a:rPr>
              <a:t>What is the minimum wage?</a:t>
            </a:r>
            <a:endParaRPr/>
          </a:p>
          <a:p>
            <a:pPr marL="457200" marR="0" lvl="0" indent="-4572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What are the current poverty guidelines for a family of four?</a:t>
            </a:r>
            <a:endParaRPr/>
          </a:p>
          <a:p>
            <a:pPr marL="457200" marR="0" lvl="0" indent="-4572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What percent of people of color fall within the poverty guidelines? </a:t>
            </a:r>
            <a:endParaRPr/>
          </a:p>
          <a:p>
            <a:pPr marL="457200" marR="0" lvl="0" indent="-4572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What percent of the white population falls within the poverty guidelines?</a:t>
            </a:r>
            <a:endParaRPr/>
          </a:p>
        </p:txBody>
      </p:sp>
      <p:pic>
        <p:nvPicPr>
          <p:cNvPr id="356" name="Google Shape;356;p22"/>
          <p:cNvPicPr preferRelativeResize="0"/>
          <p:nvPr/>
        </p:nvPicPr>
        <p:blipFill rotWithShape="1">
          <a:blip r:embed="rId3">
            <a:alphaModFix/>
          </a:blip>
          <a:srcRect/>
          <a:stretch/>
        </p:blipFill>
        <p:spPr>
          <a:xfrm>
            <a:off x="823931" y="2618294"/>
            <a:ext cx="1947776" cy="18044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grpSp>
        <p:nvGrpSpPr>
          <p:cNvPr id="44" name="Google Shape;44;p5"/>
          <p:cNvGrpSpPr/>
          <p:nvPr/>
        </p:nvGrpSpPr>
        <p:grpSpPr>
          <a:xfrm>
            <a:off x="-12145" y="296268"/>
            <a:ext cx="9857186" cy="1010044"/>
            <a:chOff x="-2619" y="296268"/>
            <a:chExt cx="7569864" cy="1010044"/>
          </a:xfrm>
        </p:grpSpPr>
        <p:sp>
          <p:nvSpPr>
            <p:cNvPr id="45" name="Google Shape;45;p5"/>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5"/>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7" name="Google Shape;47;p5"/>
          <p:cNvPicPr preferRelativeResize="0"/>
          <p:nvPr/>
        </p:nvPicPr>
        <p:blipFill/>
        <p:spPr>
          <a:xfrm>
            <a:off x="1587" y="1588"/>
            <a:ext cx="1587" cy="1587"/>
          </a:xfrm>
          <a:prstGeom prst="rect">
            <a:avLst/>
          </a:prstGeom>
          <a:solidFill>
            <a:srgbClr val="FFFFFF"/>
          </a:solidFill>
          <a:ln>
            <a:noFill/>
          </a:ln>
        </p:spPr>
      </p:pic>
      <p:sp>
        <p:nvSpPr>
          <p:cNvPr id="48" name="Google Shape;48;p5"/>
          <p:cNvSpPr txBox="1">
            <a:spLocks noGrp="1"/>
          </p:cNvSpPr>
          <p:nvPr>
            <p:ph type="title"/>
          </p:nvPr>
        </p:nvSpPr>
        <p:spPr>
          <a:xfrm>
            <a:off x="-12145" y="97245"/>
            <a:ext cx="9754825"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dirty="0">
                <a:solidFill>
                  <a:srgbClr val="8296B0"/>
                </a:solidFill>
                <a:latin typeface="Arial"/>
                <a:ea typeface="Arial"/>
                <a:cs typeface="Arial"/>
                <a:sym typeface="Arial"/>
              </a:rPr>
              <a:t>Chapter 4: </a:t>
            </a:r>
            <a:r>
              <a:rPr lang="en-US" sz="2800" b="1" i="0" u="none" strike="noStrike" cap="none" dirty="0">
                <a:solidFill>
                  <a:srgbClr val="F2F2F2"/>
                </a:solidFill>
                <a:latin typeface="Proxima Nova"/>
                <a:ea typeface="Proxima Nova"/>
                <a:cs typeface="Proxima Nova"/>
                <a:sym typeface="Proxima Nova"/>
              </a:rPr>
              <a:t/>
            </a:r>
            <a:br>
              <a:rPr lang="en-US" sz="2800" b="1" i="0" u="none" strike="noStrike" cap="none" dirty="0">
                <a:solidFill>
                  <a:srgbClr val="F2F2F2"/>
                </a:solidFill>
                <a:latin typeface="Proxima Nova"/>
                <a:ea typeface="Proxima Nova"/>
                <a:cs typeface="Proxima Nova"/>
                <a:sym typeface="Proxima Nova"/>
              </a:rPr>
            </a:br>
            <a:r>
              <a:rPr lang="en-US" sz="2800" b="0" i="0" u="none" strike="noStrike" cap="none" dirty="0">
                <a:solidFill>
                  <a:srgbClr val="F2F2F2"/>
                </a:solidFill>
                <a:latin typeface="Arial"/>
                <a:ea typeface="Arial"/>
                <a:cs typeface="Arial"/>
                <a:sym typeface="Arial"/>
              </a:rPr>
              <a:t>Mental Health, Poverty </a:t>
            </a:r>
            <a:r>
              <a:rPr lang="en-US" sz="2800" b="0" i="0" u="none" strike="noStrike" cap="none" dirty="0" smtClean="0">
                <a:solidFill>
                  <a:srgbClr val="F2F2F2"/>
                </a:solidFill>
                <a:latin typeface="Arial"/>
                <a:ea typeface="Arial"/>
                <a:cs typeface="Arial"/>
                <a:sym typeface="Arial"/>
              </a:rPr>
              <a:t>and Confidentiality</a:t>
            </a:r>
            <a:endParaRPr dirty="0"/>
          </a:p>
        </p:txBody>
      </p:sp>
      <p:sp>
        <p:nvSpPr>
          <p:cNvPr id="49" name="Google Shape;49;p5"/>
          <p:cNvSpPr/>
          <p:nvPr/>
        </p:nvSpPr>
        <p:spPr>
          <a:xfrm>
            <a:off x="344041" y="3911439"/>
            <a:ext cx="243979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rgbClr val="113044"/>
                </a:solidFill>
                <a:latin typeface="Arial"/>
                <a:ea typeface="Arial"/>
                <a:cs typeface="Arial"/>
                <a:sym typeface="Arial"/>
              </a:rPr>
              <a:t>Pre-Work Recap, Chapter Overview and Competencies</a:t>
            </a:r>
            <a:endParaRPr/>
          </a:p>
        </p:txBody>
      </p:sp>
      <p:sp>
        <p:nvSpPr>
          <p:cNvPr id="50" name="Google Shape;50;p5"/>
          <p:cNvSpPr/>
          <p:nvPr/>
        </p:nvSpPr>
        <p:spPr>
          <a:xfrm>
            <a:off x="9819710" y="3911439"/>
            <a:ext cx="2136124" cy="24622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400" b="0" i="0" u="none" strike="noStrike" cap="none">
                <a:solidFill>
                  <a:srgbClr val="113044"/>
                </a:solidFill>
                <a:latin typeface="Arial"/>
                <a:ea typeface="Arial"/>
                <a:cs typeface="Arial"/>
                <a:sym typeface="Arial"/>
              </a:rPr>
              <a:t>Chapter 5: Pre-Work</a:t>
            </a:r>
            <a:endParaRPr/>
          </a:p>
        </p:txBody>
      </p:sp>
      <p:pic>
        <p:nvPicPr>
          <p:cNvPr id="51" name="Google Shape;51;p5"/>
          <p:cNvPicPr preferRelativeResize="0"/>
          <p:nvPr/>
        </p:nvPicPr>
        <p:blipFill rotWithShape="1">
          <a:blip r:embed="rId3">
            <a:alphaModFix/>
          </a:blip>
          <a:srcRect/>
          <a:stretch/>
        </p:blipFill>
        <p:spPr>
          <a:xfrm>
            <a:off x="3035568" y="2491628"/>
            <a:ext cx="878249" cy="777581"/>
          </a:xfrm>
          <a:prstGeom prst="rect">
            <a:avLst/>
          </a:prstGeom>
          <a:noFill/>
          <a:ln>
            <a:noFill/>
          </a:ln>
        </p:spPr>
      </p:pic>
      <p:pic>
        <p:nvPicPr>
          <p:cNvPr id="52" name="Google Shape;52;p5"/>
          <p:cNvPicPr preferRelativeResize="0"/>
          <p:nvPr/>
        </p:nvPicPr>
        <p:blipFill rotWithShape="1">
          <a:blip r:embed="rId4">
            <a:alphaModFix/>
          </a:blip>
          <a:srcRect/>
          <a:stretch/>
        </p:blipFill>
        <p:spPr>
          <a:xfrm>
            <a:off x="4804673" y="2446247"/>
            <a:ext cx="862498" cy="834917"/>
          </a:xfrm>
          <a:prstGeom prst="rect">
            <a:avLst/>
          </a:prstGeom>
          <a:noFill/>
          <a:ln>
            <a:noFill/>
          </a:ln>
        </p:spPr>
      </p:pic>
      <p:pic>
        <p:nvPicPr>
          <p:cNvPr id="53" name="Google Shape;53;p5"/>
          <p:cNvPicPr preferRelativeResize="0"/>
          <p:nvPr/>
        </p:nvPicPr>
        <p:blipFill rotWithShape="1">
          <a:blip r:embed="rId5">
            <a:alphaModFix/>
          </a:blip>
          <a:srcRect/>
          <a:stretch/>
        </p:blipFill>
        <p:spPr>
          <a:xfrm>
            <a:off x="6652831" y="2490521"/>
            <a:ext cx="822979" cy="733540"/>
          </a:xfrm>
          <a:prstGeom prst="rect">
            <a:avLst/>
          </a:prstGeom>
          <a:noFill/>
          <a:ln>
            <a:noFill/>
          </a:ln>
        </p:spPr>
      </p:pic>
      <p:grpSp>
        <p:nvGrpSpPr>
          <p:cNvPr id="54" name="Google Shape;54;p5"/>
          <p:cNvGrpSpPr/>
          <p:nvPr/>
        </p:nvGrpSpPr>
        <p:grpSpPr>
          <a:xfrm>
            <a:off x="559950" y="1846522"/>
            <a:ext cx="11212558" cy="2064917"/>
            <a:chOff x="473075" y="2307457"/>
            <a:chExt cx="11212558" cy="2064917"/>
          </a:xfrm>
        </p:grpSpPr>
        <p:sp>
          <p:nvSpPr>
            <p:cNvPr id="55" name="Google Shape;55;p5"/>
            <p:cNvSpPr/>
            <p:nvPr/>
          </p:nvSpPr>
          <p:spPr>
            <a:xfrm>
              <a:off x="9626224" y="2321801"/>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5"/>
            <p:cNvSpPr/>
            <p:nvPr/>
          </p:nvSpPr>
          <p:spPr>
            <a:xfrm>
              <a:off x="7784254" y="3338539"/>
              <a:ext cx="2060786" cy="1033835"/>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5"/>
            <p:cNvSpPr/>
            <p:nvPr/>
          </p:nvSpPr>
          <p:spPr>
            <a:xfrm>
              <a:off x="5957491" y="2307457"/>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5"/>
            <p:cNvSpPr/>
            <p:nvPr/>
          </p:nvSpPr>
          <p:spPr>
            <a:xfrm>
              <a:off x="4129352" y="3338539"/>
              <a:ext cx="2059409" cy="1033835"/>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5"/>
            <p:cNvSpPr/>
            <p:nvPr/>
          </p:nvSpPr>
          <p:spPr>
            <a:xfrm>
              <a:off x="2299838" y="2307457"/>
              <a:ext cx="2059409" cy="1031082"/>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0" name="Google Shape;60;p5"/>
            <p:cNvGrpSpPr/>
            <p:nvPr/>
          </p:nvGrpSpPr>
          <p:grpSpPr>
            <a:xfrm>
              <a:off x="473075" y="2307457"/>
              <a:ext cx="2059409" cy="2064917"/>
              <a:chOff x="676275" y="2281238"/>
              <a:chExt cx="2374900" cy="2381251"/>
            </a:xfrm>
          </p:grpSpPr>
          <p:pic>
            <p:nvPicPr>
              <p:cNvPr id="61" name="Google Shape;61;p5"/>
              <p:cNvPicPr preferRelativeResize="0"/>
              <p:nvPr/>
            </p:nvPicPr>
            <p:blipFill rotWithShape="1">
              <a:blip r:embed="rId6">
                <a:alphaModFix/>
              </a:blip>
              <a:srcRect/>
              <a:stretch/>
            </p:blipFill>
            <p:spPr>
              <a:xfrm>
                <a:off x="1525636" y="2984716"/>
                <a:ext cx="733480" cy="924273"/>
              </a:xfrm>
              <a:prstGeom prst="rect">
                <a:avLst/>
              </a:prstGeom>
              <a:noFill/>
              <a:ln>
                <a:noFill/>
              </a:ln>
            </p:spPr>
          </p:pic>
          <p:sp>
            <p:nvSpPr>
              <p:cNvPr id="62" name="Google Shape;62;p5"/>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5"/>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 name="Google Shape;64;p5"/>
            <p:cNvSpPr/>
            <p:nvPr/>
          </p:nvSpPr>
          <p:spPr>
            <a:xfrm>
              <a:off x="7784254" y="2307457"/>
              <a:ext cx="2060786" cy="1031082"/>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5"/>
            <p:cNvSpPr/>
            <p:nvPr/>
          </p:nvSpPr>
          <p:spPr>
            <a:xfrm>
              <a:off x="5957491" y="3338539"/>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p:nvPr/>
          </p:nvSpPr>
          <p:spPr>
            <a:xfrm>
              <a:off x="4129352" y="2307457"/>
              <a:ext cx="2059409" cy="1031082"/>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5"/>
            <p:cNvSpPr/>
            <p:nvPr/>
          </p:nvSpPr>
          <p:spPr>
            <a:xfrm>
              <a:off x="2299838" y="3338539"/>
              <a:ext cx="2059409" cy="1033835"/>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8" name="Google Shape;68;p5"/>
            <p:cNvPicPr preferRelativeResize="0"/>
            <p:nvPr/>
          </p:nvPicPr>
          <p:blipFill rotWithShape="1">
            <a:blip r:embed="rId7">
              <a:alphaModFix/>
            </a:blip>
            <a:srcRect/>
            <a:stretch/>
          </p:blipFill>
          <p:spPr>
            <a:xfrm>
              <a:off x="10203591" y="2960996"/>
              <a:ext cx="809435" cy="812462"/>
            </a:xfrm>
            <a:prstGeom prst="rect">
              <a:avLst/>
            </a:prstGeom>
            <a:noFill/>
            <a:ln>
              <a:noFill/>
            </a:ln>
          </p:spPr>
        </p:pic>
        <p:sp>
          <p:nvSpPr>
            <p:cNvPr id="69" name="Google Shape;69;p5"/>
            <p:cNvSpPr/>
            <p:nvPr/>
          </p:nvSpPr>
          <p:spPr>
            <a:xfrm>
              <a:off x="9616064" y="3332563"/>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0" name="Google Shape;70;p5"/>
          <p:cNvSpPr/>
          <p:nvPr/>
        </p:nvSpPr>
        <p:spPr>
          <a:xfrm>
            <a:off x="2914258" y="3911439"/>
            <a:ext cx="112086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Mental Health</a:t>
            </a:r>
            <a:endParaRPr/>
          </a:p>
        </p:txBody>
      </p:sp>
      <p:sp>
        <p:nvSpPr>
          <p:cNvPr id="71" name="Google Shape;71;p5"/>
          <p:cNvSpPr/>
          <p:nvPr/>
        </p:nvSpPr>
        <p:spPr>
          <a:xfrm>
            <a:off x="4687063" y="3932087"/>
            <a:ext cx="122822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Poverty</a:t>
            </a:r>
            <a:endParaRPr/>
          </a:p>
        </p:txBody>
      </p:sp>
      <p:sp>
        <p:nvSpPr>
          <p:cNvPr id="72" name="Google Shape;72;p5"/>
          <p:cNvSpPr/>
          <p:nvPr/>
        </p:nvSpPr>
        <p:spPr>
          <a:xfrm>
            <a:off x="5923903" y="3911439"/>
            <a:ext cx="24384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Skill Building: Professional Communication</a:t>
            </a:r>
            <a:endParaRPr/>
          </a:p>
        </p:txBody>
      </p:sp>
      <p:sp>
        <p:nvSpPr>
          <p:cNvPr id="73" name="Google Shape;73;p5"/>
          <p:cNvSpPr/>
          <p:nvPr/>
        </p:nvSpPr>
        <p:spPr>
          <a:xfrm>
            <a:off x="8381185" y="3962840"/>
            <a:ext cx="136149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Working a Case</a:t>
            </a:r>
            <a:endParaRPr/>
          </a:p>
        </p:txBody>
      </p:sp>
      <p:pic>
        <p:nvPicPr>
          <p:cNvPr id="74" name="Google Shape;74;p5"/>
          <p:cNvPicPr preferRelativeResize="0"/>
          <p:nvPr/>
        </p:nvPicPr>
        <p:blipFill rotWithShape="1">
          <a:blip r:embed="rId8">
            <a:alphaModFix/>
          </a:blip>
          <a:srcRect/>
          <a:stretch/>
        </p:blipFill>
        <p:spPr>
          <a:xfrm>
            <a:off x="8472625" y="2313761"/>
            <a:ext cx="715541" cy="9877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grpSp>
        <p:nvGrpSpPr>
          <p:cNvPr id="362" name="Google Shape;362;p23"/>
          <p:cNvGrpSpPr/>
          <p:nvPr/>
        </p:nvGrpSpPr>
        <p:grpSpPr>
          <a:xfrm>
            <a:off x="-12145" y="296268"/>
            <a:ext cx="9857186" cy="1010044"/>
            <a:chOff x="-2619" y="296268"/>
            <a:chExt cx="7569864" cy="1010044"/>
          </a:xfrm>
        </p:grpSpPr>
        <p:sp>
          <p:nvSpPr>
            <p:cNvPr id="363" name="Google Shape;363;p23"/>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3"/>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5" name="Google Shape;365;p23"/>
          <p:cNvSpPr txBox="1">
            <a:spLocks noGrp="1"/>
          </p:cNvSpPr>
          <p:nvPr>
            <p:ph type="title"/>
          </p:nvPr>
        </p:nvSpPr>
        <p:spPr>
          <a:xfrm>
            <a:off x="-12145" y="97245"/>
            <a:ext cx="9714945"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Higher Rate of Poverty in the System</a:t>
            </a:r>
            <a:endParaRPr/>
          </a:p>
        </p:txBody>
      </p:sp>
      <p:sp>
        <p:nvSpPr>
          <p:cNvPr id="366" name="Google Shape;366;p23"/>
          <p:cNvSpPr/>
          <p:nvPr/>
        </p:nvSpPr>
        <p:spPr>
          <a:xfrm>
            <a:off x="934197" y="2037338"/>
            <a:ext cx="10766570"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rgbClr val="222A35"/>
                </a:solidFill>
                <a:latin typeface="Arial"/>
                <a:ea typeface="Arial"/>
                <a:cs typeface="Arial"/>
                <a:sym typeface="Arial"/>
              </a:rPr>
              <a:t>Why are children who are impoverished more likely to be in the system</a:t>
            </a:r>
            <a:r>
              <a:rPr lang="en-US" sz="3000" b="1" dirty="0" smtClean="0">
                <a:solidFill>
                  <a:srgbClr val="222A35"/>
                </a:solidFill>
                <a:latin typeface="Arial"/>
                <a:ea typeface="Arial"/>
                <a:cs typeface="Arial"/>
                <a:sym typeface="Arial"/>
              </a:rPr>
              <a:t>?</a:t>
            </a:r>
          </a:p>
          <a:p>
            <a:pPr marL="0" marR="0" lvl="0" indent="0" algn="l" rtl="0">
              <a:spcBef>
                <a:spcPts val="0"/>
              </a:spcBef>
              <a:spcAft>
                <a:spcPts val="0"/>
              </a:spcAft>
              <a:buNone/>
            </a:pPr>
            <a:endParaRPr dirty="0"/>
          </a:p>
          <a:p>
            <a:pPr marL="457200" marR="0" lvl="0" indent="-457200" algn="l" rtl="0">
              <a:spcBef>
                <a:spcPts val="0"/>
              </a:spcBef>
              <a:spcAft>
                <a:spcPts val="0"/>
              </a:spcAft>
              <a:buClr>
                <a:srgbClr val="FF0000"/>
              </a:buClr>
              <a:buSzPts val="3000"/>
              <a:buFont typeface="Arial"/>
              <a:buChar char="•"/>
            </a:pPr>
            <a:r>
              <a:rPr lang="en-US" sz="3000" dirty="0">
                <a:solidFill>
                  <a:srgbClr val="222A35"/>
                </a:solidFill>
                <a:latin typeface="Arial"/>
                <a:ea typeface="Arial"/>
                <a:cs typeface="Arial"/>
                <a:sym typeface="Arial"/>
              </a:rPr>
              <a:t>Poverty causes great stress in families.</a:t>
            </a:r>
            <a:endParaRPr dirty="0"/>
          </a:p>
          <a:p>
            <a:pPr marL="457200" marR="0" lvl="0" indent="-457200" algn="l" rtl="0">
              <a:spcBef>
                <a:spcPts val="0"/>
              </a:spcBef>
              <a:spcAft>
                <a:spcPts val="0"/>
              </a:spcAft>
              <a:buClr>
                <a:srgbClr val="FF0000"/>
              </a:buClr>
              <a:buSzPts val="3000"/>
              <a:buFont typeface="Arial"/>
              <a:buChar char="•"/>
            </a:pPr>
            <a:r>
              <a:rPr lang="en-US" sz="3000" dirty="0">
                <a:solidFill>
                  <a:srgbClr val="222A35"/>
                </a:solidFill>
                <a:latin typeface="Arial"/>
                <a:ea typeface="Arial"/>
                <a:cs typeface="Arial"/>
                <a:sym typeface="Arial"/>
              </a:rPr>
              <a:t>Families who turn to community resources for help are more likely to be reported due to mandatory reporting laws.</a:t>
            </a:r>
            <a:endParaRPr dirty="0"/>
          </a:p>
          <a:p>
            <a:pPr marL="457200" marR="0" lvl="0" indent="-457200" algn="l" rtl="0">
              <a:spcBef>
                <a:spcPts val="0"/>
              </a:spcBef>
              <a:spcAft>
                <a:spcPts val="0"/>
              </a:spcAft>
              <a:buClr>
                <a:srgbClr val="FF0000"/>
              </a:buClr>
              <a:buSzPts val="3000"/>
              <a:buFont typeface="Arial"/>
              <a:buChar char="•"/>
            </a:pPr>
            <a:r>
              <a:rPr lang="en-US" sz="3000" dirty="0">
                <a:solidFill>
                  <a:srgbClr val="222A35"/>
                </a:solidFill>
                <a:latin typeface="Arial"/>
                <a:ea typeface="Arial"/>
                <a:cs typeface="Arial"/>
                <a:sym typeface="Arial"/>
              </a:rPr>
              <a:t>Poverty itself is a major risk factor of abuse.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pSp>
        <p:nvGrpSpPr>
          <p:cNvPr id="372" name="Google Shape;372;p24"/>
          <p:cNvGrpSpPr/>
          <p:nvPr/>
        </p:nvGrpSpPr>
        <p:grpSpPr>
          <a:xfrm>
            <a:off x="-12145" y="296268"/>
            <a:ext cx="9857186" cy="1010044"/>
            <a:chOff x="-2619" y="296268"/>
            <a:chExt cx="7569864" cy="1010044"/>
          </a:xfrm>
        </p:grpSpPr>
        <p:sp>
          <p:nvSpPr>
            <p:cNvPr id="373" name="Google Shape;373;p24"/>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4"/>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5" name="Google Shape;375;p24"/>
          <p:cNvSpPr txBox="1">
            <a:spLocks noGrp="1"/>
          </p:cNvSpPr>
          <p:nvPr>
            <p:ph type="title"/>
          </p:nvPr>
        </p:nvSpPr>
        <p:spPr>
          <a:xfrm>
            <a:off x="-12145" y="97245"/>
            <a:ext cx="9714945"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Higher Rate of Poverty in the System</a:t>
            </a:r>
            <a:endParaRPr/>
          </a:p>
        </p:txBody>
      </p:sp>
      <p:sp>
        <p:nvSpPr>
          <p:cNvPr id="376" name="Google Shape;376;p24"/>
          <p:cNvSpPr/>
          <p:nvPr/>
        </p:nvSpPr>
        <p:spPr>
          <a:xfrm>
            <a:off x="934197" y="2037338"/>
            <a:ext cx="10766570" cy="3323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rgbClr val="222A35"/>
                </a:solidFill>
                <a:latin typeface="Arial"/>
                <a:ea typeface="Arial"/>
                <a:cs typeface="Arial"/>
                <a:sym typeface="Arial"/>
              </a:rPr>
              <a:t>Discuss:</a:t>
            </a:r>
            <a:endParaRPr/>
          </a:p>
          <a:p>
            <a:pPr marL="457200" marR="0" lvl="0" indent="-457200" algn="l" rtl="0">
              <a:spcBef>
                <a:spcPts val="0"/>
              </a:spcBef>
              <a:spcAft>
                <a:spcPts val="0"/>
              </a:spcAft>
              <a:buClr>
                <a:srgbClr val="FF0000"/>
              </a:buClr>
              <a:buSzPts val="3000"/>
              <a:buFont typeface="Arial"/>
              <a:buChar char="•"/>
            </a:pPr>
            <a:r>
              <a:rPr lang="en-US" sz="3000">
                <a:solidFill>
                  <a:srgbClr val="222A35"/>
                </a:solidFill>
                <a:latin typeface="Arial"/>
                <a:ea typeface="Arial"/>
                <a:cs typeface="Arial"/>
                <a:sym typeface="Arial"/>
              </a:rPr>
              <a:t>What effect might living in poverty have on access to health care, education and day care?</a:t>
            </a:r>
            <a:endParaRPr/>
          </a:p>
          <a:p>
            <a:pPr marL="457200" marR="0" lvl="0" indent="-457200" algn="l" rtl="0">
              <a:spcBef>
                <a:spcPts val="0"/>
              </a:spcBef>
              <a:spcAft>
                <a:spcPts val="0"/>
              </a:spcAft>
              <a:buClr>
                <a:srgbClr val="FF0000"/>
              </a:buClr>
              <a:buSzPts val="3000"/>
              <a:buFont typeface="Arial"/>
              <a:buChar char="•"/>
            </a:pPr>
            <a:r>
              <a:rPr lang="en-US" sz="3000">
                <a:solidFill>
                  <a:srgbClr val="222A35"/>
                </a:solidFill>
                <a:latin typeface="Arial"/>
                <a:ea typeface="Arial"/>
                <a:cs typeface="Arial"/>
                <a:sym typeface="Arial"/>
              </a:rPr>
              <a:t>What effect does current poverty have on future poverty?</a:t>
            </a:r>
            <a:endParaRPr/>
          </a:p>
          <a:p>
            <a:pPr marL="457200" marR="0" lvl="0" indent="-457200" algn="l" rtl="0">
              <a:spcBef>
                <a:spcPts val="0"/>
              </a:spcBef>
              <a:spcAft>
                <a:spcPts val="0"/>
              </a:spcAft>
              <a:buClr>
                <a:srgbClr val="FF0000"/>
              </a:buClr>
              <a:buSzPts val="3000"/>
              <a:buFont typeface="Arial"/>
              <a:buChar char="•"/>
            </a:pPr>
            <a:r>
              <a:rPr lang="en-US" sz="3000">
                <a:solidFill>
                  <a:srgbClr val="222A35"/>
                </a:solidFill>
                <a:latin typeface="Arial"/>
                <a:ea typeface="Arial"/>
                <a:cs typeface="Arial"/>
                <a:sym typeface="Arial"/>
              </a:rPr>
              <a:t>Are the experiences of families of color who are impoverished different from those of white families who are impoverished? Are race and income level interconnected?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25"/>
          <p:cNvGrpSpPr/>
          <p:nvPr/>
        </p:nvGrpSpPr>
        <p:grpSpPr>
          <a:xfrm>
            <a:off x="-12145" y="296268"/>
            <a:ext cx="9857186" cy="1010044"/>
            <a:chOff x="-2619" y="296268"/>
            <a:chExt cx="7569864" cy="1010044"/>
          </a:xfrm>
        </p:grpSpPr>
        <p:sp>
          <p:nvSpPr>
            <p:cNvPr id="383" name="Google Shape;383;p25"/>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5"/>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5" name="Google Shape;385;p25"/>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Risk Factors of Poverty</a:t>
            </a:r>
            <a:endParaRPr/>
          </a:p>
        </p:txBody>
      </p:sp>
      <p:sp>
        <p:nvSpPr>
          <p:cNvPr id="386" name="Google Shape;386;p25"/>
          <p:cNvSpPr/>
          <p:nvPr/>
        </p:nvSpPr>
        <p:spPr>
          <a:xfrm>
            <a:off x="329096" y="5106688"/>
            <a:ext cx="243044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Inadequate nutrition</a:t>
            </a:r>
            <a:endParaRPr/>
          </a:p>
        </p:txBody>
      </p:sp>
      <p:sp>
        <p:nvSpPr>
          <p:cNvPr id="387" name="Google Shape;387;p25"/>
          <p:cNvSpPr/>
          <p:nvPr/>
        </p:nvSpPr>
        <p:spPr>
          <a:xfrm>
            <a:off x="2833125" y="5106688"/>
            <a:ext cx="1907748"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Parental substance abuse</a:t>
            </a:r>
            <a:endParaRPr/>
          </a:p>
        </p:txBody>
      </p:sp>
      <p:sp>
        <p:nvSpPr>
          <p:cNvPr id="388" name="Google Shape;388;p25"/>
          <p:cNvSpPr/>
          <p:nvPr/>
        </p:nvSpPr>
        <p:spPr>
          <a:xfrm>
            <a:off x="4957131" y="5106688"/>
            <a:ext cx="213371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Maternal depression</a:t>
            </a:r>
            <a:endParaRPr/>
          </a:p>
        </p:txBody>
      </p:sp>
      <p:sp>
        <p:nvSpPr>
          <p:cNvPr id="389" name="Google Shape;389;p25"/>
          <p:cNvSpPr/>
          <p:nvPr/>
        </p:nvSpPr>
        <p:spPr>
          <a:xfrm>
            <a:off x="6975043" y="5106688"/>
            <a:ext cx="2755752"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Exposure to unsafe environments</a:t>
            </a:r>
            <a:endParaRPr/>
          </a:p>
        </p:txBody>
      </p:sp>
      <p:sp>
        <p:nvSpPr>
          <p:cNvPr id="390" name="Google Shape;390;p25"/>
          <p:cNvSpPr/>
          <p:nvPr/>
        </p:nvSpPr>
        <p:spPr>
          <a:xfrm>
            <a:off x="9440817" y="5106688"/>
            <a:ext cx="223533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rgbClr val="222A35"/>
                </a:solidFill>
                <a:latin typeface="Arial"/>
                <a:ea typeface="Arial"/>
                <a:cs typeface="Arial"/>
                <a:sym typeface="Arial"/>
              </a:rPr>
              <a:t>Low-quality </a:t>
            </a:r>
            <a:r>
              <a:rPr lang="en-US" sz="2400" dirty="0" smtClean="0">
                <a:solidFill>
                  <a:srgbClr val="222A35"/>
                </a:solidFill>
                <a:latin typeface="Arial"/>
                <a:ea typeface="Arial"/>
                <a:cs typeface="Arial"/>
                <a:sym typeface="Arial"/>
              </a:rPr>
              <a:t>day care</a:t>
            </a:r>
            <a:endParaRPr sz="2400" dirty="0">
              <a:solidFill>
                <a:srgbClr val="222A35"/>
              </a:solidFill>
              <a:latin typeface="Arial"/>
              <a:ea typeface="Arial"/>
              <a:cs typeface="Arial"/>
              <a:sym typeface="Arial"/>
            </a:endParaRPr>
          </a:p>
        </p:txBody>
      </p:sp>
      <p:sp>
        <p:nvSpPr>
          <p:cNvPr id="391" name="Google Shape;391;p25"/>
          <p:cNvSpPr/>
          <p:nvPr/>
        </p:nvSpPr>
        <p:spPr>
          <a:xfrm>
            <a:off x="396240" y="2007995"/>
            <a:ext cx="1154379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Children who are impoverished face a greater risk of impaired brain development due to exposure to a number of other risk factors including but not limited to:</a:t>
            </a:r>
            <a:endParaRPr/>
          </a:p>
        </p:txBody>
      </p:sp>
      <p:pic>
        <p:nvPicPr>
          <p:cNvPr id="392" name="Google Shape;392;p25"/>
          <p:cNvPicPr preferRelativeResize="0"/>
          <p:nvPr/>
        </p:nvPicPr>
        <p:blipFill rotWithShape="1">
          <a:blip r:embed="rId3">
            <a:alphaModFix/>
          </a:blip>
          <a:srcRect/>
          <a:stretch/>
        </p:blipFill>
        <p:spPr>
          <a:xfrm>
            <a:off x="637196" y="3168931"/>
            <a:ext cx="1814245" cy="1815939"/>
          </a:xfrm>
          <a:prstGeom prst="rect">
            <a:avLst/>
          </a:prstGeom>
          <a:noFill/>
          <a:ln>
            <a:noFill/>
          </a:ln>
        </p:spPr>
      </p:pic>
      <p:pic>
        <p:nvPicPr>
          <p:cNvPr id="393" name="Google Shape;393;p25"/>
          <p:cNvPicPr preferRelativeResize="0"/>
          <p:nvPr/>
        </p:nvPicPr>
        <p:blipFill rotWithShape="1">
          <a:blip r:embed="rId3">
            <a:alphaModFix/>
          </a:blip>
          <a:srcRect/>
          <a:stretch/>
        </p:blipFill>
        <p:spPr>
          <a:xfrm>
            <a:off x="2879877" y="3168931"/>
            <a:ext cx="1814245" cy="1815939"/>
          </a:xfrm>
          <a:prstGeom prst="rect">
            <a:avLst/>
          </a:prstGeom>
          <a:noFill/>
          <a:ln>
            <a:noFill/>
          </a:ln>
        </p:spPr>
      </p:pic>
      <p:pic>
        <p:nvPicPr>
          <p:cNvPr id="394" name="Google Shape;394;p25"/>
          <p:cNvPicPr preferRelativeResize="0"/>
          <p:nvPr/>
        </p:nvPicPr>
        <p:blipFill rotWithShape="1">
          <a:blip r:embed="rId3">
            <a:alphaModFix/>
          </a:blip>
          <a:srcRect/>
          <a:stretch/>
        </p:blipFill>
        <p:spPr>
          <a:xfrm>
            <a:off x="5122558" y="3168931"/>
            <a:ext cx="1814245" cy="1815939"/>
          </a:xfrm>
          <a:prstGeom prst="rect">
            <a:avLst/>
          </a:prstGeom>
          <a:noFill/>
          <a:ln>
            <a:noFill/>
          </a:ln>
        </p:spPr>
      </p:pic>
      <p:pic>
        <p:nvPicPr>
          <p:cNvPr id="395" name="Google Shape;395;p25"/>
          <p:cNvPicPr preferRelativeResize="0"/>
          <p:nvPr/>
        </p:nvPicPr>
        <p:blipFill rotWithShape="1">
          <a:blip r:embed="rId3">
            <a:alphaModFix/>
          </a:blip>
          <a:srcRect/>
          <a:stretch/>
        </p:blipFill>
        <p:spPr>
          <a:xfrm>
            <a:off x="7365239" y="3168931"/>
            <a:ext cx="1814245" cy="1815939"/>
          </a:xfrm>
          <a:prstGeom prst="rect">
            <a:avLst/>
          </a:prstGeom>
          <a:noFill/>
          <a:ln>
            <a:noFill/>
          </a:ln>
        </p:spPr>
      </p:pic>
      <p:pic>
        <p:nvPicPr>
          <p:cNvPr id="396" name="Google Shape;396;p25"/>
          <p:cNvPicPr preferRelativeResize="0"/>
          <p:nvPr/>
        </p:nvPicPr>
        <p:blipFill rotWithShape="1">
          <a:blip r:embed="rId3">
            <a:alphaModFix/>
          </a:blip>
          <a:srcRect/>
          <a:stretch/>
        </p:blipFill>
        <p:spPr>
          <a:xfrm>
            <a:off x="9607920" y="3168931"/>
            <a:ext cx="1814245" cy="1815939"/>
          </a:xfrm>
          <a:prstGeom prst="rect">
            <a:avLst/>
          </a:prstGeom>
          <a:noFill/>
          <a:ln>
            <a:noFill/>
          </a:ln>
        </p:spPr>
      </p:pic>
      <p:pic>
        <p:nvPicPr>
          <p:cNvPr id="397" name="Google Shape;397;p25"/>
          <p:cNvPicPr preferRelativeResize="0"/>
          <p:nvPr/>
        </p:nvPicPr>
        <p:blipFill rotWithShape="1">
          <a:blip r:embed="rId4">
            <a:alphaModFix/>
          </a:blip>
          <a:srcRect/>
          <a:stretch/>
        </p:blipFill>
        <p:spPr>
          <a:xfrm>
            <a:off x="1059377" y="3623865"/>
            <a:ext cx="969882" cy="906069"/>
          </a:xfrm>
          <a:prstGeom prst="rect">
            <a:avLst/>
          </a:prstGeom>
          <a:noFill/>
          <a:ln>
            <a:noFill/>
          </a:ln>
        </p:spPr>
      </p:pic>
      <p:pic>
        <p:nvPicPr>
          <p:cNvPr id="398" name="Google Shape;398;p25"/>
          <p:cNvPicPr preferRelativeResize="0"/>
          <p:nvPr/>
        </p:nvPicPr>
        <p:blipFill rotWithShape="1">
          <a:blip r:embed="rId5">
            <a:alphaModFix/>
          </a:blip>
          <a:srcRect/>
          <a:stretch/>
        </p:blipFill>
        <p:spPr>
          <a:xfrm>
            <a:off x="5681045" y="3655504"/>
            <a:ext cx="697270" cy="937642"/>
          </a:xfrm>
          <a:prstGeom prst="rect">
            <a:avLst/>
          </a:prstGeom>
          <a:noFill/>
          <a:ln>
            <a:noFill/>
          </a:ln>
        </p:spPr>
      </p:pic>
      <p:pic>
        <p:nvPicPr>
          <p:cNvPr id="399" name="Google Shape;399;p25"/>
          <p:cNvPicPr preferRelativeResize="0"/>
          <p:nvPr/>
        </p:nvPicPr>
        <p:blipFill rotWithShape="1">
          <a:blip r:embed="rId6">
            <a:alphaModFix/>
          </a:blip>
          <a:srcRect/>
          <a:stretch/>
        </p:blipFill>
        <p:spPr>
          <a:xfrm>
            <a:off x="7821046" y="3629221"/>
            <a:ext cx="902630" cy="789702"/>
          </a:xfrm>
          <a:prstGeom prst="rect">
            <a:avLst/>
          </a:prstGeom>
          <a:noFill/>
          <a:ln>
            <a:noFill/>
          </a:ln>
        </p:spPr>
      </p:pic>
      <p:pic>
        <p:nvPicPr>
          <p:cNvPr id="400" name="Google Shape;400;p25"/>
          <p:cNvPicPr preferRelativeResize="0"/>
          <p:nvPr/>
        </p:nvPicPr>
        <p:blipFill rotWithShape="1">
          <a:blip r:embed="rId7">
            <a:alphaModFix/>
          </a:blip>
          <a:srcRect/>
          <a:stretch/>
        </p:blipFill>
        <p:spPr>
          <a:xfrm>
            <a:off x="10116003" y="3595870"/>
            <a:ext cx="988877" cy="985064"/>
          </a:xfrm>
          <a:prstGeom prst="rect">
            <a:avLst/>
          </a:prstGeom>
          <a:noFill/>
          <a:ln>
            <a:noFill/>
          </a:ln>
        </p:spPr>
      </p:pic>
      <p:pic>
        <p:nvPicPr>
          <p:cNvPr id="401" name="Google Shape;401;p25"/>
          <p:cNvPicPr preferRelativeResize="0"/>
          <p:nvPr/>
        </p:nvPicPr>
        <p:blipFill rotWithShape="1">
          <a:blip r:embed="rId8">
            <a:alphaModFix/>
          </a:blip>
          <a:srcRect/>
          <a:stretch/>
        </p:blipFill>
        <p:spPr>
          <a:xfrm>
            <a:off x="3298364" y="3570090"/>
            <a:ext cx="1012818" cy="10122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6"/>
          <p:cNvSpPr txBox="1">
            <a:spLocks noGrp="1"/>
          </p:cNvSpPr>
          <p:nvPr>
            <p:ph type="body" idx="1"/>
          </p:nvPr>
        </p:nvSpPr>
        <p:spPr>
          <a:xfrm>
            <a:off x="934197" y="1985494"/>
            <a:ext cx="11005841" cy="425312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222A35"/>
                </a:solidFill>
                <a:latin typeface="Arial"/>
                <a:ea typeface="Arial"/>
                <a:cs typeface="Arial"/>
                <a:sym typeface="Arial"/>
              </a:rPr>
              <a:t>Are the following safety issues?</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does not have a refrigerator.</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lives in a rental unit with holes in the floor.</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lives in a car.</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does not have a regular pediatrician.</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does not have electricity.</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does not have money to buy the mother’s antidepressant medication.</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does not have a crib for their infant.</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A family has one parent who uses drugs.</a:t>
            </a:r>
            <a:endParaRPr/>
          </a:p>
          <a:p>
            <a:pPr marL="0" marR="0" lvl="0" indent="0" algn="l" rtl="0">
              <a:spcBef>
                <a:spcPts val="1000"/>
              </a:spcBef>
              <a:spcAft>
                <a:spcPts val="0"/>
              </a:spcAft>
              <a:buNone/>
            </a:pPr>
            <a:endParaRPr sz="2400">
              <a:solidFill>
                <a:srgbClr val="222A35"/>
              </a:solidFill>
              <a:latin typeface="Arial"/>
              <a:ea typeface="Arial"/>
              <a:cs typeface="Arial"/>
              <a:sym typeface="Arial"/>
            </a:endParaRPr>
          </a:p>
        </p:txBody>
      </p:sp>
      <p:grpSp>
        <p:nvGrpSpPr>
          <p:cNvPr id="408" name="Google Shape;408;p26"/>
          <p:cNvGrpSpPr/>
          <p:nvPr/>
        </p:nvGrpSpPr>
        <p:grpSpPr>
          <a:xfrm>
            <a:off x="-12145" y="296268"/>
            <a:ext cx="9857186" cy="1010044"/>
            <a:chOff x="-2619" y="296268"/>
            <a:chExt cx="7569864" cy="1010044"/>
          </a:xfrm>
        </p:grpSpPr>
        <p:sp>
          <p:nvSpPr>
            <p:cNvPr id="409" name="Google Shape;409;p26"/>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26"/>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1" name="Google Shape;411;p26"/>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Poverty vs. Neglect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7"/>
          <p:cNvSpPr txBox="1">
            <a:spLocks noGrp="1"/>
          </p:cNvSpPr>
          <p:nvPr>
            <p:ph type="body" idx="1"/>
          </p:nvPr>
        </p:nvSpPr>
        <p:spPr>
          <a:xfrm>
            <a:off x="934197" y="1985494"/>
            <a:ext cx="11005841" cy="425312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222A35"/>
                </a:solidFill>
                <a:latin typeface="Arial"/>
                <a:ea typeface="Arial"/>
                <a:cs typeface="Arial"/>
                <a:sym typeface="Arial"/>
              </a:rPr>
              <a:t>What keeps a family from asking for help?</a:t>
            </a:r>
            <a:endParaRPr/>
          </a:p>
          <a:p>
            <a:pPr marL="0" marR="0" lvl="0" indent="0" algn="l" rtl="0">
              <a:spcBef>
                <a:spcPts val="1000"/>
              </a:spcBef>
              <a:spcAft>
                <a:spcPts val="0"/>
              </a:spcAft>
              <a:buNone/>
            </a:pPr>
            <a:endParaRPr sz="2400" b="1">
              <a:solidFill>
                <a:srgbClr val="222A35"/>
              </a:solidFill>
              <a:latin typeface="Arial"/>
              <a:ea typeface="Arial"/>
              <a:cs typeface="Arial"/>
              <a:sym typeface="Arial"/>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Culture</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Language or literacy barriers</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Immigration issues</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Child’s age</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Thinking a problem is only temporary</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Pride</a:t>
            </a:r>
            <a:endParaRPr/>
          </a:p>
          <a:p>
            <a:pPr marL="342900" marR="0" lvl="0" indent="-342900" algn="l" rtl="0">
              <a:spcBef>
                <a:spcPts val="1000"/>
              </a:spcBef>
              <a:spcAft>
                <a:spcPts val="0"/>
              </a:spcAft>
              <a:buClr>
                <a:srgbClr val="FF0000"/>
              </a:buClr>
              <a:buSzPts val="2400"/>
              <a:buFont typeface="Arial"/>
              <a:buChar char="•"/>
            </a:pPr>
            <a:r>
              <a:rPr lang="en-US" sz="2400">
                <a:solidFill>
                  <a:srgbClr val="222A35"/>
                </a:solidFill>
                <a:latin typeface="Arial"/>
                <a:ea typeface="Arial"/>
                <a:cs typeface="Arial"/>
                <a:sym typeface="Arial"/>
              </a:rPr>
              <a:t>Embarrassment or shame</a:t>
            </a:r>
            <a:endParaRPr/>
          </a:p>
          <a:p>
            <a:pPr marL="0" marR="0" lvl="0" indent="0" algn="l" rtl="0">
              <a:spcBef>
                <a:spcPts val="1000"/>
              </a:spcBef>
              <a:spcAft>
                <a:spcPts val="0"/>
              </a:spcAft>
              <a:buNone/>
            </a:pPr>
            <a:endParaRPr sz="2400">
              <a:solidFill>
                <a:srgbClr val="222A35"/>
              </a:solidFill>
              <a:latin typeface="Arial"/>
              <a:ea typeface="Arial"/>
              <a:cs typeface="Arial"/>
              <a:sym typeface="Arial"/>
            </a:endParaRPr>
          </a:p>
          <a:p>
            <a:pPr marL="342900" marR="0" lvl="0" indent="-190500" algn="l" rtl="0">
              <a:spcBef>
                <a:spcPts val="1000"/>
              </a:spcBef>
              <a:spcAft>
                <a:spcPts val="0"/>
              </a:spcAft>
              <a:buClr>
                <a:srgbClr val="FF0000"/>
              </a:buClr>
              <a:buSzPts val="2400"/>
              <a:buFont typeface="Arial"/>
              <a:buNone/>
            </a:pPr>
            <a:endParaRPr sz="2400">
              <a:solidFill>
                <a:srgbClr val="222A35"/>
              </a:solidFill>
              <a:latin typeface="Arial"/>
              <a:ea typeface="Arial"/>
              <a:cs typeface="Arial"/>
              <a:sym typeface="Arial"/>
            </a:endParaRPr>
          </a:p>
        </p:txBody>
      </p:sp>
      <p:grpSp>
        <p:nvGrpSpPr>
          <p:cNvPr id="418" name="Google Shape;418;p27"/>
          <p:cNvGrpSpPr/>
          <p:nvPr/>
        </p:nvGrpSpPr>
        <p:grpSpPr>
          <a:xfrm>
            <a:off x="-12145" y="296268"/>
            <a:ext cx="9857186" cy="1010044"/>
            <a:chOff x="-2619" y="296268"/>
            <a:chExt cx="7569864" cy="1010044"/>
          </a:xfrm>
        </p:grpSpPr>
        <p:sp>
          <p:nvSpPr>
            <p:cNvPr id="419" name="Google Shape;419;p27"/>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7"/>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1" name="Google Shape;421;p27"/>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Poverty vs. Neglect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28"/>
          <p:cNvPicPr preferRelativeResize="0"/>
          <p:nvPr/>
        </p:nvPicPr>
        <p:blipFill rotWithShape="1">
          <a:blip r:embed="rId3">
            <a:alphaModFix/>
          </a:blip>
          <a:srcRect/>
          <a:stretch/>
        </p:blipFill>
        <p:spPr>
          <a:xfrm>
            <a:off x="4826339" y="2443456"/>
            <a:ext cx="824801" cy="798424"/>
          </a:xfrm>
          <a:prstGeom prst="rect">
            <a:avLst/>
          </a:prstGeom>
          <a:noFill/>
          <a:ln>
            <a:noFill/>
          </a:ln>
        </p:spPr>
      </p:pic>
      <p:grpSp>
        <p:nvGrpSpPr>
          <p:cNvPr id="428" name="Google Shape;428;p28"/>
          <p:cNvGrpSpPr/>
          <p:nvPr/>
        </p:nvGrpSpPr>
        <p:grpSpPr>
          <a:xfrm>
            <a:off x="-12145" y="296268"/>
            <a:ext cx="9857186" cy="1010044"/>
            <a:chOff x="-2619" y="296268"/>
            <a:chExt cx="7569864" cy="1010044"/>
          </a:xfrm>
        </p:grpSpPr>
        <p:sp>
          <p:nvSpPr>
            <p:cNvPr id="429" name="Google Shape;429;p2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31" name="Google Shape;431;p28"/>
          <p:cNvGrpSpPr/>
          <p:nvPr/>
        </p:nvGrpSpPr>
        <p:grpSpPr>
          <a:xfrm>
            <a:off x="-12145" y="296268"/>
            <a:ext cx="9413319" cy="1010044"/>
            <a:chOff x="-2619" y="296268"/>
            <a:chExt cx="7569864" cy="1010044"/>
          </a:xfrm>
        </p:grpSpPr>
        <p:sp>
          <p:nvSpPr>
            <p:cNvPr id="432" name="Google Shape;432;p2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34" name="Google Shape;434;p28"/>
          <p:cNvPicPr preferRelativeResize="0"/>
          <p:nvPr/>
        </p:nvPicPr>
        <p:blipFill/>
        <p:spPr>
          <a:xfrm>
            <a:off x="1587" y="1588"/>
            <a:ext cx="1587" cy="1587"/>
          </a:xfrm>
          <a:prstGeom prst="rect">
            <a:avLst/>
          </a:prstGeom>
          <a:solidFill>
            <a:srgbClr val="FFFFFF"/>
          </a:solidFill>
          <a:ln>
            <a:noFill/>
          </a:ln>
        </p:spPr>
      </p:pic>
      <p:sp>
        <p:nvSpPr>
          <p:cNvPr id="435" name="Google Shape;435;p28"/>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 </a:t>
            </a:r>
            <a:r>
              <a:rPr lang="en-US" sz="2800" b="1" i="0" u="none" strike="noStrike" cap="none">
                <a:solidFill>
                  <a:srgbClr val="F2F2F2"/>
                </a:solidFill>
                <a:latin typeface="Proxima Nova"/>
                <a:ea typeface="Proxima Nova"/>
                <a:cs typeface="Proxima Nova"/>
                <a:sym typeface="Proxima Nova"/>
              </a:rPr>
              <a:t/>
            </a:r>
            <a:br>
              <a:rPr lang="en-US" sz="2800" b="1" i="0" u="none" strike="noStrike" cap="none">
                <a:solidFill>
                  <a:srgbClr val="F2F2F2"/>
                </a:solidFill>
                <a:latin typeface="Proxima Nova"/>
                <a:ea typeface="Proxima Nova"/>
                <a:cs typeface="Proxima Nova"/>
                <a:sym typeface="Proxima Nova"/>
              </a:rPr>
            </a:br>
            <a:r>
              <a:rPr lang="en-US" sz="2800" b="0" i="0" u="none" strike="noStrike" cap="none">
                <a:solidFill>
                  <a:srgbClr val="F2F2F2"/>
                </a:solidFill>
                <a:latin typeface="Arial"/>
                <a:ea typeface="Arial"/>
                <a:cs typeface="Arial"/>
                <a:sym typeface="Arial"/>
              </a:rPr>
              <a:t>Mental Health, Poverty and Professional Communication</a:t>
            </a:r>
            <a:endParaRPr/>
          </a:p>
        </p:txBody>
      </p:sp>
      <p:pic>
        <p:nvPicPr>
          <p:cNvPr id="436" name="Google Shape;436;p28"/>
          <p:cNvPicPr preferRelativeResize="0"/>
          <p:nvPr/>
        </p:nvPicPr>
        <p:blipFill rotWithShape="1">
          <a:blip r:embed="rId4">
            <a:alphaModFix/>
          </a:blip>
          <a:srcRect/>
          <a:stretch/>
        </p:blipFill>
        <p:spPr>
          <a:xfrm>
            <a:off x="3107008" y="2516164"/>
            <a:ext cx="822251" cy="725716"/>
          </a:xfrm>
          <a:prstGeom prst="rect">
            <a:avLst/>
          </a:prstGeom>
          <a:noFill/>
          <a:ln>
            <a:noFill/>
          </a:ln>
        </p:spPr>
      </p:pic>
      <p:sp>
        <p:nvSpPr>
          <p:cNvPr id="437" name="Google Shape;437;p28"/>
          <p:cNvSpPr/>
          <p:nvPr/>
        </p:nvSpPr>
        <p:spPr>
          <a:xfrm>
            <a:off x="344041" y="3911439"/>
            <a:ext cx="243979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D8D8D8"/>
                </a:solidFill>
                <a:latin typeface="Arial"/>
                <a:ea typeface="Arial"/>
                <a:cs typeface="Arial"/>
                <a:sym typeface="Arial"/>
              </a:rPr>
              <a:t>Pre-Work Recap, Chapter Overview and Competencies</a:t>
            </a:r>
            <a:endParaRPr/>
          </a:p>
        </p:txBody>
      </p:sp>
      <p:pic>
        <p:nvPicPr>
          <p:cNvPr id="438" name="Google Shape;438;p28"/>
          <p:cNvPicPr preferRelativeResize="0"/>
          <p:nvPr/>
        </p:nvPicPr>
        <p:blipFill rotWithShape="1">
          <a:blip r:embed="rId5">
            <a:alphaModFix/>
          </a:blip>
          <a:srcRect/>
          <a:stretch/>
        </p:blipFill>
        <p:spPr>
          <a:xfrm>
            <a:off x="6668808" y="2469660"/>
            <a:ext cx="822979" cy="733540"/>
          </a:xfrm>
          <a:prstGeom prst="rect">
            <a:avLst/>
          </a:prstGeom>
          <a:noFill/>
          <a:ln>
            <a:noFill/>
          </a:ln>
        </p:spPr>
      </p:pic>
      <p:grpSp>
        <p:nvGrpSpPr>
          <p:cNvPr id="439" name="Google Shape;439;p28"/>
          <p:cNvGrpSpPr/>
          <p:nvPr/>
        </p:nvGrpSpPr>
        <p:grpSpPr>
          <a:xfrm>
            <a:off x="559950" y="1846522"/>
            <a:ext cx="11212558" cy="2064917"/>
            <a:chOff x="473075" y="2307457"/>
            <a:chExt cx="11212558" cy="2064917"/>
          </a:xfrm>
        </p:grpSpPr>
        <p:sp>
          <p:nvSpPr>
            <p:cNvPr id="440" name="Google Shape;440;p28"/>
            <p:cNvSpPr/>
            <p:nvPr/>
          </p:nvSpPr>
          <p:spPr>
            <a:xfrm>
              <a:off x="9626224" y="2321801"/>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28"/>
            <p:cNvSpPr/>
            <p:nvPr/>
          </p:nvSpPr>
          <p:spPr>
            <a:xfrm>
              <a:off x="7784254" y="3338539"/>
              <a:ext cx="2060786" cy="1033835"/>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28"/>
            <p:cNvSpPr/>
            <p:nvPr/>
          </p:nvSpPr>
          <p:spPr>
            <a:xfrm>
              <a:off x="5957491" y="2307457"/>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28"/>
            <p:cNvSpPr/>
            <p:nvPr/>
          </p:nvSpPr>
          <p:spPr>
            <a:xfrm>
              <a:off x="4129352" y="3338539"/>
              <a:ext cx="2059409" cy="1033835"/>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28"/>
            <p:cNvSpPr/>
            <p:nvPr/>
          </p:nvSpPr>
          <p:spPr>
            <a:xfrm>
              <a:off x="2299838" y="2307457"/>
              <a:ext cx="2059409" cy="1031082"/>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5" name="Google Shape;445;p28"/>
            <p:cNvGrpSpPr/>
            <p:nvPr/>
          </p:nvGrpSpPr>
          <p:grpSpPr>
            <a:xfrm>
              <a:off x="473075" y="2307457"/>
              <a:ext cx="2059409" cy="2064917"/>
              <a:chOff x="676275" y="2281238"/>
              <a:chExt cx="2374900" cy="2381251"/>
            </a:xfrm>
          </p:grpSpPr>
          <p:sp>
            <p:nvSpPr>
              <p:cNvPr id="446" name="Google Shape;446;p28"/>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28"/>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48" name="Google Shape;448;p28"/>
            <p:cNvSpPr/>
            <p:nvPr/>
          </p:nvSpPr>
          <p:spPr>
            <a:xfrm>
              <a:off x="7784254" y="2307457"/>
              <a:ext cx="2060786" cy="1031082"/>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28"/>
            <p:cNvSpPr/>
            <p:nvPr/>
          </p:nvSpPr>
          <p:spPr>
            <a:xfrm>
              <a:off x="5957491" y="3338539"/>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28"/>
            <p:cNvSpPr/>
            <p:nvPr/>
          </p:nvSpPr>
          <p:spPr>
            <a:xfrm>
              <a:off x="4129352" y="2307457"/>
              <a:ext cx="2059409" cy="1031082"/>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28"/>
            <p:cNvSpPr/>
            <p:nvPr/>
          </p:nvSpPr>
          <p:spPr>
            <a:xfrm>
              <a:off x="2299838" y="3338539"/>
              <a:ext cx="2059409" cy="1033835"/>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52" name="Google Shape;452;p28"/>
            <p:cNvPicPr preferRelativeResize="0"/>
            <p:nvPr/>
          </p:nvPicPr>
          <p:blipFill rotWithShape="1">
            <a:blip r:embed="rId6">
              <a:alphaModFix/>
            </a:blip>
            <a:srcRect/>
            <a:stretch/>
          </p:blipFill>
          <p:spPr>
            <a:xfrm>
              <a:off x="10203591" y="2960996"/>
              <a:ext cx="809435" cy="812462"/>
            </a:xfrm>
            <a:prstGeom prst="rect">
              <a:avLst/>
            </a:prstGeom>
            <a:noFill/>
            <a:ln>
              <a:noFill/>
            </a:ln>
          </p:spPr>
        </p:pic>
        <p:sp>
          <p:nvSpPr>
            <p:cNvPr id="453" name="Google Shape;453;p28"/>
            <p:cNvSpPr/>
            <p:nvPr/>
          </p:nvSpPr>
          <p:spPr>
            <a:xfrm>
              <a:off x="9616064" y="3332563"/>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4" name="Google Shape;454;p28"/>
          <p:cNvSpPr/>
          <p:nvPr/>
        </p:nvSpPr>
        <p:spPr>
          <a:xfrm>
            <a:off x="2914258" y="3911439"/>
            <a:ext cx="112086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Mental Health</a:t>
            </a:r>
            <a:endParaRPr/>
          </a:p>
        </p:txBody>
      </p:sp>
      <p:sp>
        <p:nvSpPr>
          <p:cNvPr id="455" name="Google Shape;455;p28"/>
          <p:cNvSpPr/>
          <p:nvPr/>
        </p:nvSpPr>
        <p:spPr>
          <a:xfrm>
            <a:off x="4687063" y="3911439"/>
            <a:ext cx="122822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Poverty</a:t>
            </a:r>
            <a:endParaRPr/>
          </a:p>
        </p:txBody>
      </p:sp>
      <p:sp>
        <p:nvSpPr>
          <p:cNvPr id="456" name="Google Shape;456;p28"/>
          <p:cNvSpPr/>
          <p:nvPr/>
        </p:nvSpPr>
        <p:spPr>
          <a:xfrm>
            <a:off x="5953342" y="3942216"/>
            <a:ext cx="24384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Skill Building: Professional Communication</a:t>
            </a:r>
            <a:endParaRPr/>
          </a:p>
        </p:txBody>
      </p:sp>
      <p:sp>
        <p:nvSpPr>
          <p:cNvPr id="457" name="Google Shape;457;p28"/>
          <p:cNvSpPr/>
          <p:nvPr/>
        </p:nvSpPr>
        <p:spPr>
          <a:xfrm>
            <a:off x="8391742" y="3924641"/>
            <a:ext cx="136149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Working a Case</a:t>
            </a:r>
            <a:endParaRPr/>
          </a:p>
        </p:txBody>
      </p:sp>
      <p:pic>
        <p:nvPicPr>
          <p:cNvPr id="458" name="Google Shape;458;p28"/>
          <p:cNvPicPr preferRelativeResize="0"/>
          <p:nvPr/>
        </p:nvPicPr>
        <p:blipFill rotWithShape="1">
          <a:blip r:embed="rId7">
            <a:alphaModFix/>
          </a:blip>
          <a:srcRect/>
          <a:stretch/>
        </p:blipFill>
        <p:spPr>
          <a:xfrm>
            <a:off x="1247105" y="2441442"/>
            <a:ext cx="733480" cy="924273"/>
          </a:xfrm>
          <a:prstGeom prst="rect">
            <a:avLst/>
          </a:prstGeom>
          <a:noFill/>
          <a:ln>
            <a:noFill/>
          </a:ln>
        </p:spPr>
      </p:pic>
      <p:pic>
        <p:nvPicPr>
          <p:cNvPr id="459" name="Google Shape;459;p28"/>
          <p:cNvPicPr preferRelativeResize="0"/>
          <p:nvPr/>
        </p:nvPicPr>
        <p:blipFill rotWithShape="1">
          <a:blip r:embed="rId8">
            <a:alphaModFix/>
          </a:blip>
          <a:srcRect/>
          <a:stretch/>
        </p:blipFill>
        <p:spPr>
          <a:xfrm>
            <a:off x="8442008" y="2321007"/>
            <a:ext cx="715541" cy="987723"/>
          </a:xfrm>
          <a:prstGeom prst="rect">
            <a:avLst/>
          </a:prstGeom>
          <a:noFill/>
          <a:ln>
            <a:noFill/>
          </a:ln>
        </p:spPr>
      </p:pic>
      <p:sp>
        <p:nvSpPr>
          <p:cNvPr id="460" name="Google Shape;460;p28"/>
          <p:cNvSpPr/>
          <p:nvPr/>
        </p:nvSpPr>
        <p:spPr>
          <a:xfrm>
            <a:off x="9819710" y="3911439"/>
            <a:ext cx="2136124" cy="24622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400">
                <a:solidFill>
                  <a:srgbClr val="113044"/>
                </a:solidFill>
                <a:latin typeface="Arial"/>
                <a:ea typeface="Arial"/>
                <a:cs typeface="Arial"/>
                <a:sym typeface="Arial"/>
              </a:rPr>
              <a:t>Chapter 5: Pre-Work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9"/>
          <p:cNvSpPr/>
          <p:nvPr/>
        </p:nvSpPr>
        <p:spPr>
          <a:xfrm>
            <a:off x="3122508" y="1790593"/>
            <a:ext cx="8698998" cy="3108544"/>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FF0000"/>
              </a:buClr>
              <a:buSzPts val="2800"/>
              <a:buFont typeface="Arial"/>
              <a:buChar char="•"/>
            </a:pPr>
            <a:r>
              <a:rPr lang="en-US" sz="2800">
                <a:solidFill>
                  <a:srgbClr val="222A35"/>
                </a:solidFill>
                <a:latin typeface="Arial"/>
                <a:ea typeface="Arial"/>
                <a:cs typeface="Arial"/>
                <a:sym typeface="Arial"/>
              </a:rPr>
              <a:t>As a court-appointed advocate, you have access to the child’s records.</a:t>
            </a:r>
            <a:endParaRPr/>
          </a:p>
          <a:p>
            <a:pPr marL="457200" marR="0" lvl="0" indent="-457200" algn="l" rtl="0">
              <a:spcBef>
                <a:spcPts val="0"/>
              </a:spcBef>
              <a:spcAft>
                <a:spcPts val="0"/>
              </a:spcAft>
              <a:buClr>
                <a:srgbClr val="FF0000"/>
              </a:buClr>
              <a:buSzPts val="2800"/>
              <a:buFont typeface="Arial"/>
              <a:buChar char="•"/>
            </a:pPr>
            <a:r>
              <a:rPr lang="en-US" sz="2800">
                <a:solidFill>
                  <a:srgbClr val="222A35"/>
                </a:solidFill>
                <a:latin typeface="Arial"/>
                <a:ea typeface="Arial"/>
                <a:cs typeface="Arial"/>
                <a:sym typeface="Arial"/>
              </a:rPr>
              <a:t>To obtain the parents’ records, you need a release of information signed by the parent. </a:t>
            </a:r>
            <a:endParaRPr/>
          </a:p>
          <a:p>
            <a:pPr marL="457200" marR="0" lvl="0" indent="-457200" algn="l" rtl="0">
              <a:spcBef>
                <a:spcPts val="0"/>
              </a:spcBef>
              <a:spcAft>
                <a:spcPts val="0"/>
              </a:spcAft>
              <a:buClr>
                <a:srgbClr val="FF0000"/>
              </a:buClr>
              <a:buSzPts val="2800"/>
              <a:buFont typeface="Arial"/>
              <a:buChar char="•"/>
            </a:pPr>
            <a:r>
              <a:rPr lang="en-US" sz="2800">
                <a:solidFill>
                  <a:srgbClr val="222A35"/>
                </a:solidFill>
                <a:latin typeface="Arial"/>
                <a:ea typeface="Arial"/>
                <a:cs typeface="Arial"/>
                <a:sym typeface="Arial"/>
              </a:rPr>
              <a:t>Follow your program’s direction on how best to access Child Protective Services documents, school records and other information. </a:t>
            </a:r>
            <a:endParaRPr/>
          </a:p>
        </p:txBody>
      </p:sp>
      <p:grpSp>
        <p:nvGrpSpPr>
          <p:cNvPr id="467" name="Google Shape;467;p29"/>
          <p:cNvGrpSpPr/>
          <p:nvPr/>
        </p:nvGrpSpPr>
        <p:grpSpPr>
          <a:xfrm>
            <a:off x="-12145" y="296268"/>
            <a:ext cx="9857186" cy="1010044"/>
            <a:chOff x="-2619" y="296268"/>
            <a:chExt cx="7569864" cy="1010044"/>
          </a:xfrm>
        </p:grpSpPr>
        <p:sp>
          <p:nvSpPr>
            <p:cNvPr id="468" name="Google Shape;468;p29"/>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9"/>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70" name="Google Shape;470;p29"/>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Obtaining Confidential Case Records</a:t>
            </a:r>
            <a:endParaRPr/>
          </a:p>
        </p:txBody>
      </p:sp>
      <p:pic>
        <p:nvPicPr>
          <p:cNvPr id="471" name="Google Shape;471;p29"/>
          <p:cNvPicPr preferRelativeResize="0"/>
          <p:nvPr/>
        </p:nvPicPr>
        <p:blipFill rotWithShape="1">
          <a:blip r:embed="rId3">
            <a:alphaModFix/>
          </a:blip>
          <a:srcRect/>
          <a:stretch/>
        </p:blipFill>
        <p:spPr>
          <a:xfrm>
            <a:off x="633930" y="2976881"/>
            <a:ext cx="2193320" cy="17321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p:nvPr/>
        </p:nvSpPr>
        <p:spPr>
          <a:xfrm>
            <a:off x="4622691" y="5309204"/>
            <a:ext cx="344266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Tell the person that he or she will need to obtain a court order.</a:t>
            </a:r>
            <a:endParaRPr sz="1800">
              <a:solidFill>
                <a:schemeClr val="dk1"/>
              </a:solidFill>
              <a:latin typeface="Calibri"/>
              <a:ea typeface="Calibri"/>
              <a:cs typeface="Calibri"/>
              <a:sym typeface="Calibri"/>
            </a:endParaRPr>
          </a:p>
        </p:txBody>
      </p:sp>
      <p:grpSp>
        <p:nvGrpSpPr>
          <p:cNvPr id="478" name="Google Shape;478;p30"/>
          <p:cNvGrpSpPr/>
          <p:nvPr/>
        </p:nvGrpSpPr>
        <p:grpSpPr>
          <a:xfrm>
            <a:off x="-12145" y="296268"/>
            <a:ext cx="9857186" cy="1010044"/>
            <a:chOff x="-2619" y="296268"/>
            <a:chExt cx="7569864" cy="1010044"/>
          </a:xfrm>
        </p:grpSpPr>
        <p:sp>
          <p:nvSpPr>
            <p:cNvPr id="479" name="Google Shape;479;p3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3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1" name="Google Shape;481;p30"/>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Confidentiality Flowchart</a:t>
            </a:r>
            <a:endParaRPr/>
          </a:p>
        </p:txBody>
      </p:sp>
      <p:sp>
        <p:nvSpPr>
          <p:cNvPr id="482" name="Google Shape;482;p30"/>
          <p:cNvSpPr/>
          <p:nvPr/>
        </p:nvSpPr>
        <p:spPr>
          <a:xfrm>
            <a:off x="316672" y="1714263"/>
            <a:ext cx="3244288"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30"/>
          <p:cNvSpPr/>
          <p:nvPr/>
        </p:nvSpPr>
        <p:spPr>
          <a:xfrm>
            <a:off x="336135" y="1757750"/>
            <a:ext cx="32248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Is it in the child’s best interest to share this information?</a:t>
            </a:r>
            <a:endParaRPr/>
          </a:p>
        </p:txBody>
      </p:sp>
      <p:sp>
        <p:nvSpPr>
          <p:cNvPr id="484" name="Google Shape;484;p30"/>
          <p:cNvSpPr/>
          <p:nvPr/>
        </p:nvSpPr>
        <p:spPr>
          <a:xfrm>
            <a:off x="427686" y="3360033"/>
            <a:ext cx="315273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Is it my information to share?</a:t>
            </a:r>
            <a:endParaRPr/>
          </a:p>
        </p:txBody>
      </p:sp>
      <p:sp>
        <p:nvSpPr>
          <p:cNvPr id="485" name="Google Shape;485;p30"/>
          <p:cNvSpPr/>
          <p:nvPr/>
        </p:nvSpPr>
        <p:spPr>
          <a:xfrm>
            <a:off x="427686" y="4627690"/>
            <a:ext cx="306215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Is the person legally entitled to the information?</a:t>
            </a:r>
            <a:endParaRPr/>
          </a:p>
        </p:txBody>
      </p:sp>
      <p:sp>
        <p:nvSpPr>
          <p:cNvPr id="486" name="Google Shape;486;p30"/>
          <p:cNvSpPr/>
          <p:nvPr/>
        </p:nvSpPr>
        <p:spPr>
          <a:xfrm>
            <a:off x="541059" y="5974251"/>
            <a:ext cx="27955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Share the information.</a:t>
            </a:r>
            <a:endParaRPr/>
          </a:p>
        </p:txBody>
      </p:sp>
      <p:sp>
        <p:nvSpPr>
          <p:cNvPr id="487" name="Google Shape;487;p30"/>
          <p:cNvSpPr/>
          <p:nvPr/>
        </p:nvSpPr>
        <p:spPr>
          <a:xfrm>
            <a:off x="336135" y="3205314"/>
            <a:ext cx="3244288"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30"/>
          <p:cNvSpPr/>
          <p:nvPr/>
        </p:nvSpPr>
        <p:spPr>
          <a:xfrm>
            <a:off x="381910" y="4590863"/>
            <a:ext cx="3244288"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30"/>
          <p:cNvSpPr/>
          <p:nvPr/>
        </p:nvSpPr>
        <p:spPr>
          <a:xfrm>
            <a:off x="381910" y="5901335"/>
            <a:ext cx="3244288"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90" name="Google Shape;490;p30"/>
          <p:cNvCxnSpPr>
            <a:stCxn id="483" idx="2"/>
            <a:endCxn id="487" idx="0"/>
          </p:cNvCxnSpPr>
          <p:nvPr/>
        </p:nvCxnSpPr>
        <p:spPr>
          <a:xfrm>
            <a:off x="1948547" y="2404081"/>
            <a:ext cx="9600" cy="801300"/>
          </a:xfrm>
          <a:prstGeom prst="straightConnector1">
            <a:avLst/>
          </a:prstGeom>
          <a:noFill/>
          <a:ln w="9525" cap="flat" cmpd="sng">
            <a:solidFill>
              <a:srgbClr val="FF0000"/>
            </a:solidFill>
            <a:prstDash val="solid"/>
            <a:miter lim="800000"/>
            <a:headEnd type="none" w="sm" len="sm"/>
            <a:tailEnd type="triangle" w="med" len="med"/>
          </a:ln>
        </p:spPr>
      </p:cxnSp>
      <p:cxnSp>
        <p:nvCxnSpPr>
          <p:cNvPr id="491" name="Google Shape;491;p30"/>
          <p:cNvCxnSpPr/>
          <p:nvPr/>
        </p:nvCxnSpPr>
        <p:spPr>
          <a:xfrm>
            <a:off x="1938815" y="3938617"/>
            <a:ext cx="0" cy="634785"/>
          </a:xfrm>
          <a:prstGeom prst="straightConnector1">
            <a:avLst/>
          </a:prstGeom>
          <a:noFill/>
          <a:ln w="9525" cap="flat" cmpd="sng">
            <a:solidFill>
              <a:srgbClr val="FF0000"/>
            </a:solidFill>
            <a:prstDash val="solid"/>
            <a:miter lim="800000"/>
            <a:headEnd type="none" w="sm" len="sm"/>
            <a:tailEnd type="triangle" w="med" len="med"/>
          </a:ln>
        </p:spPr>
      </p:cxnSp>
      <p:cxnSp>
        <p:nvCxnSpPr>
          <p:cNvPr id="492" name="Google Shape;492;p30"/>
          <p:cNvCxnSpPr/>
          <p:nvPr/>
        </p:nvCxnSpPr>
        <p:spPr>
          <a:xfrm>
            <a:off x="1932111" y="5329318"/>
            <a:ext cx="0" cy="508220"/>
          </a:xfrm>
          <a:prstGeom prst="straightConnector1">
            <a:avLst/>
          </a:prstGeom>
          <a:noFill/>
          <a:ln w="9525" cap="flat" cmpd="sng">
            <a:solidFill>
              <a:srgbClr val="FF0000"/>
            </a:solidFill>
            <a:prstDash val="solid"/>
            <a:miter lim="800000"/>
            <a:headEnd type="none" w="sm" len="sm"/>
            <a:tailEnd type="triangle" w="med" len="med"/>
          </a:ln>
        </p:spPr>
      </p:cxnSp>
      <p:grpSp>
        <p:nvGrpSpPr>
          <p:cNvPr id="493" name="Google Shape;493;p30"/>
          <p:cNvGrpSpPr/>
          <p:nvPr/>
        </p:nvGrpSpPr>
        <p:grpSpPr>
          <a:xfrm>
            <a:off x="8923425" y="2035391"/>
            <a:ext cx="2971639" cy="1029340"/>
            <a:chOff x="4024055" y="1876186"/>
            <a:chExt cx="3646745" cy="706556"/>
          </a:xfrm>
        </p:grpSpPr>
        <p:sp>
          <p:nvSpPr>
            <p:cNvPr id="494" name="Google Shape;494;p30"/>
            <p:cNvSpPr/>
            <p:nvPr/>
          </p:nvSpPr>
          <p:spPr>
            <a:xfrm>
              <a:off x="4024055" y="1914497"/>
              <a:ext cx="36467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Do not share the information. Contact  CASA program staff.</a:t>
              </a:r>
              <a:endParaRPr/>
            </a:p>
          </p:txBody>
        </p:sp>
        <p:sp>
          <p:nvSpPr>
            <p:cNvPr id="495" name="Google Shape;495;p30"/>
            <p:cNvSpPr/>
            <p:nvPr/>
          </p:nvSpPr>
          <p:spPr>
            <a:xfrm>
              <a:off x="4038868" y="1876186"/>
              <a:ext cx="3550652"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496" name="Google Shape;496;p30"/>
          <p:cNvCxnSpPr>
            <a:stCxn id="482" idx="3"/>
          </p:cNvCxnSpPr>
          <p:nvPr/>
        </p:nvCxnSpPr>
        <p:spPr>
          <a:xfrm>
            <a:off x="3560960" y="2067541"/>
            <a:ext cx="987900" cy="647400"/>
          </a:xfrm>
          <a:prstGeom prst="bentConnector3">
            <a:avLst>
              <a:gd name="adj1" fmla="val 50000"/>
            </a:avLst>
          </a:prstGeom>
          <a:noFill/>
          <a:ln w="9525" cap="flat" cmpd="sng">
            <a:solidFill>
              <a:srgbClr val="FF0000"/>
            </a:solidFill>
            <a:prstDash val="solid"/>
            <a:miter lim="800000"/>
            <a:headEnd type="none" w="sm" len="sm"/>
            <a:tailEnd type="triangle" w="med" len="med"/>
          </a:ln>
        </p:spPr>
      </p:cxnSp>
      <p:cxnSp>
        <p:nvCxnSpPr>
          <p:cNvPr id="497" name="Google Shape;497;p30"/>
          <p:cNvCxnSpPr/>
          <p:nvPr/>
        </p:nvCxnSpPr>
        <p:spPr>
          <a:xfrm>
            <a:off x="3580423" y="3529661"/>
            <a:ext cx="987900" cy="647400"/>
          </a:xfrm>
          <a:prstGeom prst="bentConnector3">
            <a:avLst>
              <a:gd name="adj1" fmla="val 50000"/>
            </a:avLst>
          </a:prstGeom>
          <a:noFill/>
          <a:ln w="9525" cap="flat" cmpd="sng">
            <a:solidFill>
              <a:srgbClr val="FF0000"/>
            </a:solidFill>
            <a:prstDash val="solid"/>
            <a:miter lim="800000"/>
            <a:headEnd type="none" w="sm" len="sm"/>
            <a:tailEnd type="triangle" w="med" len="med"/>
          </a:ln>
        </p:spPr>
      </p:cxnSp>
      <p:sp>
        <p:nvSpPr>
          <p:cNvPr id="498" name="Google Shape;498;p30"/>
          <p:cNvSpPr/>
          <p:nvPr/>
        </p:nvSpPr>
        <p:spPr>
          <a:xfrm>
            <a:off x="4600460" y="5267695"/>
            <a:ext cx="3425832"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30"/>
          <p:cNvSpPr/>
          <p:nvPr/>
        </p:nvSpPr>
        <p:spPr>
          <a:xfrm>
            <a:off x="4571789" y="3853293"/>
            <a:ext cx="3493566"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30"/>
          <p:cNvSpPr/>
          <p:nvPr/>
        </p:nvSpPr>
        <p:spPr>
          <a:xfrm>
            <a:off x="4626287" y="3905007"/>
            <a:ext cx="328399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Direct the person asking to the original source.</a:t>
            </a:r>
            <a:endParaRPr/>
          </a:p>
        </p:txBody>
      </p:sp>
      <p:cxnSp>
        <p:nvCxnSpPr>
          <p:cNvPr id="501" name="Google Shape;501;p30"/>
          <p:cNvCxnSpPr/>
          <p:nvPr/>
        </p:nvCxnSpPr>
        <p:spPr>
          <a:xfrm>
            <a:off x="3611760" y="4940238"/>
            <a:ext cx="987900" cy="647400"/>
          </a:xfrm>
          <a:prstGeom prst="bentConnector3">
            <a:avLst>
              <a:gd name="adj1" fmla="val 50000"/>
            </a:avLst>
          </a:prstGeom>
          <a:noFill/>
          <a:ln w="9525" cap="flat" cmpd="sng">
            <a:solidFill>
              <a:srgbClr val="FF0000"/>
            </a:solidFill>
            <a:prstDash val="solid"/>
            <a:miter lim="800000"/>
            <a:headEnd type="none" w="sm" len="sm"/>
            <a:tailEnd type="triangle" w="med" len="med"/>
          </a:ln>
        </p:spPr>
      </p:cxnSp>
      <p:grpSp>
        <p:nvGrpSpPr>
          <p:cNvPr id="502" name="Google Shape;502;p30"/>
          <p:cNvGrpSpPr/>
          <p:nvPr/>
        </p:nvGrpSpPr>
        <p:grpSpPr>
          <a:xfrm>
            <a:off x="8961406" y="3376087"/>
            <a:ext cx="3113633" cy="706556"/>
            <a:chOff x="4294669" y="1876186"/>
            <a:chExt cx="2659499" cy="706556"/>
          </a:xfrm>
        </p:grpSpPr>
        <p:sp>
          <p:nvSpPr>
            <p:cNvPr id="503" name="Google Shape;503;p30"/>
            <p:cNvSpPr/>
            <p:nvPr/>
          </p:nvSpPr>
          <p:spPr>
            <a:xfrm>
              <a:off x="4356456" y="1922352"/>
              <a:ext cx="2597712"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Contact CASA program staff.</a:t>
              </a:r>
              <a:endParaRPr/>
            </a:p>
          </p:txBody>
        </p:sp>
        <p:sp>
          <p:nvSpPr>
            <p:cNvPr id="504" name="Google Shape;504;p30"/>
            <p:cNvSpPr/>
            <p:nvPr/>
          </p:nvSpPr>
          <p:spPr>
            <a:xfrm>
              <a:off x="4294669" y="1876186"/>
              <a:ext cx="2388156"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05" name="Google Shape;505;p30"/>
          <p:cNvGrpSpPr/>
          <p:nvPr/>
        </p:nvGrpSpPr>
        <p:grpSpPr>
          <a:xfrm>
            <a:off x="4713417" y="2556481"/>
            <a:ext cx="3646745" cy="706556"/>
            <a:chOff x="4024055" y="1876186"/>
            <a:chExt cx="3646745" cy="706556"/>
          </a:xfrm>
        </p:grpSpPr>
        <p:sp>
          <p:nvSpPr>
            <p:cNvPr id="506" name="Google Shape;506;p30"/>
            <p:cNvSpPr/>
            <p:nvPr/>
          </p:nvSpPr>
          <p:spPr>
            <a:xfrm>
              <a:off x="4024055" y="1914497"/>
              <a:ext cx="36467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22A35"/>
                  </a:solidFill>
                  <a:latin typeface="Arial"/>
                  <a:ea typeface="Arial"/>
                  <a:cs typeface="Arial"/>
                  <a:sym typeface="Arial"/>
                </a:rPr>
                <a:t>Resist sharing the information.    Is the person legally entitled to it?</a:t>
              </a:r>
              <a:endParaRPr/>
            </a:p>
          </p:txBody>
        </p:sp>
        <p:sp>
          <p:nvSpPr>
            <p:cNvPr id="507" name="Google Shape;507;p30"/>
            <p:cNvSpPr/>
            <p:nvPr/>
          </p:nvSpPr>
          <p:spPr>
            <a:xfrm>
              <a:off x="4038868" y="1876186"/>
              <a:ext cx="3550652" cy="706556"/>
            </a:xfrm>
            <a:prstGeom prst="rect">
              <a:avLst/>
            </a:prstGeom>
            <a:noFill/>
            <a:ln w="19050" cap="flat" cmpd="sng">
              <a:solidFill>
                <a:srgbClr val="192F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508" name="Google Shape;508;p30"/>
          <p:cNvCxnSpPr/>
          <p:nvPr/>
        </p:nvCxnSpPr>
        <p:spPr>
          <a:xfrm rot="10800000" flipH="1">
            <a:off x="8287801" y="2232706"/>
            <a:ext cx="647700" cy="482100"/>
          </a:xfrm>
          <a:prstGeom prst="bentConnector3">
            <a:avLst>
              <a:gd name="adj1" fmla="val 50000"/>
            </a:avLst>
          </a:prstGeom>
          <a:noFill/>
          <a:ln w="9525" cap="flat" cmpd="sng">
            <a:solidFill>
              <a:srgbClr val="FF0000"/>
            </a:solidFill>
            <a:prstDash val="solid"/>
            <a:miter lim="800000"/>
            <a:headEnd type="none" w="sm" len="sm"/>
            <a:tailEnd type="triangle" w="med" len="med"/>
          </a:ln>
        </p:spPr>
      </p:cxnSp>
      <p:cxnSp>
        <p:nvCxnSpPr>
          <p:cNvPr id="509" name="Google Shape;509;p30"/>
          <p:cNvCxnSpPr>
            <a:endCxn id="504" idx="1"/>
          </p:cNvCxnSpPr>
          <p:nvPr/>
        </p:nvCxnSpPr>
        <p:spPr>
          <a:xfrm>
            <a:off x="8287906" y="3064865"/>
            <a:ext cx="673500" cy="664500"/>
          </a:xfrm>
          <a:prstGeom prst="bentConnector3">
            <a:avLst>
              <a:gd name="adj1" fmla="val 50000"/>
            </a:avLst>
          </a:prstGeom>
          <a:noFill/>
          <a:ln w="9525" cap="flat" cmpd="sng">
            <a:solidFill>
              <a:srgbClr val="FF0000"/>
            </a:solidFill>
            <a:prstDash val="solid"/>
            <a:miter lim="800000"/>
            <a:headEnd type="none" w="sm" len="sm"/>
            <a:tailEnd type="triangle" w="med" len="med"/>
          </a:ln>
        </p:spPr>
      </p:cxnSp>
      <p:sp>
        <p:nvSpPr>
          <p:cNvPr id="510" name="Google Shape;510;p30"/>
          <p:cNvSpPr/>
          <p:nvPr/>
        </p:nvSpPr>
        <p:spPr>
          <a:xfrm rot="-5400000">
            <a:off x="1517343" y="2643816"/>
            <a:ext cx="59343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YES</a:t>
            </a:r>
            <a:endParaRPr sz="1600">
              <a:solidFill>
                <a:schemeClr val="dk1"/>
              </a:solidFill>
              <a:latin typeface="Calibri"/>
              <a:ea typeface="Calibri"/>
              <a:cs typeface="Calibri"/>
              <a:sym typeface="Calibri"/>
            </a:endParaRPr>
          </a:p>
        </p:txBody>
      </p:sp>
      <p:sp>
        <p:nvSpPr>
          <p:cNvPr id="511" name="Google Shape;511;p30"/>
          <p:cNvSpPr/>
          <p:nvPr/>
        </p:nvSpPr>
        <p:spPr>
          <a:xfrm rot="-5400000">
            <a:off x="1479542" y="4082089"/>
            <a:ext cx="59343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YES</a:t>
            </a:r>
            <a:endParaRPr sz="1600">
              <a:solidFill>
                <a:schemeClr val="dk1"/>
              </a:solidFill>
              <a:latin typeface="Calibri"/>
              <a:ea typeface="Calibri"/>
              <a:cs typeface="Calibri"/>
              <a:sym typeface="Calibri"/>
            </a:endParaRPr>
          </a:p>
        </p:txBody>
      </p:sp>
      <p:sp>
        <p:nvSpPr>
          <p:cNvPr id="512" name="Google Shape;512;p30"/>
          <p:cNvSpPr/>
          <p:nvPr/>
        </p:nvSpPr>
        <p:spPr>
          <a:xfrm rot="-5400000">
            <a:off x="1495004" y="5429381"/>
            <a:ext cx="59343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YES</a:t>
            </a:r>
            <a:endParaRPr sz="1600">
              <a:solidFill>
                <a:schemeClr val="dk1"/>
              </a:solidFill>
              <a:latin typeface="Calibri"/>
              <a:ea typeface="Calibri"/>
              <a:cs typeface="Calibri"/>
              <a:sym typeface="Calibri"/>
            </a:endParaRPr>
          </a:p>
        </p:txBody>
      </p:sp>
      <p:sp>
        <p:nvSpPr>
          <p:cNvPr id="513" name="Google Shape;513;p30"/>
          <p:cNvSpPr/>
          <p:nvPr/>
        </p:nvSpPr>
        <p:spPr>
          <a:xfrm rot="-5400000">
            <a:off x="8228653" y="3296201"/>
            <a:ext cx="59343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YES</a:t>
            </a:r>
            <a:endParaRPr sz="1600">
              <a:solidFill>
                <a:schemeClr val="dk1"/>
              </a:solidFill>
              <a:latin typeface="Calibri"/>
              <a:ea typeface="Calibri"/>
              <a:cs typeface="Calibri"/>
              <a:sym typeface="Calibri"/>
            </a:endParaRPr>
          </a:p>
        </p:txBody>
      </p:sp>
      <p:sp>
        <p:nvSpPr>
          <p:cNvPr id="514" name="Google Shape;514;p30"/>
          <p:cNvSpPr/>
          <p:nvPr/>
        </p:nvSpPr>
        <p:spPr>
          <a:xfrm rot="-5400000">
            <a:off x="3698958" y="2210002"/>
            <a:ext cx="49244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NO</a:t>
            </a:r>
            <a:endParaRPr sz="1600">
              <a:solidFill>
                <a:schemeClr val="dk1"/>
              </a:solidFill>
              <a:latin typeface="Calibri"/>
              <a:ea typeface="Calibri"/>
              <a:cs typeface="Calibri"/>
              <a:sym typeface="Calibri"/>
            </a:endParaRPr>
          </a:p>
        </p:txBody>
      </p:sp>
      <p:sp>
        <p:nvSpPr>
          <p:cNvPr id="515" name="Google Shape;515;p30"/>
          <p:cNvSpPr/>
          <p:nvPr/>
        </p:nvSpPr>
        <p:spPr>
          <a:xfrm rot="-5400000">
            <a:off x="3713130" y="3691465"/>
            <a:ext cx="49244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NO</a:t>
            </a:r>
            <a:endParaRPr sz="1600">
              <a:solidFill>
                <a:schemeClr val="dk1"/>
              </a:solidFill>
              <a:latin typeface="Calibri"/>
              <a:ea typeface="Calibri"/>
              <a:cs typeface="Calibri"/>
              <a:sym typeface="Calibri"/>
            </a:endParaRPr>
          </a:p>
        </p:txBody>
      </p:sp>
      <p:sp>
        <p:nvSpPr>
          <p:cNvPr id="516" name="Google Shape;516;p30"/>
          <p:cNvSpPr/>
          <p:nvPr/>
        </p:nvSpPr>
        <p:spPr>
          <a:xfrm rot="-5400000">
            <a:off x="3748568" y="5087870"/>
            <a:ext cx="49244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NO</a:t>
            </a:r>
            <a:endParaRPr sz="1600">
              <a:solidFill>
                <a:schemeClr val="dk1"/>
              </a:solidFill>
              <a:latin typeface="Calibri"/>
              <a:ea typeface="Calibri"/>
              <a:cs typeface="Calibri"/>
              <a:sym typeface="Calibri"/>
            </a:endParaRPr>
          </a:p>
        </p:txBody>
      </p:sp>
      <p:sp>
        <p:nvSpPr>
          <p:cNvPr id="517" name="Google Shape;517;p30"/>
          <p:cNvSpPr/>
          <p:nvPr/>
        </p:nvSpPr>
        <p:spPr>
          <a:xfrm rot="-5400000">
            <a:off x="8249693" y="2305682"/>
            <a:ext cx="49244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222A35"/>
                </a:solidFill>
                <a:latin typeface="Arial"/>
                <a:ea typeface="Arial"/>
                <a:cs typeface="Arial"/>
                <a:sym typeface="Arial"/>
              </a:rPr>
              <a:t>NO</a:t>
            </a:r>
            <a:endParaRPr sz="16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31"/>
          <p:cNvSpPr/>
          <p:nvPr/>
        </p:nvSpPr>
        <p:spPr>
          <a:xfrm>
            <a:off x="4021667" y="1487299"/>
            <a:ext cx="6997700" cy="5370701"/>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FF0000"/>
              </a:buClr>
              <a:buSzPts val="2000"/>
              <a:buFont typeface="Arial"/>
              <a:buChar char="•"/>
            </a:pPr>
            <a:r>
              <a:rPr lang="en-US" sz="2000">
                <a:solidFill>
                  <a:srgbClr val="222A35"/>
                </a:solidFill>
                <a:latin typeface="Arial"/>
                <a:ea typeface="Arial"/>
                <a:cs typeface="Arial"/>
                <a:sym typeface="Arial"/>
              </a:rPr>
              <a:t>The family court system functions on strict timelines to place a child in a safe, permanent home.</a:t>
            </a:r>
            <a:endParaRPr/>
          </a:p>
          <a:p>
            <a:pPr marL="0" marR="0" lvl="0" indent="0" algn="l" rtl="0">
              <a:spcBef>
                <a:spcPts val="0"/>
              </a:spcBef>
              <a:spcAft>
                <a:spcPts val="0"/>
              </a:spcAft>
              <a:buNone/>
            </a:pPr>
            <a:endParaRPr sz="2000">
              <a:solidFill>
                <a:srgbClr val="222A35"/>
              </a:solidFill>
              <a:latin typeface="Arial"/>
              <a:ea typeface="Arial"/>
              <a:cs typeface="Arial"/>
              <a:sym typeface="Arial"/>
            </a:endParaRPr>
          </a:p>
          <a:p>
            <a:pPr marL="457200" marR="0" lvl="0" indent="-457200" algn="l" rtl="0">
              <a:spcBef>
                <a:spcPts val="0"/>
              </a:spcBef>
              <a:spcAft>
                <a:spcPts val="0"/>
              </a:spcAft>
              <a:buClr>
                <a:srgbClr val="FF0000"/>
              </a:buClr>
              <a:buSzPts val="2000"/>
              <a:buFont typeface="Arial"/>
              <a:buChar char="•"/>
            </a:pPr>
            <a:r>
              <a:rPr lang="en-US" sz="2000">
                <a:solidFill>
                  <a:srgbClr val="222A35"/>
                </a:solidFill>
                <a:latin typeface="Arial"/>
                <a:ea typeface="Arial"/>
                <a:cs typeface="Arial"/>
                <a:sym typeface="Arial"/>
              </a:rPr>
              <a:t>Successful completion of a case plan is at times difficult for parents, especially with drug and mental health issues.</a:t>
            </a:r>
            <a:endParaRPr/>
          </a:p>
          <a:p>
            <a:pPr marL="0" marR="0" lvl="0" indent="0" algn="l" rtl="0">
              <a:spcBef>
                <a:spcPts val="0"/>
              </a:spcBef>
              <a:spcAft>
                <a:spcPts val="0"/>
              </a:spcAft>
              <a:buNone/>
            </a:pPr>
            <a:endParaRPr sz="2000">
              <a:solidFill>
                <a:srgbClr val="222A35"/>
              </a:solidFill>
              <a:latin typeface="Arial"/>
              <a:ea typeface="Arial"/>
              <a:cs typeface="Arial"/>
              <a:sym typeface="Arial"/>
            </a:endParaRPr>
          </a:p>
          <a:p>
            <a:pPr marL="457200" marR="0" lvl="0" indent="-457200" algn="l" rtl="0">
              <a:spcBef>
                <a:spcPts val="0"/>
              </a:spcBef>
              <a:spcAft>
                <a:spcPts val="0"/>
              </a:spcAft>
              <a:buClr>
                <a:srgbClr val="FF0000"/>
              </a:buClr>
              <a:buSzPts val="2000"/>
              <a:buFont typeface="Arial"/>
              <a:buChar char="•"/>
            </a:pPr>
            <a:r>
              <a:rPr lang="en-US" sz="2000">
                <a:solidFill>
                  <a:srgbClr val="222A35"/>
                </a:solidFill>
                <a:latin typeface="Arial"/>
                <a:ea typeface="Arial"/>
                <a:cs typeface="Arial"/>
                <a:sym typeface="Arial"/>
              </a:rPr>
              <a:t>As a CASA/GAL volunteer, you have to speak with various people on a case, with different mandates and rules.</a:t>
            </a:r>
            <a:endParaRPr/>
          </a:p>
          <a:p>
            <a:pPr marL="0" marR="0" lvl="0" indent="0" algn="l" rtl="0">
              <a:spcBef>
                <a:spcPts val="0"/>
              </a:spcBef>
              <a:spcAft>
                <a:spcPts val="0"/>
              </a:spcAft>
              <a:buNone/>
            </a:pPr>
            <a:endParaRPr sz="2000">
              <a:solidFill>
                <a:srgbClr val="222A35"/>
              </a:solidFill>
              <a:latin typeface="Arial"/>
              <a:ea typeface="Arial"/>
              <a:cs typeface="Arial"/>
              <a:sym typeface="Arial"/>
            </a:endParaRPr>
          </a:p>
          <a:p>
            <a:pPr marL="457200" marR="0" lvl="0" indent="-457200" algn="l" rtl="0">
              <a:spcBef>
                <a:spcPts val="0"/>
              </a:spcBef>
              <a:spcAft>
                <a:spcPts val="0"/>
              </a:spcAft>
              <a:buClr>
                <a:srgbClr val="FF0000"/>
              </a:buClr>
              <a:buSzPts val="2000"/>
              <a:buFont typeface="Arial"/>
              <a:buChar char="•"/>
            </a:pPr>
            <a:r>
              <a:rPr lang="en-US" sz="2000">
                <a:solidFill>
                  <a:srgbClr val="222A35"/>
                </a:solidFill>
                <a:latin typeface="Arial"/>
                <a:ea typeface="Arial"/>
                <a:cs typeface="Arial"/>
                <a:sym typeface="Arial"/>
              </a:rPr>
              <a:t>As a CASA/GAL volunteer, you should be a facilitator of communication between involved parties and workers.</a:t>
            </a:r>
            <a:endParaRPr/>
          </a:p>
          <a:p>
            <a:pPr marL="0" marR="0" lvl="0" indent="0" algn="l" rtl="0">
              <a:spcBef>
                <a:spcPts val="0"/>
              </a:spcBef>
              <a:spcAft>
                <a:spcPts val="0"/>
              </a:spcAft>
              <a:buNone/>
            </a:pPr>
            <a:endParaRPr sz="2000">
              <a:solidFill>
                <a:srgbClr val="222A35"/>
              </a:solidFill>
              <a:latin typeface="Arial"/>
              <a:ea typeface="Arial"/>
              <a:cs typeface="Arial"/>
              <a:sym typeface="Arial"/>
            </a:endParaRPr>
          </a:p>
          <a:p>
            <a:pPr marL="457200" marR="0" lvl="0" indent="-457200" algn="l" rtl="0">
              <a:spcBef>
                <a:spcPts val="0"/>
              </a:spcBef>
              <a:spcAft>
                <a:spcPts val="0"/>
              </a:spcAft>
              <a:buClr>
                <a:srgbClr val="FF0000"/>
              </a:buClr>
              <a:buSzPts val="2000"/>
              <a:buFont typeface="Arial"/>
              <a:buChar char="•"/>
            </a:pPr>
            <a:r>
              <a:rPr lang="en-US" sz="2000">
                <a:solidFill>
                  <a:srgbClr val="222A35"/>
                </a:solidFill>
                <a:latin typeface="Arial"/>
                <a:ea typeface="Arial"/>
                <a:cs typeface="Arial"/>
                <a:sym typeface="Arial"/>
              </a:rPr>
              <a:t>Open, respectful communication among all involved is critical to serving the child’s best interests.</a:t>
            </a:r>
            <a:endParaRPr/>
          </a:p>
          <a:p>
            <a:pPr marL="457200" marR="0" lvl="0" indent="-311150" algn="l" rtl="0">
              <a:spcBef>
                <a:spcPts val="0"/>
              </a:spcBef>
              <a:spcAft>
                <a:spcPts val="0"/>
              </a:spcAft>
              <a:buClr>
                <a:srgbClr val="FF0000"/>
              </a:buClr>
              <a:buSzPts val="2300"/>
              <a:buFont typeface="Arial"/>
              <a:buNone/>
            </a:pPr>
            <a:endParaRPr sz="2300">
              <a:solidFill>
                <a:srgbClr val="222A35"/>
              </a:solidFill>
              <a:latin typeface="Arial"/>
              <a:ea typeface="Arial"/>
              <a:cs typeface="Arial"/>
              <a:sym typeface="Arial"/>
            </a:endParaRPr>
          </a:p>
        </p:txBody>
      </p:sp>
      <p:grpSp>
        <p:nvGrpSpPr>
          <p:cNvPr id="524" name="Google Shape;524;p31"/>
          <p:cNvGrpSpPr/>
          <p:nvPr/>
        </p:nvGrpSpPr>
        <p:grpSpPr>
          <a:xfrm>
            <a:off x="-12145" y="296268"/>
            <a:ext cx="9857186" cy="1010044"/>
            <a:chOff x="-2619" y="296268"/>
            <a:chExt cx="7569864" cy="1010044"/>
          </a:xfrm>
        </p:grpSpPr>
        <p:sp>
          <p:nvSpPr>
            <p:cNvPr id="525" name="Google Shape;525;p31"/>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31"/>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7" name="Google Shape;527;p31"/>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Timely, Effective Communication </a:t>
            </a:r>
            <a:endParaRPr/>
          </a:p>
        </p:txBody>
      </p:sp>
      <p:sp>
        <p:nvSpPr>
          <p:cNvPr id="528" name="Google Shape;528;p31"/>
          <p:cNvSpPr/>
          <p:nvPr/>
        </p:nvSpPr>
        <p:spPr>
          <a:xfrm>
            <a:off x="966788" y="3136900"/>
            <a:ext cx="715962" cy="9874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9" name="Google Shape;529;p31"/>
          <p:cNvGrpSpPr/>
          <p:nvPr/>
        </p:nvGrpSpPr>
        <p:grpSpPr>
          <a:xfrm>
            <a:off x="773307" y="2329815"/>
            <a:ext cx="2566510" cy="3196613"/>
            <a:chOff x="400766" y="2773471"/>
            <a:chExt cx="2566510" cy="3196613"/>
          </a:xfrm>
        </p:grpSpPr>
        <p:sp>
          <p:nvSpPr>
            <p:cNvPr id="530" name="Google Shape;530;p31"/>
            <p:cNvSpPr/>
            <p:nvPr/>
          </p:nvSpPr>
          <p:spPr>
            <a:xfrm>
              <a:off x="1599088" y="2965308"/>
              <a:ext cx="1306672" cy="883285"/>
            </a:xfrm>
            <a:prstGeom prst="wedgeEllipseCallout">
              <a:avLst>
                <a:gd name="adj1" fmla="val -31719"/>
                <a:gd name="adj2" fmla="val 56749"/>
              </a:avLst>
            </a:prstGeom>
            <a:solidFill>
              <a:schemeClr val="lt1"/>
            </a:solidFill>
            <a:ln w="50800" cap="flat" cmpd="sng">
              <a:solidFill>
                <a:srgbClr val="070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31"/>
            <p:cNvSpPr/>
            <p:nvPr/>
          </p:nvSpPr>
          <p:spPr>
            <a:xfrm>
              <a:off x="457201" y="2773471"/>
              <a:ext cx="1418988" cy="860597"/>
            </a:xfrm>
            <a:prstGeom prst="wedgeEllipseCallout">
              <a:avLst>
                <a:gd name="adj1" fmla="val 21498"/>
                <a:gd name="adj2" fmla="val 64951"/>
              </a:avLst>
            </a:prstGeom>
            <a:solidFill>
              <a:srgbClr val="07024E"/>
            </a:solidFill>
            <a:ln w="15875" cap="flat" cmpd="sng">
              <a:solidFill>
                <a:srgbClr val="070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2" name="Google Shape;532;p31"/>
            <p:cNvGrpSpPr/>
            <p:nvPr/>
          </p:nvGrpSpPr>
          <p:grpSpPr>
            <a:xfrm>
              <a:off x="721360" y="4015654"/>
              <a:ext cx="1971040" cy="1954430"/>
              <a:chOff x="589280" y="4320454"/>
              <a:chExt cx="1971040" cy="1954430"/>
            </a:xfrm>
          </p:grpSpPr>
          <p:sp>
            <p:nvSpPr>
              <p:cNvPr id="533" name="Google Shape;533;p31"/>
              <p:cNvSpPr/>
              <p:nvPr/>
            </p:nvSpPr>
            <p:spPr>
              <a:xfrm>
                <a:off x="1240790" y="4320454"/>
                <a:ext cx="653336" cy="686715"/>
              </a:xfrm>
              <a:custGeom>
                <a:avLst/>
                <a:gdLst/>
                <a:ahLst/>
                <a:cxnLst/>
                <a:rect l="l" t="t" r="r" b="b"/>
                <a:pathLst>
                  <a:path w="197" h="196" extrusionOk="0">
                    <a:moveTo>
                      <a:pt x="0" y="98"/>
                    </a:moveTo>
                    <a:cubicBezTo>
                      <a:pt x="0" y="44"/>
                      <a:pt x="45" y="0"/>
                      <a:pt x="98" y="0"/>
                    </a:cubicBezTo>
                    <a:cubicBezTo>
                      <a:pt x="152" y="0"/>
                      <a:pt x="197" y="45"/>
                      <a:pt x="196" y="98"/>
                    </a:cubicBezTo>
                    <a:cubicBezTo>
                      <a:pt x="196" y="151"/>
                      <a:pt x="151" y="196"/>
                      <a:pt x="98" y="196"/>
                    </a:cubicBezTo>
                    <a:cubicBezTo>
                      <a:pt x="45" y="196"/>
                      <a:pt x="0" y="151"/>
                      <a:pt x="0" y="98"/>
                    </a:cubicBezTo>
                    <a:close/>
                  </a:path>
                </a:pathLst>
              </a:custGeom>
              <a:solidFill>
                <a:srgbClr val="070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31"/>
              <p:cNvSpPr/>
              <p:nvPr/>
            </p:nvSpPr>
            <p:spPr>
              <a:xfrm>
                <a:off x="843280" y="5049520"/>
                <a:ext cx="1442720" cy="1183014"/>
              </a:xfrm>
              <a:prstGeom prst="ellipse">
                <a:avLst/>
              </a:prstGeom>
              <a:solidFill>
                <a:srgbClr val="07024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31"/>
              <p:cNvSpPr/>
              <p:nvPr/>
            </p:nvSpPr>
            <p:spPr>
              <a:xfrm>
                <a:off x="875348" y="5490355"/>
                <a:ext cx="1359852" cy="678169"/>
              </a:xfrm>
              <a:prstGeom prst="rect">
                <a:avLst/>
              </a:prstGeom>
              <a:solidFill>
                <a:srgbClr val="07024E"/>
              </a:solidFill>
              <a:ln w="12700" cap="flat" cmpd="sng">
                <a:solidFill>
                  <a:srgbClr val="070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31"/>
              <p:cNvSpPr/>
              <p:nvPr/>
            </p:nvSpPr>
            <p:spPr>
              <a:xfrm>
                <a:off x="589280" y="5516879"/>
                <a:ext cx="1971040" cy="75800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7" name="Google Shape;537;p31"/>
            <p:cNvSpPr/>
            <p:nvPr/>
          </p:nvSpPr>
          <p:spPr>
            <a:xfrm>
              <a:off x="2286556" y="3645023"/>
              <a:ext cx="680720" cy="495368"/>
            </a:xfrm>
            <a:prstGeom prst="wedgeEllipseCallout">
              <a:avLst>
                <a:gd name="adj1" fmla="val -32918"/>
                <a:gd name="adj2" fmla="val 64951"/>
              </a:avLst>
            </a:prstGeom>
            <a:solidFill>
              <a:srgbClr val="07024E"/>
            </a:solidFill>
            <a:ln w="15875" cap="flat" cmpd="sng">
              <a:solidFill>
                <a:srgbClr val="070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31"/>
            <p:cNvSpPr/>
            <p:nvPr/>
          </p:nvSpPr>
          <p:spPr>
            <a:xfrm>
              <a:off x="400766" y="3456847"/>
              <a:ext cx="715485" cy="420467"/>
            </a:xfrm>
            <a:prstGeom prst="wedgeEllipseCallout">
              <a:avLst>
                <a:gd name="adj1" fmla="val 27375"/>
                <a:gd name="adj2" fmla="val 64801"/>
              </a:avLst>
            </a:prstGeom>
            <a:solidFill>
              <a:schemeClr val="lt1"/>
            </a:solidFill>
            <a:ln w="15875" cap="flat" cmpd="sng">
              <a:solidFill>
                <a:srgbClr val="070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grpSp>
        <p:nvGrpSpPr>
          <p:cNvPr id="544" name="Google Shape;544;p32"/>
          <p:cNvGrpSpPr/>
          <p:nvPr/>
        </p:nvGrpSpPr>
        <p:grpSpPr>
          <a:xfrm>
            <a:off x="-12145" y="296268"/>
            <a:ext cx="9857186" cy="1010044"/>
            <a:chOff x="-2619" y="296268"/>
            <a:chExt cx="7569864" cy="1010044"/>
          </a:xfrm>
        </p:grpSpPr>
        <p:sp>
          <p:nvSpPr>
            <p:cNvPr id="545" name="Google Shape;545;p32"/>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32"/>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7" name="Google Shape;547;p32"/>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Effective Communication</a:t>
            </a:r>
            <a:endParaRPr/>
          </a:p>
        </p:txBody>
      </p:sp>
      <p:sp>
        <p:nvSpPr>
          <p:cNvPr id="548" name="Google Shape;548;p32"/>
          <p:cNvSpPr/>
          <p:nvPr/>
        </p:nvSpPr>
        <p:spPr>
          <a:xfrm rot="-6791320">
            <a:off x="3469698" y="3650240"/>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9" name="Google Shape;549;p32"/>
          <p:cNvGrpSpPr/>
          <p:nvPr/>
        </p:nvGrpSpPr>
        <p:grpSpPr>
          <a:xfrm>
            <a:off x="3379959" y="3495564"/>
            <a:ext cx="1396088" cy="1047730"/>
            <a:chOff x="2039674" y="4297230"/>
            <a:chExt cx="1396088" cy="1047730"/>
          </a:xfrm>
        </p:grpSpPr>
        <p:sp>
          <p:nvSpPr>
            <p:cNvPr id="550" name="Google Shape;550;p32"/>
            <p:cNvSpPr/>
            <p:nvPr/>
          </p:nvSpPr>
          <p:spPr>
            <a:xfrm rot="-6791320">
              <a:off x="2129413" y="4451906"/>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32"/>
            <p:cNvSpPr txBox="1"/>
            <p:nvPr/>
          </p:nvSpPr>
          <p:spPr>
            <a:xfrm>
              <a:off x="2956144" y="4835046"/>
              <a:ext cx="4796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50000"/>
                  </a:solidFill>
                  <a:latin typeface="Arial"/>
                  <a:ea typeface="Arial"/>
                  <a:cs typeface="Arial"/>
                  <a:sym typeface="Arial"/>
                </a:rPr>
                <a:t>1B</a:t>
              </a:r>
              <a:endParaRPr/>
            </a:p>
          </p:txBody>
        </p:sp>
      </p:grpSp>
      <p:grpSp>
        <p:nvGrpSpPr>
          <p:cNvPr id="552" name="Google Shape;552;p32"/>
          <p:cNvGrpSpPr/>
          <p:nvPr/>
        </p:nvGrpSpPr>
        <p:grpSpPr>
          <a:xfrm>
            <a:off x="2519820" y="3495564"/>
            <a:ext cx="9672180" cy="1047730"/>
            <a:chOff x="2519820" y="3495564"/>
            <a:chExt cx="9672180" cy="1047730"/>
          </a:xfrm>
        </p:grpSpPr>
        <p:sp>
          <p:nvSpPr>
            <p:cNvPr id="553" name="Google Shape;553;p32"/>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554" name="Google Shape;554;p32"/>
            <p:cNvSpPr/>
            <p:nvPr/>
          </p:nvSpPr>
          <p:spPr>
            <a:xfrm>
              <a:off x="3607196" y="3582448"/>
              <a:ext cx="8496452"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Effective Communication with </a:t>
              </a:r>
              <a:endParaRPr/>
            </a:p>
            <a:p>
              <a:pPr marL="0" marR="0" lvl="0" indent="0" algn="ctr" rtl="0">
                <a:spcBef>
                  <a:spcPts val="0"/>
                </a:spcBef>
                <a:spcAft>
                  <a:spcPts val="0"/>
                </a:spcAft>
                <a:buNone/>
              </a:pPr>
              <a:r>
                <a:rPr lang="en-US" sz="2400" b="1">
                  <a:solidFill>
                    <a:schemeClr val="lt1"/>
                  </a:solidFill>
                  <a:latin typeface="Arial"/>
                  <a:ea typeface="Arial"/>
                  <a:cs typeface="Arial"/>
                  <a:sym typeface="Arial"/>
                </a:rPr>
                <a:t>Professionals on a Case</a:t>
              </a:r>
              <a:endParaRPr/>
            </a:p>
          </p:txBody>
        </p:sp>
        <p:sp>
          <p:nvSpPr>
            <p:cNvPr id="555" name="Google Shape;555;p32"/>
            <p:cNvSpPr/>
            <p:nvPr/>
          </p:nvSpPr>
          <p:spPr>
            <a:xfrm rot="-6791320">
              <a:off x="3469698" y="3650240"/>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6"/>
          <p:cNvGrpSpPr/>
          <p:nvPr/>
        </p:nvGrpSpPr>
        <p:grpSpPr>
          <a:xfrm>
            <a:off x="676275" y="2576797"/>
            <a:ext cx="10807701" cy="2439397"/>
            <a:chOff x="676275" y="2217559"/>
            <a:chExt cx="10807701" cy="2439397"/>
          </a:xfrm>
        </p:grpSpPr>
        <p:grpSp>
          <p:nvGrpSpPr>
            <p:cNvPr id="81" name="Google Shape;81;p6"/>
            <p:cNvGrpSpPr/>
            <p:nvPr/>
          </p:nvGrpSpPr>
          <p:grpSpPr>
            <a:xfrm>
              <a:off x="676275" y="2217559"/>
              <a:ext cx="10807701" cy="2439397"/>
              <a:chOff x="676275" y="2281238"/>
              <a:chExt cx="10807701" cy="2439397"/>
            </a:xfrm>
          </p:grpSpPr>
          <p:sp>
            <p:nvSpPr>
              <p:cNvPr id="82" name="Google Shape;82;p6"/>
              <p:cNvSpPr/>
              <p:nvPr/>
            </p:nvSpPr>
            <p:spPr>
              <a:xfrm>
                <a:off x="9107488" y="3528422"/>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6"/>
              <p:cNvSpPr/>
              <p:nvPr/>
            </p:nvSpPr>
            <p:spPr>
              <a:xfrm>
                <a:off x="7000875" y="2339384"/>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6"/>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6"/>
              <p:cNvSpPr/>
              <p:nvPr/>
            </p:nvSpPr>
            <p:spPr>
              <a:xfrm>
                <a:off x="2782888" y="2339384"/>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6"/>
              <p:cNvGrpSpPr/>
              <p:nvPr/>
            </p:nvGrpSpPr>
            <p:grpSpPr>
              <a:xfrm>
                <a:off x="676275" y="2281238"/>
                <a:ext cx="2374900" cy="2381251"/>
                <a:chOff x="676275" y="2281238"/>
                <a:chExt cx="2374900" cy="2381251"/>
              </a:xfrm>
            </p:grpSpPr>
            <p:sp>
              <p:nvSpPr>
                <p:cNvPr id="87" name="Google Shape;87;p6"/>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6"/>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9" name="Google Shape;89;p6"/>
              <p:cNvSpPr/>
              <p:nvPr/>
            </p:nvSpPr>
            <p:spPr>
              <a:xfrm>
                <a:off x="9107488" y="2339384"/>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6"/>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p:nvPr/>
            </p:nvSpPr>
            <p:spPr>
              <a:xfrm>
                <a:off x="4892675" y="2339384"/>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6"/>
              <p:cNvSpPr/>
              <p:nvPr/>
            </p:nvSpPr>
            <p:spPr>
              <a:xfrm>
                <a:off x="2782888" y="3478088"/>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93" name="Google Shape;93;p6"/>
            <p:cNvPicPr preferRelativeResize="0"/>
            <p:nvPr/>
          </p:nvPicPr>
          <p:blipFill rotWithShape="1">
            <a:blip r:embed="rId3">
              <a:alphaModFix/>
            </a:blip>
            <a:srcRect/>
            <a:stretch/>
          </p:blipFill>
          <p:spPr>
            <a:xfrm>
              <a:off x="1478048" y="2907325"/>
              <a:ext cx="733480" cy="924273"/>
            </a:xfrm>
            <a:prstGeom prst="rect">
              <a:avLst/>
            </a:prstGeom>
            <a:noFill/>
            <a:ln>
              <a:noFill/>
            </a:ln>
          </p:spPr>
        </p:pic>
      </p:grpSp>
      <p:grpSp>
        <p:nvGrpSpPr>
          <p:cNvPr id="94" name="Google Shape;94;p6"/>
          <p:cNvGrpSpPr/>
          <p:nvPr/>
        </p:nvGrpSpPr>
        <p:grpSpPr>
          <a:xfrm>
            <a:off x="-12145" y="296268"/>
            <a:ext cx="9857186" cy="1010044"/>
            <a:chOff x="-2619" y="296268"/>
            <a:chExt cx="7569864" cy="1010044"/>
          </a:xfrm>
        </p:grpSpPr>
        <p:sp>
          <p:nvSpPr>
            <p:cNvPr id="95" name="Google Shape;95;p6"/>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6"/>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7" name="Google Shape;97;p6"/>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Pre-Work Recap</a:t>
            </a:r>
            <a:endParaRPr/>
          </a:p>
        </p:txBody>
      </p:sp>
      <p:sp>
        <p:nvSpPr>
          <p:cNvPr id="98" name="Google Shape;98;p6"/>
          <p:cNvSpPr/>
          <p:nvPr/>
        </p:nvSpPr>
        <p:spPr>
          <a:xfrm>
            <a:off x="3525449" y="1931155"/>
            <a:ext cx="795908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9" name="Google Shape;99;p6"/>
          <p:cNvSpPr txBox="1"/>
          <p:nvPr/>
        </p:nvSpPr>
        <p:spPr>
          <a:xfrm>
            <a:off x="6778373" y="2210396"/>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p:nvPr/>
        </p:nvSpPr>
        <p:spPr>
          <a:xfrm>
            <a:off x="3374093" y="2136339"/>
            <a:ext cx="6717614"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Read pages </a:t>
            </a:r>
            <a:r>
              <a:rPr lang="en-US" sz="2400" dirty="0" smtClean="0">
                <a:solidFill>
                  <a:schemeClr val="dk1"/>
                </a:solidFill>
                <a:latin typeface="Arial"/>
                <a:ea typeface="Arial"/>
                <a:cs typeface="Arial"/>
                <a:sym typeface="Arial"/>
              </a:rPr>
              <a:t>152-</a:t>
            </a:r>
            <a:r>
              <a:rPr lang="en-US" sz="2400" dirty="0" smtClean="0">
                <a:solidFill>
                  <a:schemeClr val="dk1"/>
                </a:solidFill>
              </a:rPr>
              <a:t>171</a:t>
            </a:r>
            <a:r>
              <a:rPr lang="en-US" sz="2400" dirty="0" smtClean="0">
                <a:solidFill>
                  <a:schemeClr val="dk1"/>
                </a:solidFill>
                <a:latin typeface="Arial"/>
                <a:ea typeface="Arial"/>
                <a:cs typeface="Arial"/>
                <a:sym typeface="Arial"/>
              </a:rPr>
              <a:t>, </a:t>
            </a:r>
            <a:r>
              <a:rPr lang="en-US" sz="2400" dirty="0">
                <a:solidFill>
                  <a:schemeClr val="dk1"/>
                </a:solidFill>
                <a:latin typeface="Arial"/>
                <a:ea typeface="Arial"/>
                <a:cs typeface="Arial"/>
                <a:sym typeface="Arial"/>
              </a:rPr>
              <a:t>Mental Illness in Families through Initial Case Notes for the Greene Case, and complete the following:</a:t>
            </a:r>
            <a:endParaRPr dirty="0"/>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342900" marR="0" lvl="0" indent="-342900" algn="l" rtl="0">
              <a:spcBef>
                <a:spcPts val="0"/>
              </a:spcBef>
              <a:spcAft>
                <a:spcPts val="0"/>
              </a:spcAft>
              <a:buClr>
                <a:srgbClr val="ED1B2E"/>
              </a:buClr>
              <a:buSzPts val="2400"/>
              <a:buFont typeface="Noto Sans Symbols"/>
              <a:buChar char="❑"/>
            </a:pPr>
            <a:r>
              <a:rPr lang="en-US" sz="2400" dirty="0">
                <a:solidFill>
                  <a:schemeClr val="dk1"/>
                </a:solidFill>
                <a:latin typeface="Arial"/>
                <a:ea typeface="Arial"/>
                <a:cs typeface="Arial"/>
                <a:sym typeface="Arial"/>
              </a:rPr>
              <a:t>Complete the Examining Poverty vs. Neglect Scenarios Activity.</a:t>
            </a:r>
            <a:endParaRPr dirty="0"/>
          </a:p>
          <a:p>
            <a:pPr marL="342900" marR="0" lvl="0" indent="-342900" algn="l" rtl="0">
              <a:spcBef>
                <a:spcPts val="0"/>
              </a:spcBef>
              <a:spcAft>
                <a:spcPts val="0"/>
              </a:spcAft>
              <a:buClr>
                <a:srgbClr val="ED1B2E"/>
              </a:buClr>
              <a:buSzPts val="2400"/>
              <a:buFont typeface="Noto Sans Symbols"/>
              <a:buChar char="❑"/>
            </a:pPr>
            <a:r>
              <a:rPr lang="en-US" sz="2400" dirty="0">
                <a:solidFill>
                  <a:schemeClr val="dk1"/>
                </a:solidFill>
                <a:latin typeface="Arial"/>
                <a:ea typeface="Arial"/>
                <a:cs typeface="Arial"/>
                <a:sym typeface="Arial"/>
              </a:rPr>
              <a:t>Play the online game “Spent” to learn more about the challenges of poverty.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33"/>
          <p:cNvPicPr preferRelativeResize="0"/>
          <p:nvPr/>
        </p:nvPicPr>
        <p:blipFill rotWithShape="1">
          <a:blip r:embed="rId3">
            <a:alphaModFix/>
          </a:blip>
          <a:srcRect/>
          <a:stretch/>
        </p:blipFill>
        <p:spPr>
          <a:xfrm>
            <a:off x="4826339" y="2443456"/>
            <a:ext cx="824801" cy="798424"/>
          </a:xfrm>
          <a:prstGeom prst="rect">
            <a:avLst/>
          </a:prstGeom>
          <a:noFill/>
          <a:ln>
            <a:noFill/>
          </a:ln>
        </p:spPr>
      </p:pic>
      <p:grpSp>
        <p:nvGrpSpPr>
          <p:cNvPr id="562" name="Google Shape;562;p33"/>
          <p:cNvGrpSpPr/>
          <p:nvPr/>
        </p:nvGrpSpPr>
        <p:grpSpPr>
          <a:xfrm>
            <a:off x="-12145" y="296268"/>
            <a:ext cx="9857186" cy="1010044"/>
            <a:chOff x="-2619" y="296268"/>
            <a:chExt cx="7569864" cy="1010044"/>
          </a:xfrm>
        </p:grpSpPr>
        <p:sp>
          <p:nvSpPr>
            <p:cNvPr id="563" name="Google Shape;563;p33"/>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33"/>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65" name="Google Shape;565;p33"/>
          <p:cNvGrpSpPr/>
          <p:nvPr/>
        </p:nvGrpSpPr>
        <p:grpSpPr>
          <a:xfrm>
            <a:off x="-12145" y="296268"/>
            <a:ext cx="9413319" cy="1010044"/>
            <a:chOff x="-2619" y="296268"/>
            <a:chExt cx="7569864" cy="1010044"/>
          </a:xfrm>
        </p:grpSpPr>
        <p:sp>
          <p:nvSpPr>
            <p:cNvPr id="566" name="Google Shape;566;p33"/>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33"/>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68" name="Google Shape;568;p33"/>
          <p:cNvPicPr preferRelativeResize="0"/>
          <p:nvPr/>
        </p:nvPicPr>
        <p:blipFill/>
        <p:spPr>
          <a:xfrm>
            <a:off x="1587" y="1588"/>
            <a:ext cx="1587" cy="1587"/>
          </a:xfrm>
          <a:prstGeom prst="rect">
            <a:avLst/>
          </a:prstGeom>
          <a:solidFill>
            <a:srgbClr val="FFFFFF"/>
          </a:solidFill>
          <a:ln>
            <a:noFill/>
          </a:ln>
        </p:spPr>
      </p:pic>
      <p:sp>
        <p:nvSpPr>
          <p:cNvPr id="569" name="Google Shape;569;p33"/>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 </a:t>
            </a:r>
            <a:r>
              <a:rPr lang="en-US" sz="2800" b="1" i="0" u="none" strike="noStrike" cap="none">
                <a:solidFill>
                  <a:srgbClr val="F2F2F2"/>
                </a:solidFill>
                <a:latin typeface="Proxima Nova"/>
                <a:ea typeface="Proxima Nova"/>
                <a:cs typeface="Proxima Nova"/>
                <a:sym typeface="Proxima Nova"/>
              </a:rPr>
              <a:t/>
            </a:r>
            <a:br>
              <a:rPr lang="en-US" sz="2800" b="1" i="0" u="none" strike="noStrike" cap="none">
                <a:solidFill>
                  <a:srgbClr val="F2F2F2"/>
                </a:solidFill>
                <a:latin typeface="Proxima Nova"/>
                <a:ea typeface="Proxima Nova"/>
                <a:cs typeface="Proxima Nova"/>
                <a:sym typeface="Proxima Nova"/>
              </a:rPr>
            </a:br>
            <a:r>
              <a:rPr lang="en-US" sz="2800" b="0" i="0" u="none" strike="noStrike" cap="none">
                <a:solidFill>
                  <a:srgbClr val="F2F2F2"/>
                </a:solidFill>
                <a:latin typeface="Arial"/>
                <a:ea typeface="Arial"/>
                <a:cs typeface="Arial"/>
                <a:sym typeface="Arial"/>
              </a:rPr>
              <a:t>Mental Health, Poverty and Professional Communication</a:t>
            </a:r>
            <a:endParaRPr/>
          </a:p>
        </p:txBody>
      </p:sp>
      <p:pic>
        <p:nvPicPr>
          <p:cNvPr id="570" name="Google Shape;570;p33"/>
          <p:cNvPicPr preferRelativeResize="0"/>
          <p:nvPr/>
        </p:nvPicPr>
        <p:blipFill rotWithShape="1">
          <a:blip r:embed="rId4">
            <a:alphaModFix/>
          </a:blip>
          <a:srcRect/>
          <a:stretch/>
        </p:blipFill>
        <p:spPr>
          <a:xfrm>
            <a:off x="3107008" y="2516164"/>
            <a:ext cx="822251" cy="725716"/>
          </a:xfrm>
          <a:prstGeom prst="rect">
            <a:avLst/>
          </a:prstGeom>
          <a:noFill/>
          <a:ln>
            <a:noFill/>
          </a:ln>
        </p:spPr>
      </p:pic>
      <p:sp>
        <p:nvSpPr>
          <p:cNvPr id="571" name="Google Shape;571;p33"/>
          <p:cNvSpPr/>
          <p:nvPr/>
        </p:nvSpPr>
        <p:spPr>
          <a:xfrm>
            <a:off x="344041" y="3911439"/>
            <a:ext cx="243979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D8D8D8"/>
                </a:solidFill>
                <a:latin typeface="Arial"/>
                <a:ea typeface="Arial"/>
                <a:cs typeface="Arial"/>
                <a:sym typeface="Arial"/>
              </a:rPr>
              <a:t>Pre-Work Recap, Chapter Overview and Competencies</a:t>
            </a:r>
            <a:endParaRPr/>
          </a:p>
        </p:txBody>
      </p:sp>
      <p:grpSp>
        <p:nvGrpSpPr>
          <p:cNvPr id="572" name="Google Shape;572;p33"/>
          <p:cNvGrpSpPr/>
          <p:nvPr/>
        </p:nvGrpSpPr>
        <p:grpSpPr>
          <a:xfrm>
            <a:off x="559950" y="1846522"/>
            <a:ext cx="11212558" cy="2064917"/>
            <a:chOff x="473075" y="2307457"/>
            <a:chExt cx="11212558" cy="2064917"/>
          </a:xfrm>
        </p:grpSpPr>
        <p:sp>
          <p:nvSpPr>
            <p:cNvPr id="573" name="Google Shape;573;p33"/>
            <p:cNvSpPr/>
            <p:nvPr/>
          </p:nvSpPr>
          <p:spPr>
            <a:xfrm>
              <a:off x="9626224" y="2321801"/>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33"/>
            <p:cNvSpPr/>
            <p:nvPr/>
          </p:nvSpPr>
          <p:spPr>
            <a:xfrm>
              <a:off x="7784254" y="3338539"/>
              <a:ext cx="2060786" cy="1033835"/>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33"/>
            <p:cNvSpPr/>
            <p:nvPr/>
          </p:nvSpPr>
          <p:spPr>
            <a:xfrm>
              <a:off x="5957491" y="2307457"/>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33"/>
            <p:cNvSpPr/>
            <p:nvPr/>
          </p:nvSpPr>
          <p:spPr>
            <a:xfrm>
              <a:off x="4129352" y="3338539"/>
              <a:ext cx="2059409" cy="1033835"/>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33"/>
            <p:cNvSpPr/>
            <p:nvPr/>
          </p:nvSpPr>
          <p:spPr>
            <a:xfrm>
              <a:off x="2299838" y="2307457"/>
              <a:ext cx="2059409" cy="1031082"/>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8" name="Google Shape;578;p33"/>
            <p:cNvGrpSpPr/>
            <p:nvPr/>
          </p:nvGrpSpPr>
          <p:grpSpPr>
            <a:xfrm>
              <a:off x="473075" y="2307457"/>
              <a:ext cx="2059409" cy="2064917"/>
              <a:chOff x="676275" y="2281238"/>
              <a:chExt cx="2374900" cy="2381251"/>
            </a:xfrm>
          </p:grpSpPr>
          <p:sp>
            <p:nvSpPr>
              <p:cNvPr id="579" name="Google Shape;579;p33"/>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33"/>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1" name="Google Shape;581;p33"/>
            <p:cNvSpPr/>
            <p:nvPr/>
          </p:nvSpPr>
          <p:spPr>
            <a:xfrm>
              <a:off x="7784254" y="2307457"/>
              <a:ext cx="2060786" cy="1031082"/>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33"/>
            <p:cNvSpPr/>
            <p:nvPr/>
          </p:nvSpPr>
          <p:spPr>
            <a:xfrm>
              <a:off x="5957491" y="3338539"/>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33"/>
            <p:cNvSpPr/>
            <p:nvPr/>
          </p:nvSpPr>
          <p:spPr>
            <a:xfrm>
              <a:off x="4129352" y="2307457"/>
              <a:ext cx="2059409" cy="1031082"/>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33"/>
            <p:cNvSpPr/>
            <p:nvPr/>
          </p:nvSpPr>
          <p:spPr>
            <a:xfrm>
              <a:off x="2299838" y="3338539"/>
              <a:ext cx="2059409" cy="1033835"/>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5" name="Google Shape;585;p33"/>
            <p:cNvPicPr preferRelativeResize="0"/>
            <p:nvPr/>
          </p:nvPicPr>
          <p:blipFill rotWithShape="1">
            <a:blip r:embed="rId5">
              <a:alphaModFix/>
            </a:blip>
            <a:srcRect/>
            <a:stretch/>
          </p:blipFill>
          <p:spPr>
            <a:xfrm>
              <a:off x="10203591" y="2960996"/>
              <a:ext cx="809435" cy="812462"/>
            </a:xfrm>
            <a:prstGeom prst="rect">
              <a:avLst/>
            </a:prstGeom>
            <a:noFill/>
            <a:ln>
              <a:noFill/>
            </a:ln>
          </p:spPr>
        </p:pic>
        <p:sp>
          <p:nvSpPr>
            <p:cNvPr id="586" name="Google Shape;586;p33"/>
            <p:cNvSpPr/>
            <p:nvPr/>
          </p:nvSpPr>
          <p:spPr>
            <a:xfrm>
              <a:off x="9616064" y="3332563"/>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7" name="Google Shape;587;p33"/>
          <p:cNvSpPr/>
          <p:nvPr/>
        </p:nvSpPr>
        <p:spPr>
          <a:xfrm>
            <a:off x="2914258" y="3911439"/>
            <a:ext cx="112086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Mental Health</a:t>
            </a:r>
            <a:endParaRPr/>
          </a:p>
        </p:txBody>
      </p:sp>
      <p:sp>
        <p:nvSpPr>
          <p:cNvPr id="588" name="Google Shape;588;p33"/>
          <p:cNvSpPr/>
          <p:nvPr/>
        </p:nvSpPr>
        <p:spPr>
          <a:xfrm>
            <a:off x="4687063" y="3911439"/>
            <a:ext cx="122822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Poverty</a:t>
            </a:r>
            <a:endParaRPr/>
          </a:p>
        </p:txBody>
      </p:sp>
      <p:sp>
        <p:nvSpPr>
          <p:cNvPr id="589" name="Google Shape;589;p33"/>
          <p:cNvSpPr/>
          <p:nvPr/>
        </p:nvSpPr>
        <p:spPr>
          <a:xfrm>
            <a:off x="5953342" y="3942216"/>
            <a:ext cx="24384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D8D8D8"/>
                </a:solidFill>
                <a:latin typeface="Arial"/>
                <a:ea typeface="Arial"/>
                <a:cs typeface="Arial"/>
                <a:sym typeface="Arial"/>
              </a:rPr>
              <a:t>Skill Building: Professional Communication</a:t>
            </a:r>
            <a:endParaRPr/>
          </a:p>
        </p:txBody>
      </p:sp>
      <p:sp>
        <p:nvSpPr>
          <p:cNvPr id="590" name="Google Shape;590;p33"/>
          <p:cNvSpPr/>
          <p:nvPr/>
        </p:nvSpPr>
        <p:spPr>
          <a:xfrm>
            <a:off x="8391742" y="3924641"/>
            <a:ext cx="136149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Working a Case</a:t>
            </a:r>
            <a:endParaRPr/>
          </a:p>
        </p:txBody>
      </p:sp>
      <p:pic>
        <p:nvPicPr>
          <p:cNvPr id="591" name="Google Shape;591;p33"/>
          <p:cNvPicPr preferRelativeResize="0"/>
          <p:nvPr/>
        </p:nvPicPr>
        <p:blipFill rotWithShape="1">
          <a:blip r:embed="rId6">
            <a:alphaModFix/>
          </a:blip>
          <a:srcRect/>
          <a:stretch/>
        </p:blipFill>
        <p:spPr>
          <a:xfrm>
            <a:off x="1247105" y="2441442"/>
            <a:ext cx="733480" cy="924273"/>
          </a:xfrm>
          <a:prstGeom prst="rect">
            <a:avLst/>
          </a:prstGeom>
          <a:noFill/>
          <a:ln>
            <a:noFill/>
          </a:ln>
        </p:spPr>
      </p:pic>
      <p:pic>
        <p:nvPicPr>
          <p:cNvPr id="592" name="Google Shape;592;p33"/>
          <p:cNvPicPr preferRelativeResize="0"/>
          <p:nvPr/>
        </p:nvPicPr>
        <p:blipFill rotWithShape="1">
          <a:blip r:embed="rId7">
            <a:alphaModFix/>
          </a:blip>
          <a:srcRect/>
          <a:stretch/>
        </p:blipFill>
        <p:spPr>
          <a:xfrm>
            <a:off x="8442008" y="2321007"/>
            <a:ext cx="715541" cy="987723"/>
          </a:xfrm>
          <a:prstGeom prst="rect">
            <a:avLst/>
          </a:prstGeom>
          <a:noFill/>
          <a:ln>
            <a:noFill/>
          </a:ln>
        </p:spPr>
      </p:pic>
      <p:sp>
        <p:nvSpPr>
          <p:cNvPr id="593" name="Google Shape;593;p33"/>
          <p:cNvSpPr/>
          <p:nvPr/>
        </p:nvSpPr>
        <p:spPr>
          <a:xfrm>
            <a:off x="9819710" y="3911439"/>
            <a:ext cx="2136124" cy="24622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400">
                <a:solidFill>
                  <a:srgbClr val="113044"/>
                </a:solidFill>
                <a:latin typeface="Arial"/>
                <a:ea typeface="Arial"/>
                <a:cs typeface="Arial"/>
                <a:sym typeface="Arial"/>
              </a:rPr>
              <a:t>Chapter 5: Pre-Work</a:t>
            </a:r>
            <a:endParaRPr/>
          </a:p>
        </p:txBody>
      </p:sp>
      <p:sp>
        <p:nvSpPr>
          <p:cNvPr id="594" name="Google Shape;594;p33"/>
          <p:cNvSpPr/>
          <p:nvPr/>
        </p:nvSpPr>
        <p:spPr>
          <a:xfrm>
            <a:off x="6669088" y="2470150"/>
            <a:ext cx="822325" cy="73342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33"/>
          <p:cNvSpPr/>
          <p:nvPr/>
        </p:nvSpPr>
        <p:spPr>
          <a:xfrm>
            <a:off x="6669088" y="2844800"/>
            <a:ext cx="822325" cy="358775"/>
          </a:xfrm>
          <a:custGeom>
            <a:avLst/>
            <a:gdLst/>
            <a:ahLst/>
            <a:cxnLst/>
            <a:rect l="l" t="t" r="r" b="b"/>
            <a:pathLst>
              <a:path w="1037" h="451" extrusionOk="0">
                <a:moveTo>
                  <a:pt x="972" y="451"/>
                </a:moveTo>
                <a:cubicBezTo>
                  <a:pt x="669" y="451"/>
                  <a:pt x="367" y="451"/>
                  <a:pt x="65" y="451"/>
                </a:cubicBezTo>
                <a:cubicBezTo>
                  <a:pt x="63" y="450"/>
                  <a:pt x="62" y="449"/>
                  <a:pt x="60" y="449"/>
                </a:cubicBezTo>
                <a:cubicBezTo>
                  <a:pt x="32" y="444"/>
                  <a:pt x="13" y="428"/>
                  <a:pt x="4" y="402"/>
                </a:cubicBezTo>
                <a:cubicBezTo>
                  <a:pt x="2" y="398"/>
                  <a:pt x="1" y="395"/>
                  <a:pt x="0" y="391"/>
                </a:cubicBezTo>
                <a:cubicBezTo>
                  <a:pt x="0" y="261"/>
                  <a:pt x="0" y="131"/>
                  <a:pt x="0" y="1"/>
                </a:cubicBezTo>
                <a:cubicBezTo>
                  <a:pt x="1" y="1"/>
                  <a:pt x="2" y="2"/>
                  <a:pt x="3" y="3"/>
                </a:cubicBezTo>
                <a:cubicBezTo>
                  <a:pt x="13" y="12"/>
                  <a:pt x="22" y="23"/>
                  <a:pt x="33" y="32"/>
                </a:cubicBezTo>
                <a:cubicBezTo>
                  <a:pt x="72" y="63"/>
                  <a:pt x="116" y="77"/>
                  <a:pt x="166" y="77"/>
                </a:cubicBezTo>
                <a:cubicBezTo>
                  <a:pt x="255" y="77"/>
                  <a:pt x="345" y="77"/>
                  <a:pt x="434" y="77"/>
                </a:cubicBezTo>
                <a:cubicBezTo>
                  <a:pt x="441" y="77"/>
                  <a:pt x="441" y="77"/>
                  <a:pt x="441" y="84"/>
                </a:cubicBezTo>
                <a:cubicBezTo>
                  <a:pt x="441" y="99"/>
                  <a:pt x="441" y="115"/>
                  <a:pt x="441" y="130"/>
                </a:cubicBezTo>
                <a:cubicBezTo>
                  <a:pt x="441" y="156"/>
                  <a:pt x="459" y="173"/>
                  <a:pt x="484" y="173"/>
                </a:cubicBezTo>
                <a:cubicBezTo>
                  <a:pt x="507" y="174"/>
                  <a:pt x="530" y="174"/>
                  <a:pt x="552" y="174"/>
                </a:cubicBezTo>
                <a:cubicBezTo>
                  <a:pt x="578" y="173"/>
                  <a:pt x="596" y="156"/>
                  <a:pt x="596" y="130"/>
                </a:cubicBezTo>
                <a:cubicBezTo>
                  <a:pt x="596" y="115"/>
                  <a:pt x="596" y="100"/>
                  <a:pt x="596" y="85"/>
                </a:cubicBezTo>
                <a:cubicBezTo>
                  <a:pt x="596" y="77"/>
                  <a:pt x="596" y="77"/>
                  <a:pt x="604" y="77"/>
                </a:cubicBezTo>
                <a:cubicBezTo>
                  <a:pt x="693" y="77"/>
                  <a:pt x="783" y="77"/>
                  <a:pt x="872" y="77"/>
                </a:cubicBezTo>
                <a:cubicBezTo>
                  <a:pt x="891" y="77"/>
                  <a:pt x="909" y="75"/>
                  <a:pt x="927" y="70"/>
                </a:cubicBezTo>
                <a:cubicBezTo>
                  <a:pt x="969" y="60"/>
                  <a:pt x="1004" y="37"/>
                  <a:pt x="1032" y="5"/>
                </a:cubicBezTo>
                <a:cubicBezTo>
                  <a:pt x="1033" y="3"/>
                  <a:pt x="1035" y="1"/>
                  <a:pt x="1037" y="0"/>
                </a:cubicBezTo>
                <a:cubicBezTo>
                  <a:pt x="1037" y="130"/>
                  <a:pt x="1037" y="261"/>
                  <a:pt x="1037" y="391"/>
                </a:cubicBezTo>
                <a:cubicBezTo>
                  <a:pt x="1036" y="393"/>
                  <a:pt x="1035" y="394"/>
                  <a:pt x="1035" y="395"/>
                </a:cubicBezTo>
                <a:cubicBezTo>
                  <a:pt x="1028" y="422"/>
                  <a:pt x="1012" y="439"/>
                  <a:pt x="985" y="447"/>
                </a:cubicBezTo>
                <a:cubicBezTo>
                  <a:pt x="981" y="449"/>
                  <a:pt x="976" y="450"/>
                  <a:pt x="972" y="451"/>
                </a:cubicBezTo>
                <a:close/>
              </a:path>
            </a:pathLst>
          </a:custGeom>
          <a:solidFill>
            <a:srgbClr val="D8D8D8">
              <a:alpha val="82745"/>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33"/>
          <p:cNvSpPr/>
          <p:nvPr/>
        </p:nvSpPr>
        <p:spPr>
          <a:xfrm>
            <a:off x="6669088" y="2582863"/>
            <a:ext cx="822325" cy="295275"/>
          </a:xfrm>
          <a:custGeom>
            <a:avLst/>
            <a:gdLst/>
            <a:ahLst/>
            <a:cxnLst/>
            <a:rect l="l" t="t" r="r" b="b"/>
            <a:pathLst>
              <a:path w="1037" h="373" extrusionOk="0">
                <a:moveTo>
                  <a:pt x="1037" y="59"/>
                </a:moveTo>
                <a:cubicBezTo>
                  <a:pt x="1037" y="124"/>
                  <a:pt x="1037" y="189"/>
                  <a:pt x="1037" y="254"/>
                </a:cubicBezTo>
                <a:cubicBezTo>
                  <a:pt x="1036" y="255"/>
                  <a:pt x="1035" y="256"/>
                  <a:pt x="1035" y="257"/>
                </a:cubicBezTo>
                <a:cubicBezTo>
                  <a:pt x="1028" y="282"/>
                  <a:pt x="1015" y="303"/>
                  <a:pt x="997" y="322"/>
                </a:cubicBezTo>
                <a:cubicBezTo>
                  <a:pt x="965" y="355"/>
                  <a:pt x="925" y="372"/>
                  <a:pt x="879" y="373"/>
                </a:cubicBezTo>
                <a:cubicBezTo>
                  <a:pt x="843" y="373"/>
                  <a:pt x="807" y="373"/>
                  <a:pt x="771" y="373"/>
                </a:cubicBezTo>
                <a:cubicBezTo>
                  <a:pt x="715" y="373"/>
                  <a:pt x="659" y="373"/>
                  <a:pt x="602" y="373"/>
                </a:cubicBezTo>
                <a:cubicBezTo>
                  <a:pt x="596" y="373"/>
                  <a:pt x="596" y="373"/>
                  <a:pt x="596" y="366"/>
                </a:cubicBezTo>
                <a:cubicBezTo>
                  <a:pt x="596" y="351"/>
                  <a:pt x="596" y="335"/>
                  <a:pt x="596" y="319"/>
                </a:cubicBezTo>
                <a:cubicBezTo>
                  <a:pt x="596" y="294"/>
                  <a:pt x="578" y="276"/>
                  <a:pt x="552" y="276"/>
                </a:cubicBezTo>
                <a:cubicBezTo>
                  <a:pt x="530" y="276"/>
                  <a:pt x="507" y="276"/>
                  <a:pt x="485" y="276"/>
                </a:cubicBezTo>
                <a:cubicBezTo>
                  <a:pt x="460" y="276"/>
                  <a:pt x="440" y="295"/>
                  <a:pt x="441" y="320"/>
                </a:cubicBezTo>
                <a:cubicBezTo>
                  <a:pt x="441" y="335"/>
                  <a:pt x="441" y="351"/>
                  <a:pt x="441" y="366"/>
                </a:cubicBezTo>
                <a:cubicBezTo>
                  <a:pt x="441" y="373"/>
                  <a:pt x="441" y="373"/>
                  <a:pt x="435" y="373"/>
                </a:cubicBezTo>
                <a:cubicBezTo>
                  <a:pt x="344" y="373"/>
                  <a:pt x="253" y="373"/>
                  <a:pt x="162" y="373"/>
                </a:cubicBezTo>
                <a:cubicBezTo>
                  <a:pt x="144" y="373"/>
                  <a:pt x="127" y="370"/>
                  <a:pt x="110" y="365"/>
                </a:cubicBezTo>
                <a:cubicBezTo>
                  <a:pt x="60" y="349"/>
                  <a:pt x="25" y="317"/>
                  <a:pt x="6" y="268"/>
                </a:cubicBezTo>
                <a:cubicBezTo>
                  <a:pt x="4" y="263"/>
                  <a:pt x="2" y="258"/>
                  <a:pt x="0" y="254"/>
                </a:cubicBezTo>
                <a:cubicBezTo>
                  <a:pt x="0" y="189"/>
                  <a:pt x="0" y="124"/>
                  <a:pt x="0" y="59"/>
                </a:cubicBezTo>
                <a:cubicBezTo>
                  <a:pt x="1" y="57"/>
                  <a:pt x="1" y="56"/>
                  <a:pt x="2" y="55"/>
                </a:cubicBezTo>
                <a:cubicBezTo>
                  <a:pt x="4" y="43"/>
                  <a:pt x="10" y="33"/>
                  <a:pt x="17" y="24"/>
                </a:cubicBezTo>
                <a:cubicBezTo>
                  <a:pt x="33" y="7"/>
                  <a:pt x="52" y="0"/>
                  <a:pt x="75" y="0"/>
                </a:cubicBezTo>
                <a:cubicBezTo>
                  <a:pt x="319" y="0"/>
                  <a:pt x="563" y="0"/>
                  <a:pt x="806" y="0"/>
                </a:cubicBezTo>
                <a:cubicBezTo>
                  <a:pt x="860" y="0"/>
                  <a:pt x="913" y="0"/>
                  <a:pt x="966" y="0"/>
                </a:cubicBezTo>
                <a:cubicBezTo>
                  <a:pt x="997" y="0"/>
                  <a:pt x="1018" y="16"/>
                  <a:pt x="1031" y="43"/>
                </a:cubicBezTo>
                <a:cubicBezTo>
                  <a:pt x="1033" y="48"/>
                  <a:pt x="1035" y="54"/>
                  <a:pt x="1037" y="59"/>
                </a:cubicBezTo>
                <a:close/>
              </a:path>
            </a:pathLst>
          </a:custGeom>
          <a:solidFill>
            <a:srgbClr val="D8D8D8">
              <a:alpha val="6862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33"/>
          <p:cNvSpPr/>
          <p:nvPr/>
        </p:nvSpPr>
        <p:spPr>
          <a:xfrm>
            <a:off x="6935788" y="2470150"/>
            <a:ext cx="288925" cy="84138"/>
          </a:xfrm>
          <a:custGeom>
            <a:avLst/>
            <a:gdLst/>
            <a:ahLst/>
            <a:cxnLst/>
            <a:rect l="l" t="t" r="r" b="b"/>
            <a:pathLst>
              <a:path w="365" h="107" extrusionOk="0">
                <a:moveTo>
                  <a:pt x="300" y="0"/>
                </a:moveTo>
                <a:cubicBezTo>
                  <a:pt x="305" y="2"/>
                  <a:pt x="310" y="3"/>
                  <a:pt x="315" y="4"/>
                </a:cubicBezTo>
                <a:cubicBezTo>
                  <a:pt x="342" y="12"/>
                  <a:pt x="363" y="37"/>
                  <a:pt x="365" y="66"/>
                </a:cubicBezTo>
                <a:cubicBezTo>
                  <a:pt x="365" y="78"/>
                  <a:pt x="365" y="90"/>
                  <a:pt x="365" y="102"/>
                </a:cubicBezTo>
                <a:cubicBezTo>
                  <a:pt x="365" y="105"/>
                  <a:pt x="364" y="107"/>
                  <a:pt x="361" y="107"/>
                </a:cubicBezTo>
                <a:cubicBezTo>
                  <a:pt x="344" y="107"/>
                  <a:pt x="327" y="107"/>
                  <a:pt x="310" y="107"/>
                </a:cubicBezTo>
                <a:cubicBezTo>
                  <a:pt x="306" y="107"/>
                  <a:pt x="305" y="105"/>
                  <a:pt x="305" y="102"/>
                </a:cubicBezTo>
                <a:cubicBezTo>
                  <a:pt x="306" y="93"/>
                  <a:pt x="306" y="83"/>
                  <a:pt x="305" y="74"/>
                </a:cubicBezTo>
                <a:cubicBezTo>
                  <a:pt x="305" y="65"/>
                  <a:pt x="301" y="61"/>
                  <a:pt x="293" y="61"/>
                </a:cubicBezTo>
                <a:cubicBezTo>
                  <a:pt x="219" y="61"/>
                  <a:pt x="146" y="61"/>
                  <a:pt x="72" y="61"/>
                </a:cubicBezTo>
                <a:cubicBezTo>
                  <a:pt x="63" y="61"/>
                  <a:pt x="59" y="65"/>
                  <a:pt x="59" y="74"/>
                </a:cubicBezTo>
                <a:cubicBezTo>
                  <a:pt x="59" y="83"/>
                  <a:pt x="59" y="93"/>
                  <a:pt x="59" y="102"/>
                </a:cubicBezTo>
                <a:cubicBezTo>
                  <a:pt x="59" y="106"/>
                  <a:pt x="58" y="107"/>
                  <a:pt x="54" y="107"/>
                </a:cubicBezTo>
                <a:cubicBezTo>
                  <a:pt x="38" y="107"/>
                  <a:pt x="21" y="107"/>
                  <a:pt x="5" y="107"/>
                </a:cubicBezTo>
                <a:cubicBezTo>
                  <a:pt x="1" y="107"/>
                  <a:pt x="0" y="105"/>
                  <a:pt x="0" y="101"/>
                </a:cubicBezTo>
                <a:cubicBezTo>
                  <a:pt x="0" y="91"/>
                  <a:pt x="0" y="81"/>
                  <a:pt x="0" y="71"/>
                </a:cubicBezTo>
                <a:cubicBezTo>
                  <a:pt x="0" y="36"/>
                  <a:pt x="24" y="8"/>
                  <a:pt x="59" y="2"/>
                </a:cubicBezTo>
                <a:cubicBezTo>
                  <a:pt x="61" y="2"/>
                  <a:pt x="63" y="1"/>
                  <a:pt x="64" y="0"/>
                </a:cubicBezTo>
                <a:cubicBezTo>
                  <a:pt x="143" y="0"/>
                  <a:pt x="222" y="0"/>
                  <a:pt x="300" y="0"/>
                </a:cubicBezTo>
                <a:close/>
              </a:path>
            </a:pathLst>
          </a:custGeom>
          <a:solidFill>
            <a:srgbClr val="D8D8D8">
              <a:alpha val="7882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33"/>
          <p:cNvSpPr/>
          <p:nvPr/>
        </p:nvSpPr>
        <p:spPr>
          <a:xfrm>
            <a:off x="7046913" y="2828925"/>
            <a:ext cx="66675" cy="127000"/>
          </a:xfrm>
          <a:custGeom>
            <a:avLst/>
            <a:gdLst/>
            <a:ahLst/>
            <a:cxnLst/>
            <a:rect l="l" t="t" r="r" b="b"/>
            <a:pathLst>
              <a:path w="85" h="159" extrusionOk="0">
                <a:moveTo>
                  <a:pt x="85" y="80"/>
                </a:moveTo>
                <a:cubicBezTo>
                  <a:pt x="85" y="103"/>
                  <a:pt x="85" y="126"/>
                  <a:pt x="85" y="149"/>
                </a:cubicBezTo>
                <a:cubicBezTo>
                  <a:pt x="85" y="156"/>
                  <a:pt x="82" y="159"/>
                  <a:pt x="75" y="159"/>
                </a:cubicBezTo>
                <a:cubicBezTo>
                  <a:pt x="53" y="159"/>
                  <a:pt x="31" y="159"/>
                  <a:pt x="9" y="159"/>
                </a:cubicBezTo>
                <a:cubicBezTo>
                  <a:pt x="2" y="159"/>
                  <a:pt x="0" y="156"/>
                  <a:pt x="0" y="149"/>
                </a:cubicBezTo>
                <a:cubicBezTo>
                  <a:pt x="0" y="103"/>
                  <a:pt x="0" y="56"/>
                  <a:pt x="0" y="10"/>
                </a:cubicBezTo>
                <a:cubicBezTo>
                  <a:pt x="0" y="3"/>
                  <a:pt x="2" y="1"/>
                  <a:pt x="9" y="1"/>
                </a:cubicBezTo>
                <a:cubicBezTo>
                  <a:pt x="31" y="0"/>
                  <a:pt x="53" y="0"/>
                  <a:pt x="76" y="1"/>
                </a:cubicBezTo>
                <a:cubicBezTo>
                  <a:pt x="83" y="1"/>
                  <a:pt x="85" y="3"/>
                  <a:pt x="85" y="10"/>
                </a:cubicBezTo>
                <a:cubicBezTo>
                  <a:pt x="85" y="33"/>
                  <a:pt x="85" y="56"/>
                  <a:pt x="85" y="80"/>
                </a:cubicBezTo>
                <a:close/>
              </a:path>
            </a:pathLst>
          </a:custGeom>
          <a:solidFill>
            <a:srgbClr val="D8D8D8">
              <a:alpha val="86666"/>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grpSp>
        <p:nvGrpSpPr>
          <p:cNvPr id="604" name="Google Shape;604;p34"/>
          <p:cNvGrpSpPr/>
          <p:nvPr/>
        </p:nvGrpSpPr>
        <p:grpSpPr>
          <a:xfrm>
            <a:off x="-12145" y="296268"/>
            <a:ext cx="9857186" cy="1010044"/>
            <a:chOff x="-2619" y="296268"/>
            <a:chExt cx="7569864" cy="1010044"/>
          </a:xfrm>
        </p:grpSpPr>
        <p:sp>
          <p:nvSpPr>
            <p:cNvPr id="605" name="Google Shape;605;p34"/>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34"/>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07" name="Google Shape;607;p34"/>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The Greene Case</a:t>
            </a:r>
            <a:endParaRPr/>
          </a:p>
        </p:txBody>
      </p:sp>
      <p:sp>
        <p:nvSpPr>
          <p:cNvPr id="608" name="Google Shape;608;p34"/>
          <p:cNvSpPr/>
          <p:nvPr/>
        </p:nvSpPr>
        <p:spPr>
          <a:xfrm>
            <a:off x="3344449" y="3582448"/>
            <a:ext cx="8847551"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The Greene Case</a:t>
            </a:r>
            <a:endParaRPr/>
          </a:p>
        </p:txBody>
      </p:sp>
      <p:grpSp>
        <p:nvGrpSpPr>
          <p:cNvPr id="609" name="Google Shape;609;p34"/>
          <p:cNvGrpSpPr/>
          <p:nvPr/>
        </p:nvGrpSpPr>
        <p:grpSpPr>
          <a:xfrm>
            <a:off x="2519820" y="3495564"/>
            <a:ext cx="9672180" cy="1047730"/>
            <a:chOff x="2519820" y="3495564"/>
            <a:chExt cx="9672180" cy="1047730"/>
          </a:xfrm>
        </p:grpSpPr>
        <p:sp>
          <p:nvSpPr>
            <p:cNvPr id="610" name="Google Shape;610;p34"/>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611" name="Google Shape;611;p34"/>
            <p:cNvSpPr/>
            <p:nvPr/>
          </p:nvSpPr>
          <p:spPr>
            <a:xfrm>
              <a:off x="3344449" y="3582448"/>
              <a:ext cx="8847551"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The Greene Case</a:t>
              </a:r>
              <a:endParaRPr/>
            </a:p>
          </p:txBody>
        </p:sp>
        <p:sp>
          <p:nvSpPr>
            <p:cNvPr id="612" name="Google Shape;612;p34"/>
            <p:cNvSpPr/>
            <p:nvPr/>
          </p:nvSpPr>
          <p:spPr>
            <a:xfrm rot="-6791320">
              <a:off x="3469698" y="3650240"/>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grpSp>
        <p:nvGrpSpPr>
          <p:cNvPr id="618" name="Google Shape;618;p35"/>
          <p:cNvGrpSpPr/>
          <p:nvPr/>
        </p:nvGrpSpPr>
        <p:grpSpPr>
          <a:xfrm>
            <a:off x="-12145" y="296268"/>
            <a:ext cx="9857186" cy="1010044"/>
            <a:chOff x="-2619" y="296268"/>
            <a:chExt cx="7569864" cy="1010044"/>
          </a:xfrm>
        </p:grpSpPr>
        <p:sp>
          <p:nvSpPr>
            <p:cNvPr id="619" name="Google Shape;619;p35"/>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0" name="Google Shape;620;p35"/>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1" name="Google Shape;621;p35"/>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The Greene Case</a:t>
            </a:r>
            <a:endParaRPr/>
          </a:p>
        </p:txBody>
      </p:sp>
      <p:sp>
        <p:nvSpPr>
          <p:cNvPr id="622" name="Google Shape;622;p35"/>
          <p:cNvSpPr/>
          <p:nvPr/>
        </p:nvSpPr>
        <p:spPr>
          <a:xfrm>
            <a:off x="1124125" y="2090418"/>
            <a:ext cx="10468435" cy="3632203"/>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ED1B2E"/>
              </a:buClr>
              <a:buSzPts val="2400"/>
              <a:buFont typeface="Noto Sans Symbols"/>
              <a:buChar char="➢"/>
            </a:pPr>
            <a:r>
              <a:rPr lang="en-US" sz="2400" b="0" i="0" cap="none">
                <a:solidFill>
                  <a:srgbClr val="222A35"/>
                </a:solidFill>
                <a:latin typeface="Arial"/>
                <a:ea typeface="Arial"/>
                <a:cs typeface="Arial"/>
                <a:sym typeface="Arial"/>
              </a:rPr>
              <a:t>Two weeks ago: A call was made to the CPS hotline by Parkside Elementary stating that Marky Greene often comes to school with poor hygiene. Much of his clothing is not his size, and he has his third case of head lice in three months. </a:t>
            </a:r>
            <a:endParaRPr/>
          </a:p>
          <a:p>
            <a:pPr marL="0" marR="0" lvl="0" indent="0" algn="l" rtl="0">
              <a:spcBef>
                <a:spcPts val="0"/>
              </a:spcBef>
              <a:spcAft>
                <a:spcPts val="0"/>
              </a:spcAft>
              <a:buClr>
                <a:srgbClr val="ED1B2E"/>
              </a:buClr>
              <a:buSzPts val="2400"/>
              <a:buFont typeface="Arial Narrow"/>
              <a:buNone/>
            </a:pPr>
            <a:endParaRPr sz="2400" b="0" i="0" cap="none">
              <a:solidFill>
                <a:srgbClr val="222A35"/>
              </a:solidFill>
              <a:latin typeface="Arial"/>
              <a:ea typeface="Arial"/>
              <a:cs typeface="Arial"/>
              <a:sym typeface="Arial"/>
            </a:endParaRPr>
          </a:p>
          <a:p>
            <a:pPr marL="342900" marR="0" lvl="0" indent="-342900" algn="l" rtl="0">
              <a:spcBef>
                <a:spcPts val="0"/>
              </a:spcBef>
              <a:spcAft>
                <a:spcPts val="0"/>
              </a:spcAft>
              <a:buClr>
                <a:srgbClr val="ED1B2E"/>
              </a:buClr>
              <a:buSzPts val="2400"/>
              <a:buFont typeface="Noto Sans Symbols"/>
              <a:buChar char="➢"/>
            </a:pPr>
            <a:r>
              <a:rPr lang="en-US" sz="2400" b="0" i="0" cap="none">
                <a:solidFill>
                  <a:srgbClr val="222A35"/>
                </a:solidFill>
                <a:latin typeface="Arial"/>
                <a:ea typeface="Arial"/>
                <a:cs typeface="Arial"/>
                <a:sym typeface="Arial"/>
              </a:rPr>
              <a:t>This CPS social worker (SW) interviewed child’s parents, Judy and Roy Greene. The family is Caucasian, and the parents are in their late twenties. Per medical records, the mother has been diagnosed with bipolar disorder. The Greene family moved here from a few states away, and have no extended family living nearby.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628" name="Google Shape;628;p36"/>
          <p:cNvGrpSpPr/>
          <p:nvPr/>
        </p:nvGrpSpPr>
        <p:grpSpPr>
          <a:xfrm>
            <a:off x="-12145" y="296268"/>
            <a:ext cx="9857186" cy="1010044"/>
            <a:chOff x="-2619" y="296268"/>
            <a:chExt cx="7569864" cy="1010044"/>
          </a:xfrm>
        </p:grpSpPr>
        <p:sp>
          <p:nvSpPr>
            <p:cNvPr id="629" name="Google Shape;629;p36"/>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0" name="Google Shape;630;p36"/>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31" name="Google Shape;631;p36"/>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The Greene Case</a:t>
            </a:r>
            <a:endParaRPr/>
          </a:p>
        </p:txBody>
      </p:sp>
      <p:sp>
        <p:nvSpPr>
          <p:cNvPr id="632" name="Google Shape;632;p36"/>
          <p:cNvSpPr/>
          <p:nvPr/>
        </p:nvSpPr>
        <p:spPr>
          <a:xfrm>
            <a:off x="1124125" y="2090418"/>
            <a:ext cx="10468435" cy="3632203"/>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ED1B2E"/>
              </a:buClr>
              <a:buSzPts val="2400"/>
              <a:buFont typeface="Noto Sans Symbols"/>
              <a:buChar char="➢"/>
            </a:pPr>
            <a:r>
              <a:rPr lang="en-US" sz="2400" b="0" i="0" cap="none">
                <a:solidFill>
                  <a:srgbClr val="222A35"/>
                </a:solidFill>
                <a:latin typeface="Arial"/>
                <a:ea typeface="Arial"/>
                <a:cs typeface="Arial"/>
                <a:sym typeface="Arial"/>
              </a:rPr>
              <a:t>SW found conditions in the home deplorable but not dangerous. CPS decided to ﬁle a petition for neglect but to allow the child to remain at home for the time being.</a:t>
            </a:r>
            <a:endParaRPr/>
          </a:p>
          <a:p>
            <a:pPr marL="0" marR="0" lvl="0" indent="0" algn="l" rtl="0">
              <a:spcBef>
                <a:spcPts val="0"/>
              </a:spcBef>
              <a:spcAft>
                <a:spcPts val="0"/>
              </a:spcAft>
              <a:buClr>
                <a:srgbClr val="ED1B2E"/>
              </a:buClr>
              <a:buSzPts val="2400"/>
              <a:buFont typeface="Arial"/>
              <a:buNone/>
            </a:pPr>
            <a:r>
              <a:rPr lang="en-US" sz="2400" b="0" i="0" cap="none">
                <a:solidFill>
                  <a:srgbClr val="222A35"/>
                </a:solidFill>
                <a:latin typeface="Arial"/>
                <a:ea typeface="Arial"/>
                <a:cs typeface="Arial"/>
                <a:sym typeface="Arial"/>
              </a:rPr>
              <a:t> </a:t>
            </a:r>
            <a:endParaRPr/>
          </a:p>
          <a:p>
            <a:pPr marL="342900" marR="0" lvl="0" indent="-342900" algn="l" rtl="0">
              <a:spcBef>
                <a:spcPts val="0"/>
              </a:spcBef>
              <a:spcAft>
                <a:spcPts val="0"/>
              </a:spcAft>
              <a:buClr>
                <a:srgbClr val="ED1B2E"/>
              </a:buClr>
              <a:buSzPts val="2400"/>
              <a:buFont typeface="Noto Sans Symbols"/>
              <a:buChar char="➢"/>
            </a:pPr>
            <a:r>
              <a:rPr lang="en-US" sz="2400" b="0" i="0" cap="none">
                <a:solidFill>
                  <a:srgbClr val="222A35"/>
                </a:solidFill>
                <a:latin typeface="Arial"/>
                <a:ea typeface="Arial"/>
                <a:cs typeface="Arial"/>
                <a:sym typeface="Arial"/>
              </a:rPr>
              <a:t>Adjudication and disposition hearings were held the same day. Both parents attended. It was determined that the child’s placement will continue in their home until three-month review hearing. Parents were ordered to cooperate with CPS treatment plan. Judge admonished them to work hard and pointed out that Marky was still under court’s jurisdiction. He ordered CPS to not hesitate to take physical custody, should conditions in the home or family deteriorate.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37"/>
          <p:cNvPicPr preferRelativeResize="0"/>
          <p:nvPr/>
        </p:nvPicPr>
        <p:blipFill rotWithShape="1">
          <a:blip r:embed="rId3">
            <a:alphaModFix/>
          </a:blip>
          <a:srcRect/>
          <a:stretch/>
        </p:blipFill>
        <p:spPr>
          <a:xfrm>
            <a:off x="3480781" y="2047057"/>
            <a:ext cx="2195348" cy="3043484"/>
          </a:xfrm>
          <a:prstGeom prst="rect">
            <a:avLst/>
          </a:prstGeom>
          <a:noFill/>
          <a:ln>
            <a:noFill/>
          </a:ln>
        </p:spPr>
      </p:pic>
      <p:pic>
        <p:nvPicPr>
          <p:cNvPr id="638" name="Google Shape;638;p37"/>
          <p:cNvPicPr preferRelativeResize="0"/>
          <p:nvPr/>
        </p:nvPicPr>
        <p:blipFill rotWithShape="1">
          <a:blip r:embed="rId4">
            <a:alphaModFix/>
          </a:blip>
          <a:srcRect/>
          <a:stretch/>
        </p:blipFill>
        <p:spPr>
          <a:xfrm>
            <a:off x="259656" y="2047057"/>
            <a:ext cx="2984323" cy="3043484"/>
          </a:xfrm>
          <a:prstGeom prst="rect">
            <a:avLst/>
          </a:prstGeom>
          <a:noFill/>
          <a:ln>
            <a:noFill/>
          </a:ln>
        </p:spPr>
      </p:pic>
      <p:pic>
        <p:nvPicPr>
          <p:cNvPr id="639" name="Google Shape;639;p37"/>
          <p:cNvPicPr preferRelativeResize="0"/>
          <p:nvPr/>
        </p:nvPicPr>
        <p:blipFill rotWithShape="1">
          <a:blip r:embed="rId5">
            <a:alphaModFix/>
          </a:blip>
          <a:srcRect/>
          <a:stretch/>
        </p:blipFill>
        <p:spPr>
          <a:xfrm>
            <a:off x="6469049" y="2047057"/>
            <a:ext cx="2115523" cy="3042358"/>
          </a:xfrm>
          <a:prstGeom prst="rect">
            <a:avLst/>
          </a:prstGeom>
          <a:noFill/>
          <a:ln>
            <a:noFill/>
          </a:ln>
        </p:spPr>
      </p:pic>
      <p:pic>
        <p:nvPicPr>
          <p:cNvPr id="640" name="Google Shape;640;p37"/>
          <p:cNvPicPr preferRelativeResize="0"/>
          <p:nvPr/>
        </p:nvPicPr>
        <p:blipFill rotWithShape="1">
          <a:blip r:embed="rId6">
            <a:alphaModFix/>
          </a:blip>
          <a:srcRect/>
          <a:stretch/>
        </p:blipFill>
        <p:spPr>
          <a:xfrm>
            <a:off x="9377492" y="2047057"/>
            <a:ext cx="2451802" cy="3042358"/>
          </a:xfrm>
          <a:prstGeom prst="rect">
            <a:avLst/>
          </a:prstGeom>
          <a:noFill/>
          <a:ln>
            <a:noFill/>
          </a:ln>
        </p:spPr>
      </p:pic>
      <p:sp>
        <p:nvSpPr>
          <p:cNvPr id="641" name="Google Shape;641;p37"/>
          <p:cNvSpPr/>
          <p:nvPr/>
        </p:nvSpPr>
        <p:spPr>
          <a:xfrm>
            <a:off x="1022111" y="5482561"/>
            <a:ext cx="145941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Runner</a:t>
            </a:r>
            <a:endParaRPr/>
          </a:p>
        </p:txBody>
      </p:sp>
      <p:sp>
        <p:nvSpPr>
          <p:cNvPr id="642" name="Google Shape;642;p37"/>
          <p:cNvSpPr/>
          <p:nvPr/>
        </p:nvSpPr>
        <p:spPr>
          <a:xfrm>
            <a:off x="3664765" y="5490444"/>
            <a:ext cx="182738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Questioner</a:t>
            </a:r>
            <a:endParaRPr/>
          </a:p>
        </p:txBody>
      </p:sp>
      <p:sp>
        <p:nvSpPr>
          <p:cNvPr id="643" name="Google Shape;643;p37"/>
          <p:cNvSpPr/>
          <p:nvPr/>
        </p:nvSpPr>
        <p:spPr>
          <a:xfrm>
            <a:off x="6613120" y="5481435"/>
            <a:ext cx="182738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Scribe</a:t>
            </a:r>
            <a:endParaRPr/>
          </a:p>
        </p:txBody>
      </p:sp>
      <p:sp>
        <p:nvSpPr>
          <p:cNvPr id="644" name="Google Shape;644;p37"/>
          <p:cNvSpPr/>
          <p:nvPr/>
        </p:nvSpPr>
        <p:spPr>
          <a:xfrm>
            <a:off x="9689703" y="5481434"/>
            <a:ext cx="182738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Moderator</a:t>
            </a:r>
            <a:endParaRPr/>
          </a:p>
        </p:txBody>
      </p:sp>
      <p:sp>
        <p:nvSpPr>
          <p:cNvPr id="645" name="Google Shape;645;p37"/>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The Greene Case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rgbClr val="888888"/>
              </a:solidFill>
              <a:latin typeface="Calibri"/>
              <a:ea typeface="Calibri"/>
              <a:cs typeface="Calibri"/>
              <a:sym typeface="Calibri"/>
            </a:endParaRPr>
          </a:p>
        </p:txBody>
      </p:sp>
      <p:pic>
        <p:nvPicPr>
          <p:cNvPr id="651" name="Google Shape;651;p38">
            <a:hlinkClick r:id="rId3"/>
          </p:cNvPr>
          <p:cNvPicPr preferRelativeResize="0"/>
          <p:nvPr/>
        </p:nvPicPr>
        <p:blipFill rotWithShape="1">
          <a:blip r:embed="rId4">
            <a:alphaModFix/>
          </a:blip>
          <a:srcRect t="13036" b="12347"/>
          <a:stretch/>
        </p:blipFill>
        <p:spPr>
          <a:xfrm>
            <a:off x="-12145" y="1308547"/>
            <a:ext cx="12204145" cy="5566231"/>
          </a:xfrm>
          <a:prstGeom prst="rect">
            <a:avLst/>
          </a:prstGeom>
          <a:noFill/>
          <a:ln>
            <a:noFill/>
          </a:ln>
        </p:spPr>
      </p:pic>
      <p:sp>
        <p:nvSpPr>
          <p:cNvPr id="652" name="Google Shape;652;p38"/>
          <p:cNvSpPr/>
          <p:nvPr/>
        </p:nvSpPr>
        <p:spPr>
          <a:xfrm>
            <a:off x="1747158" y="3121407"/>
            <a:ext cx="4000499"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chemeClr val="dk1"/>
                </a:solidFill>
                <a:latin typeface="Arial"/>
                <a:ea typeface="Arial"/>
                <a:cs typeface="Arial"/>
                <a:sym typeface="Arial"/>
              </a:rPr>
              <a:t>It’s time to work the case!</a:t>
            </a:r>
            <a:endParaRPr/>
          </a:p>
        </p:txBody>
      </p:sp>
      <p:sp>
        <p:nvSpPr>
          <p:cNvPr id="653" name="Google Shape;653;p38"/>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The Greene Case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grpSp>
        <p:nvGrpSpPr>
          <p:cNvPr id="659" name="Google Shape;659;p39"/>
          <p:cNvGrpSpPr/>
          <p:nvPr/>
        </p:nvGrpSpPr>
        <p:grpSpPr>
          <a:xfrm>
            <a:off x="-12145" y="296268"/>
            <a:ext cx="9857186" cy="1010044"/>
            <a:chOff x="-2619" y="296268"/>
            <a:chExt cx="7569864" cy="1010044"/>
          </a:xfrm>
        </p:grpSpPr>
        <p:sp>
          <p:nvSpPr>
            <p:cNvPr id="660" name="Google Shape;660;p39"/>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1" name="Google Shape;661;p39"/>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62" name="Google Shape;662;p39"/>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Working a Case</a:t>
            </a:r>
            <a:endParaRPr/>
          </a:p>
        </p:txBody>
      </p:sp>
      <p:sp>
        <p:nvSpPr>
          <p:cNvPr id="663" name="Google Shape;663;p39"/>
          <p:cNvSpPr/>
          <p:nvPr/>
        </p:nvSpPr>
        <p:spPr>
          <a:xfrm rot="-6791320">
            <a:off x="3469698" y="3650240"/>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64" name="Google Shape;664;p39"/>
          <p:cNvGrpSpPr/>
          <p:nvPr/>
        </p:nvGrpSpPr>
        <p:grpSpPr>
          <a:xfrm>
            <a:off x="3379959" y="3495564"/>
            <a:ext cx="1396088" cy="1047730"/>
            <a:chOff x="2039674" y="4297230"/>
            <a:chExt cx="1396088" cy="1047730"/>
          </a:xfrm>
        </p:grpSpPr>
        <p:sp>
          <p:nvSpPr>
            <p:cNvPr id="665" name="Google Shape;665;p39"/>
            <p:cNvSpPr/>
            <p:nvPr/>
          </p:nvSpPr>
          <p:spPr>
            <a:xfrm rot="-6791320">
              <a:off x="2129413" y="4451906"/>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39"/>
            <p:cNvSpPr txBox="1"/>
            <p:nvPr/>
          </p:nvSpPr>
          <p:spPr>
            <a:xfrm>
              <a:off x="2956144" y="4835046"/>
              <a:ext cx="47961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50000"/>
                  </a:solidFill>
                  <a:latin typeface="Arial"/>
                  <a:ea typeface="Arial"/>
                  <a:cs typeface="Arial"/>
                  <a:sym typeface="Arial"/>
                </a:rPr>
                <a:t>1B</a:t>
              </a:r>
              <a:endParaRPr/>
            </a:p>
          </p:txBody>
        </p:sp>
      </p:grpSp>
      <p:grpSp>
        <p:nvGrpSpPr>
          <p:cNvPr id="667" name="Google Shape;667;p39"/>
          <p:cNvGrpSpPr/>
          <p:nvPr/>
        </p:nvGrpSpPr>
        <p:grpSpPr>
          <a:xfrm>
            <a:off x="2519820" y="3495564"/>
            <a:ext cx="9672180" cy="1047730"/>
            <a:chOff x="2519820" y="3495564"/>
            <a:chExt cx="9672180" cy="1047730"/>
          </a:xfrm>
        </p:grpSpPr>
        <p:sp>
          <p:nvSpPr>
            <p:cNvPr id="668" name="Google Shape;668;p39"/>
            <p:cNvSpPr/>
            <p:nvPr/>
          </p:nvSpPr>
          <p:spPr>
            <a:xfrm rot="10800000" flipH="1">
              <a:off x="2519820" y="3530071"/>
              <a:ext cx="9672180"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669" name="Google Shape;669;p39"/>
            <p:cNvSpPr/>
            <p:nvPr/>
          </p:nvSpPr>
          <p:spPr>
            <a:xfrm>
              <a:off x="3344449" y="3582448"/>
              <a:ext cx="8847551" cy="914400"/>
            </a:xfrm>
            <a:prstGeom prst="rect">
              <a:avLst/>
            </a:prstGeom>
            <a:solidFill>
              <a:srgbClr val="F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Taking Case Notes</a:t>
              </a:r>
              <a:endParaRPr/>
            </a:p>
          </p:txBody>
        </p:sp>
        <p:sp>
          <p:nvSpPr>
            <p:cNvPr id="670" name="Google Shape;670;p39"/>
            <p:cNvSpPr/>
            <p:nvPr/>
          </p:nvSpPr>
          <p:spPr>
            <a:xfrm rot="-6791320">
              <a:off x="3469698" y="3650240"/>
              <a:ext cx="823516" cy="738377"/>
            </a:xfrm>
            <a:custGeom>
              <a:avLst/>
              <a:gdLst/>
              <a:ahLst/>
              <a:cxnLst/>
              <a:rect l="l" t="t" r="r" b="b"/>
              <a:pathLst>
                <a:path w="241" h="234" extrusionOk="0">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40"/>
          <p:cNvPicPr preferRelativeResize="0"/>
          <p:nvPr/>
        </p:nvPicPr>
        <p:blipFill rotWithShape="1">
          <a:blip r:embed="rId3">
            <a:alphaModFix/>
          </a:blip>
          <a:srcRect/>
          <a:stretch/>
        </p:blipFill>
        <p:spPr>
          <a:xfrm>
            <a:off x="4826339" y="2443456"/>
            <a:ext cx="824801" cy="798424"/>
          </a:xfrm>
          <a:prstGeom prst="rect">
            <a:avLst/>
          </a:prstGeom>
          <a:noFill/>
          <a:ln>
            <a:noFill/>
          </a:ln>
        </p:spPr>
      </p:pic>
      <p:grpSp>
        <p:nvGrpSpPr>
          <p:cNvPr id="677" name="Google Shape;677;p40"/>
          <p:cNvGrpSpPr/>
          <p:nvPr/>
        </p:nvGrpSpPr>
        <p:grpSpPr>
          <a:xfrm>
            <a:off x="-12145" y="296268"/>
            <a:ext cx="9857186" cy="1010044"/>
            <a:chOff x="-2619" y="296268"/>
            <a:chExt cx="7569864" cy="1010044"/>
          </a:xfrm>
        </p:grpSpPr>
        <p:sp>
          <p:nvSpPr>
            <p:cNvPr id="678" name="Google Shape;678;p4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9" name="Google Shape;679;p4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0" name="Google Shape;680;p40"/>
          <p:cNvGrpSpPr/>
          <p:nvPr/>
        </p:nvGrpSpPr>
        <p:grpSpPr>
          <a:xfrm>
            <a:off x="-12145" y="296268"/>
            <a:ext cx="9413319" cy="1010044"/>
            <a:chOff x="-2619" y="296268"/>
            <a:chExt cx="7569864" cy="1010044"/>
          </a:xfrm>
        </p:grpSpPr>
        <p:sp>
          <p:nvSpPr>
            <p:cNvPr id="681" name="Google Shape;681;p4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4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683" name="Google Shape;683;p40"/>
          <p:cNvPicPr preferRelativeResize="0"/>
          <p:nvPr/>
        </p:nvPicPr>
        <p:blipFill/>
        <p:spPr>
          <a:xfrm>
            <a:off x="1587" y="1588"/>
            <a:ext cx="1587" cy="1587"/>
          </a:xfrm>
          <a:prstGeom prst="rect">
            <a:avLst/>
          </a:prstGeom>
          <a:solidFill>
            <a:srgbClr val="FFFFFF"/>
          </a:solidFill>
          <a:ln>
            <a:noFill/>
          </a:ln>
        </p:spPr>
      </p:pic>
      <p:sp>
        <p:nvSpPr>
          <p:cNvPr id="684" name="Google Shape;684;p40"/>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 </a:t>
            </a:r>
            <a:r>
              <a:rPr lang="en-US" sz="2800" b="1" i="0" u="none" strike="noStrike" cap="none">
                <a:solidFill>
                  <a:srgbClr val="F2F2F2"/>
                </a:solidFill>
                <a:latin typeface="Proxima Nova"/>
                <a:ea typeface="Proxima Nova"/>
                <a:cs typeface="Proxima Nova"/>
                <a:sym typeface="Proxima Nova"/>
              </a:rPr>
              <a:t/>
            </a:r>
            <a:br>
              <a:rPr lang="en-US" sz="2800" b="1" i="0" u="none" strike="noStrike" cap="none">
                <a:solidFill>
                  <a:srgbClr val="F2F2F2"/>
                </a:solidFill>
                <a:latin typeface="Proxima Nova"/>
                <a:ea typeface="Proxima Nova"/>
                <a:cs typeface="Proxima Nova"/>
                <a:sym typeface="Proxima Nova"/>
              </a:rPr>
            </a:br>
            <a:r>
              <a:rPr lang="en-US" sz="2800" b="0" i="0" u="none" strike="noStrike" cap="none">
                <a:solidFill>
                  <a:srgbClr val="F2F2F2"/>
                </a:solidFill>
                <a:latin typeface="Arial"/>
                <a:ea typeface="Arial"/>
                <a:cs typeface="Arial"/>
                <a:sym typeface="Arial"/>
              </a:rPr>
              <a:t>Mental Health, Poverty and Professional Communication</a:t>
            </a:r>
            <a:endParaRPr/>
          </a:p>
        </p:txBody>
      </p:sp>
      <p:pic>
        <p:nvPicPr>
          <p:cNvPr id="685" name="Google Shape;685;p40"/>
          <p:cNvPicPr preferRelativeResize="0"/>
          <p:nvPr/>
        </p:nvPicPr>
        <p:blipFill rotWithShape="1">
          <a:blip r:embed="rId4">
            <a:alphaModFix/>
          </a:blip>
          <a:srcRect/>
          <a:stretch/>
        </p:blipFill>
        <p:spPr>
          <a:xfrm>
            <a:off x="3107008" y="2516164"/>
            <a:ext cx="822251" cy="725716"/>
          </a:xfrm>
          <a:prstGeom prst="rect">
            <a:avLst/>
          </a:prstGeom>
          <a:noFill/>
          <a:ln>
            <a:noFill/>
          </a:ln>
        </p:spPr>
      </p:pic>
      <p:sp>
        <p:nvSpPr>
          <p:cNvPr id="686" name="Google Shape;686;p40"/>
          <p:cNvSpPr/>
          <p:nvPr/>
        </p:nvSpPr>
        <p:spPr>
          <a:xfrm>
            <a:off x="344041" y="3911439"/>
            <a:ext cx="243979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D8D8D8"/>
                </a:solidFill>
                <a:latin typeface="Arial"/>
                <a:ea typeface="Arial"/>
                <a:cs typeface="Arial"/>
                <a:sym typeface="Arial"/>
              </a:rPr>
              <a:t>Pre-Work Recap, Chapter Overview and Competencies</a:t>
            </a:r>
            <a:endParaRPr/>
          </a:p>
        </p:txBody>
      </p:sp>
      <p:pic>
        <p:nvPicPr>
          <p:cNvPr id="687" name="Google Shape;687;p40"/>
          <p:cNvPicPr preferRelativeResize="0"/>
          <p:nvPr/>
        </p:nvPicPr>
        <p:blipFill rotWithShape="1">
          <a:blip r:embed="rId5">
            <a:alphaModFix amt="7000"/>
          </a:blip>
          <a:srcRect/>
          <a:stretch/>
        </p:blipFill>
        <p:spPr>
          <a:xfrm>
            <a:off x="6661893" y="2475898"/>
            <a:ext cx="822979" cy="733540"/>
          </a:xfrm>
          <a:prstGeom prst="rect">
            <a:avLst/>
          </a:prstGeom>
          <a:noFill/>
          <a:ln>
            <a:noFill/>
          </a:ln>
        </p:spPr>
      </p:pic>
      <p:grpSp>
        <p:nvGrpSpPr>
          <p:cNvPr id="688" name="Google Shape;688;p40"/>
          <p:cNvGrpSpPr/>
          <p:nvPr/>
        </p:nvGrpSpPr>
        <p:grpSpPr>
          <a:xfrm>
            <a:off x="559950" y="1846522"/>
            <a:ext cx="11212558" cy="2064917"/>
            <a:chOff x="473075" y="2307457"/>
            <a:chExt cx="11212558" cy="2064917"/>
          </a:xfrm>
        </p:grpSpPr>
        <p:sp>
          <p:nvSpPr>
            <p:cNvPr id="689" name="Google Shape;689;p40"/>
            <p:cNvSpPr/>
            <p:nvPr/>
          </p:nvSpPr>
          <p:spPr>
            <a:xfrm>
              <a:off x="9626224" y="2321801"/>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40"/>
            <p:cNvSpPr/>
            <p:nvPr/>
          </p:nvSpPr>
          <p:spPr>
            <a:xfrm>
              <a:off x="7784254" y="3338539"/>
              <a:ext cx="2060786" cy="1033835"/>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40"/>
            <p:cNvSpPr/>
            <p:nvPr/>
          </p:nvSpPr>
          <p:spPr>
            <a:xfrm>
              <a:off x="5957491" y="2307457"/>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40"/>
            <p:cNvSpPr/>
            <p:nvPr/>
          </p:nvSpPr>
          <p:spPr>
            <a:xfrm>
              <a:off x="4129352" y="3338539"/>
              <a:ext cx="2059409" cy="1033835"/>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40"/>
            <p:cNvSpPr/>
            <p:nvPr/>
          </p:nvSpPr>
          <p:spPr>
            <a:xfrm>
              <a:off x="2299838" y="2307457"/>
              <a:ext cx="2059409" cy="1031082"/>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94" name="Google Shape;694;p40"/>
            <p:cNvGrpSpPr/>
            <p:nvPr/>
          </p:nvGrpSpPr>
          <p:grpSpPr>
            <a:xfrm>
              <a:off x="473075" y="2307457"/>
              <a:ext cx="2059409" cy="2064917"/>
              <a:chOff x="676275" y="2281238"/>
              <a:chExt cx="2374900" cy="2381251"/>
            </a:xfrm>
          </p:grpSpPr>
          <p:sp>
            <p:nvSpPr>
              <p:cNvPr id="695" name="Google Shape;695;p40"/>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6" name="Google Shape;696;p40"/>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97" name="Google Shape;697;p40"/>
            <p:cNvSpPr/>
            <p:nvPr/>
          </p:nvSpPr>
          <p:spPr>
            <a:xfrm>
              <a:off x="7784254" y="2307457"/>
              <a:ext cx="2060786" cy="1031082"/>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40"/>
            <p:cNvSpPr/>
            <p:nvPr/>
          </p:nvSpPr>
          <p:spPr>
            <a:xfrm>
              <a:off x="5957491" y="3338539"/>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40"/>
            <p:cNvSpPr/>
            <p:nvPr/>
          </p:nvSpPr>
          <p:spPr>
            <a:xfrm>
              <a:off x="4129352" y="2307457"/>
              <a:ext cx="2059409" cy="1031082"/>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0" name="Google Shape;700;p40"/>
            <p:cNvSpPr/>
            <p:nvPr/>
          </p:nvSpPr>
          <p:spPr>
            <a:xfrm>
              <a:off x="2299838" y="3338539"/>
              <a:ext cx="2059409" cy="1033835"/>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1" name="Google Shape;701;p40"/>
            <p:cNvPicPr preferRelativeResize="0"/>
            <p:nvPr/>
          </p:nvPicPr>
          <p:blipFill rotWithShape="1">
            <a:blip r:embed="rId6">
              <a:alphaModFix/>
            </a:blip>
            <a:srcRect/>
            <a:stretch/>
          </p:blipFill>
          <p:spPr>
            <a:xfrm>
              <a:off x="10203591" y="2960996"/>
              <a:ext cx="809435" cy="812462"/>
            </a:xfrm>
            <a:prstGeom prst="rect">
              <a:avLst/>
            </a:prstGeom>
            <a:noFill/>
            <a:ln>
              <a:noFill/>
            </a:ln>
          </p:spPr>
        </p:pic>
        <p:sp>
          <p:nvSpPr>
            <p:cNvPr id="702" name="Google Shape;702;p40"/>
            <p:cNvSpPr/>
            <p:nvPr/>
          </p:nvSpPr>
          <p:spPr>
            <a:xfrm>
              <a:off x="9616064" y="3332563"/>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03" name="Google Shape;703;p40"/>
          <p:cNvSpPr/>
          <p:nvPr/>
        </p:nvSpPr>
        <p:spPr>
          <a:xfrm>
            <a:off x="2914258" y="3911439"/>
            <a:ext cx="112086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Mental Health</a:t>
            </a:r>
            <a:endParaRPr/>
          </a:p>
        </p:txBody>
      </p:sp>
      <p:sp>
        <p:nvSpPr>
          <p:cNvPr id="704" name="Google Shape;704;p40"/>
          <p:cNvSpPr/>
          <p:nvPr/>
        </p:nvSpPr>
        <p:spPr>
          <a:xfrm>
            <a:off x="4687063" y="3911439"/>
            <a:ext cx="122822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Poverty</a:t>
            </a:r>
            <a:endParaRPr/>
          </a:p>
        </p:txBody>
      </p:sp>
      <p:sp>
        <p:nvSpPr>
          <p:cNvPr id="705" name="Google Shape;705;p40"/>
          <p:cNvSpPr/>
          <p:nvPr/>
        </p:nvSpPr>
        <p:spPr>
          <a:xfrm>
            <a:off x="5942577" y="3946239"/>
            <a:ext cx="24384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D8D8D8"/>
                </a:solidFill>
                <a:latin typeface="Arial"/>
                <a:ea typeface="Arial"/>
                <a:cs typeface="Arial"/>
                <a:sym typeface="Arial"/>
              </a:rPr>
              <a:t>Skill Building: Professional Communication</a:t>
            </a:r>
            <a:endParaRPr/>
          </a:p>
        </p:txBody>
      </p:sp>
      <p:sp>
        <p:nvSpPr>
          <p:cNvPr id="706" name="Google Shape;706;p40"/>
          <p:cNvSpPr/>
          <p:nvPr/>
        </p:nvSpPr>
        <p:spPr>
          <a:xfrm>
            <a:off x="8441937" y="4053973"/>
            <a:ext cx="136149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D8D8D8"/>
                </a:solidFill>
                <a:latin typeface="Arial"/>
                <a:ea typeface="Arial"/>
                <a:cs typeface="Arial"/>
                <a:sym typeface="Arial"/>
              </a:rPr>
              <a:t>Working a Case</a:t>
            </a:r>
            <a:endParaRPr/>
          </a:p>
        </p:txBody>
      </p:sp>
      <p:pic>
        <p:nvPicPr>
          <p:cNvPr id="707" name="Google Shape;707;p40"/>
          <p:cNvPicPr preferRelativeResize="0"/>
          <p:nvPr/>
        </p:nvPicPr>
        <p:blipFill rotWithShape="1">
          <a:blip r:embed="rId7">
            <a:alphaModFix/>
          </a:blip>
          <a:srcRect/>
          <a:stretch/>
        </p:blipFill>
        <p:spPr>
          <a:xfrm>
            <a:off x="1247105" y="2441442"/>
            <a:ext cx="733480" cy="924273"/>
          </a:xfrm>
          <a:prstGeom prst="rect">
            <a:avLst/>
          </a:prstGeom>
          <a:noFill/>
          <a:ln>
            <a:noFill/>
          </a:ln>
        </p:spPr>
      </p:pic>
      <p:pic>
        <p:nvPicPr>
          <p:cNvPr id="708" name="Google Shape;708;p40"/>
          <p:cNvPicPr preferRelativeResize="0"/>
          <p:nvPr/>
        </p:nvPicPr>
        <p:blipFill rotWithShape="1">
          <a:blip r:embed="rId8">
            <a:alphaModFix amt="7000"/>
          </a:blip>
          <a:srcRect/>
          <a:stretch/>
        </p:blipFill>
        <p:spPr>
          <a:xfrm>
            <a:off x="8500305" y="2313595"/>
            <a:ext cx="715541" cy="987723"/>
          </a:xfrm>
          <a:prstGeom prst="rect">
            <a:avLst/>
          </a:prstGeom>
          <a:noFill/>
          <a:ln>
            <a:noFill/>
          </a:ln>
        </p:spPr>
      </p:pic>
      <p:sp>
        <p:nvSpPr>
          <p:cNvPr id="709" name="Google Shape;709;p40"/>
          <p:cNvSpPr/>
          <p:nvPr/>
        </p:nvSpPr>
        <p:spPr>
          <a:xfrm>
            <a:off x="9819710" y="3911439"/>
            <a:ext cx="2136124" cy="24622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400">
                <a:solidFill>
                  <a:srgbClr val="113044"/>
                </a:solidFill>
                <a:latin typeface="Arial"/>
                <a:ea typeface="Arial"/>
                <a:cs typeface="Arial"/>
                <a:sym typeface="Arial"/>
              </a:rPr>
              <a:t>Chapter 5: Pre-Work</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1"/>
          <p:cNvSpPr/>
          <p:nvPr/>
        </p:nvSpPr>
        <p:spPr>
          <a:xfrm>
            <a:off x="3253740" y="2092212"/>
            <a:ext cx="8698997" cy="35702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In this chapter, you learned about:</a:t>
            </a:r>
            <a:endParaRPr/>
          </a:p>
          <a:p>
            <a:pPr marL="342900" marR="0" lvl="0" indent="-3429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Effects of mental illness.</a:t>
            </a:r>
            <a:endParaRPr/>
          </a:p>
          <a:p>
            <a:pPr marL="342900" marR="0" lvl="0" indent="-342900" algn="l" rtl="0">
              <a:spcBef>
                <a:spcPts val="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Medication risks for children. </a:t>
            </a:r>
            <a:endParaRPr/>
          </a:p>
          <a:p>
            <a:pPr marL="342900" marR="0" lvl="0" indent="-342900" algn="l" rtl="0">
              <a:spcBef>
                <a:spcPts val="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Poverty as a risk factor for abuse or neglect.</a:t>
            </a:r>
            <a:endParaRPr/>
          </a:p>
          <a:p>
            <a:pPr marL="342900" marR="0" lvl="0" indent="-342900" algn="l" rtl="0">
              <a:spcBef>
                <a:spcPts val="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Poverty versus neglect.</a:t>
            </a:r>
            <a:endParaRPr/>
          </a:p>
          <a:p>
            <a:pPr marL="342900" marR="0" lvl="0" indent="-342900" algn="l" rtl="0">
              <a:spcBef>
                <a:spcPts val="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Obtaining confidential information.</a:t>
            </a:r>
            <a:endParaRPr/>
          </a:p>
          <a:p>
            <a:pPr marL="342900" marR="0" lvl="0" indent="-342900" algn="l" rtl="0">
              <a:spcBef>
                <a:spcPts val="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Professional effective communication.</a:t>
            </a:r>
            <a:endParaRPr/>
          </a:p>
          <a:p>
            <a:pPr marL="342900" marR="0" lvl="0" indent="-342900" algn="l" rtl="0">
              <a:spcBef>
                <a:spcPts val="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Taking good case notes.</a:t>
            </a:r>
            <a:endParaRPr/>
          </a:p>
          <a:p>
            <a:pPr marL="0" marR="0" lvl="0" indent="0" algn="l" rtl="0">
              <a:spcBef>
                <a:spcPts val="0"/>
              </a:spcBef>
              <a:spcAft>
                <a:spcPts val="0"/>
              </a:spcAft>
              <a:buNone/>
            </a:pPr>
            <a:endParaRPr sz="2400">
              <a:solidFill>
                <a:srgbClr val="222A35"/>
              </a:solidFill>
              <a:latin typeface="Arial"/>
              <a:ea typeface="Arial"/>
              <a:cs typeface="Arial"/>
              <a:sym typeface="Arial"/>
            </a:endParaRPr>
          </a:p>
        </p:txBody>
      </p:sp>
      <p:grpSp>
        <p:nvGrpSpPr>
          <p:cNvPr id="716" name="Google Shape;716;p41"/>
          <p:cNvGrpSpPr/>
          <p:nvPr/>
        </p:nvGrpSpPr>
        <p:grpSpPr>
          <a:xfrm>
            <a:off x="-12145" y="296268"/>
            <a:ext cx="9857186" cy="1010044"/>
            <a:chOff x="-2619" y="296268"/>
            <a:chExt cx="7569864" cy="1010044"/>
          </a:xfrm>
        </p:grpSpPr>
        <p:sp>
          <p:nvSpPr>
            <p:cNvPr id="717" name="Google Shape;717;p41"/>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41"/>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19" name="Google Shape;719;p41"/>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Mental Health, Poverty and Professional Communication</a:t>
            </a:r>
            <a:endParaRPr/>
          </a:p>
        </p:txBody>
      </p:sp>
      <p:grpSp>
        <p:nvGrpSpPr>
          <p:cNvPr id="720" name="Google Shape;720;p41"/>
          <p:cNvGrpSpPr/>
          <p:nvPr/>
        </p:nvGrpSpPr>
        <p:grpSpPr>
          <a:xfrm>
            <a:off x="501853" y="2759915"/>
            <a:ext cx="2374900" cy="2381251"/>
            <a:chOff x="676275" y="2281238"/>
            <a:chExt cx="2374900" cy="2381251"/>
          </a:xfrm>
        </p:grpSpPr>
        <p:sp>
          <p:nvSpPr>
            <p:cNvPr id="721" name="Google Shape;721;p41"/>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41"/>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723" name="Google Shape;723;p41"/>
          <p:cNvPicPr preferRelativeResize="0"/>
          <p:nvPr/>
        </p:nvPicPr>
        <p:blipFill rotWithShape="1">
          <a:blip r:embed="rId3">
            <a:alphaModFix/>
          </a:blip>
          <a:srcRect/>
          <a:stretch/>
        </p:blipFill>
        <p:spPr>
          <a:xfrm>
            <a:off x="1322563" y="3486816"/>
            <a:ext cx="733480" cy="92427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grpSp>
        <p:nvGrpSpPr>
          <p:cNvPr id="729" name="Google Shape;729;p42"/>
          <p:cNvGrpSpPr/>
          <p:nvPr/>
        </p:nvGrpSpPr>
        <p:grpSpPr>
          <a:xfrm>
            <a:off x="434098" y="297523"/>
            <a:ext cx="9413319" cy="1010044"/>
            <a:chOff x="-2619" y="296268"/>
            <a:chExt cx="7569864" cy="1010044"/>
          </a:xfrm>
        </p:grpSpPr>
        <p:sp>
          <p:nvSpPr>
            <p:cNvPr id="730" name="Google Shape;730;p42"/>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1" name="Google Shape;731;p42"/>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732" name="Google Shape;732;p42"/>
          <p:cNvPicPr preferRelativeResize="0"/>
          <p:nvPr/>
        </p:nvPicPr>
        <p:blipFill/>
        <p:spPr>
          <a:xfrm>
            <a:off x="1587" y="1588"/>
            <a:ext cx="1587" cy="1587"/>
          </a:xfrm>
          <a:prstGeom prst="rect">
            <a:avLst/>
          </a:prstGeom>
          <a:solidFill>
            <a:srgbClr val="FFFFFF"/>
          </a:solidFill>
          <a:ln>
            <a:noFill/>
          </a:ln>
        </p:spPr>
      </p:pic>
      <p:sp>
        <p:nvSpPr>
          <p:cNvPr id="733" name="Google Shape;733;p42"/>
          <p:cNvSpPr/>
          <p:nvPr/>
        </p:nvSpPr>
        <p:spPr>
          <a:xfrm>
            <a:off x="104774" y="303625"/>
            <a:ext cx="2518353"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8296B0"/>
                </a:solidFill>
                <a:latin typeface="Arial"/>
                <a:ea typeface="Arial"/>
                <a:cs typeface="Arial"/>
                <a:sym typeface="Arial"/>
              </a:rPr>
              <a:t>Chapter 4: </a:t>
            </a:r>
            <a:r>
              <a:rPr lang="en-US" sz="2800">
                <a:solidFill>
                  <a:srgbClr val="F2F2F2"/>
                </a:solidFill>
                <a:latin typeface="Proxima Nova"/>
                <a:ea typeface="Proxima Nova"/>
                <a:cs typeface="Proxima Nova"/>
                <a:sym typeface="Proxima Nova"/>
              </a:rPr>
              <a:t/>
            </a:r>
            <a:br>
              <a:rPr lang="en-US" sz="2800">
                <a:solidFill>
                  <a:srgbClr val="F2F2F2"/>
                </a:solidFill>
                <a:latin typeface="Proxima Nova"/>
                <a:ea typeface="Proxima Nova"/>
                <a:cs typeface="Proxima Nova"/>
                <a:sym typeface="Proxima Nova"/>
              </a:rPr>
            </a:br>
            <a:r>
              <a:rPr lang="en-US" sz="2800">
                <a:solidFill>
                  <a:srgbClr val="F2F2F2"/>
                </a:solidFill>
                <a:latin typeface="Arial"/>
                <a:ea typeface="Arial"/>
                <a:cs typeface="Arial"/>
                <a:sym typeface="Arial"/>
              </a:rPr>
              <a:t>Evaluation</a:t>
            </a:r>
            <a:endParaRPr/>
          </a:p>
        </p:txBody>
      </p:sp>
      <p:grpSp>
        <p:nvGrpSpPr>
          <p:cNvPr id="734" name="Google Shape;734;p42"/>
          <p:cNvGrpSpPr/>
          <p:nvPr/>
        </p:nvGrpSpPr>
        <p:grpSpPr>
          <a:xfrm>
            <a:off x="676275" y="2454664"/>
            <a:ext cx="10807701" cy="2381251"/>
            <a:chOff x="676275" y="2281238"/>
            <a:chExt cx="10807701" cy="2381251"/>
          </a:xfrm>
        </p:grpSpPr>
        <p:pic>
          <p:nvPicPr>
            <p:cNvPr id="735" name="Google Shape;735;p42"/>
            <p:cNvPicPr preferRelativeResize="0"/>
            <p:nvPr/>
          </p:nvPicPr>
          <p:blipFill rotWithShape="1">
            <a:blip r:embed="rId3">
              <a:alphaModFix/>
            </a:blip>
            <a:srcRect/>
            <a:stretch/>
          </p:blipFill>
          <p:spPr>
            <a:xfrm>
              <a:off x="9939431" y="3065871"/>
              <a:ext cx="809435" cy="812462"/>
            </a:xfrm>
            <a:prstGeom prst="rect">
              <a:avLst/>
            </a:prstGeom>
            <a:solidFill>
              <a:srgbClr val="F8F8F8"/>
            </a:solidFill>
            <a:ln w="9525" cap="flat" cmpd="sng">
              <a:solidFill>
                <a:srgbClr val="F7F7F7"/>
              </a:solidFill>
              <a:prstDash val="solid"/>
              <a:round/>
              <a:headEnd type="none" w="sm" len="sm"/>
              <a:tailEnd type="none" w="sm" len="sm"/>
            </a:ln>
          </p:spPr>
        </p:pic>
        <p:sp>
          <p:nvSpPr>
            <p:cNvPr id="736" name="Google Shape;736;p42"/>
            <p:cNvSpPr/>
            <p:nvPr/>
          </p:nvSpPr>
          <p:spPr>
            <a:xfrm>
              <a:off x="9107488" y="3470276"/>
              <a:ext cx="2376488" cy="1192213"/>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42"/>
            <p:cNvSpPr/>
            <p:nvPr/>
          </p:nvSpPr>
          <p:spPr>
            <a:xfrm>
              <a:off x="7000875" y="2281238"/>
              <a:ext cx="2374900" cy="1189038"/>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42"/>
            <p:cNvSpPr/>
            <p:nvPr/>
          </p:nvSpPr>
          <p:spPr>
            <a:xfrm>
              <a:off x="4892675" y="3470276"/>
              <a:ext cx="2374900" cy="1192213"/>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42"/>
            <p:cNvSpPr/>
            <p:nvPr/>
          </p:nvSpPr>
          <p:spPr>
            <a:xfrm>
              <a:off x="2782888" y="2281238"/>
              <a:ext cx="2374900" cy="1189038"/>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40" name="Google Shape;740;p42"/>
            <p:cNvGrpSpPr/>
            <p:nvPr/>
          </p:nvGrpSpPr>
          <p:grpSpPr>
            <a:xfrm>
              <a:off x="676275" y="2281238"/>
              <a:ext cx="2374900" cy="2381251"/>
              <a:chOff x="676275" y="2281238"/>
              <a:chExt cx="2374900" cy="2381251"/>
            </a:xfrm>
          </p:grpSpPr>
          <p:sp>
            <p:nvSpPr>
              <p:cNvPr id="741" name="Google Shape;741;p42"/>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2" name="Google Shape;742;p42"/>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43" name="Google Shape;743;p42"/>
            <p:cNvSpPr/>
            <p:nvPr/>
          </p:nvSpPr>
          <p:spPr>
            <a:xfrm>
              <a:off x="9107488" y="2281238"/>
              <a:ext cx="2376488"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42"/>
            <p:cNvSpPr/>
            <p:nvPr/>
          </p:nvSpPr>
          <p:spPr>
            <a:xfrm>
              <a:off x="7000875" y="3470276"/>
              <a:ext cx="2374900" cy="1192213"/>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p42"/>
            <p:cNvSpPr/>
            <p:nvPr/>
          </p:nvSpPr>
          <p:spPr>
            <a:xfrm>
              <a:off x="4892675" y="2281238"/>
              <a:ext cx="2374900" cy="1189038"/>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6" name="Google Shape;746;p42"/>
            <p:cNvSpPr/>
            <p:nvPr/>
          </p:nvSpPr>
          <p:spPr>
            <a:xfrm>
              <a:off x="2782888" y="3470276"/>
              <a:ext cx="2374900" cy="1192213"/>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8F8F8"/>
            </a:solidFill>
            <a:ln w="9525" cap="flat" cmpd="sng">
              <a:solidFill>
                <a:srgbClr val="F7F7F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47" name="Google Shape;747;p42"/>
          <p:cNvSpPr/>
          <p:nvPr/>
        </p:nvSpPr>
        <p:spPr>
          <a:xfrm>
            <a:off x="990833" y="3096481"/>
            <a:ext cx="7410616" cy="13542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Please fill out the Chapter 4 Volunteer Training Evaluation and give to the facilitator.</a:t>
            </a:r>
            <a:endParaRPr/>
          </a:p>
          <a:p>
            <a:pPr marL="457200" marR="0" lvl="1" indent="0" algn="l" rtl="0">
              <a:spcBef>
                <a:spcPts val="120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7"/>
          <p:cNvGrpSpPr/>
          <p:nvPr/>
        </p:nvGrpSpPr>
        <p:grpSpPr>
          <a:xfrm>
            <a:off x="-12145" y="296268"/>
            <a:ext cx="9857186" cy="1010044"/>
            <a:chOff x="-2619" y="296268"/>
            <a:chExt cx="7569864" cy="1010044"/>
          </a:xfrm>
        </p:grpSpPr>
        <p:sp>
          <p:nvSpPr>
            <p:cNvPr id="107" name="Google Shape;107;p7"/>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7"/>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9" name="Google Shape;109;p7"/>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Chapter Overview and Competencies</a:t>
            </a:r>
            <a:endParaRPr/>
          </a:p>
        </p:txBody>
      </p:sp>
      <p:graphicFrame>
        <p:nvGraphicFramePr>
          <p:cNvPr id="110" name="Google Shape;110;p7"/>
          <p:cNvGraphicFramePr/>
          <p:nvPr/>
        </p:nvGraphicFramePr>
        <p:xfrm>
          <a:off x="461243" y="2108600"/>
          <a:ext cx="11003525" cy="3492355"/>
        </p:xfrm>
        <a:graphic>
          <a:graphicData uri="http://schemas.openxmlformats.org/drawingml/2006/table">
            <a:tbl>
              <a:tblPr firstRow="1" firstCol="1" bandRow="1">
                <a:noFill/>
                <a:tableStyleId>{42F24FD4-384A-4922-8A14-6DF5CA9ED1CA}</a:tableStyleId>
              </a:tblPr>
              <a:tblGrid>
                <a:gridCol w="2611700"/>
                <a:gridCol w="8391825"/>
              </a:tblGrid>
              <a:tr h="811150">
                <a:tc>
                  <a:txBody>
                    <a:bodyPr/>
                    <a:lstStyle/>
                    <a:p>
                      <a:pPr marL="0" marR="0" lvl="0" indent="0" algn="l" rtl="0">
                        <a:spcBef>
                          <a:spcPts val="0"/>
                        </a:spcBef>
                        <a:spcAft>
                          <a:spcPts val="0"/>
                        </a:spcAft>
                        <a:buNone/>
                      </a:pPr>
                      <a:r>
                        <a:rPr lang="en-US" sz="2400" b="1" u="none" strike="noStrike" cap="none">
                          <a:solidFill>
                            <a:schemeClr val="lt1"/>
                          </a:solidFill>
                          <a:latin typeface="Arial"/>
                          <a:ea typeface="Arial"/>
                          <a:cs typeface="Arial"/>
                          <a:sym typeface="Arial"/>
                        </a:rPr>
                        <a:t>Competency Category</a:t>
                      </a:r>
                      <a:endParaRPr sz="2400" b="1" u="none" strike="noStrike" cap="none">
                        <a:solidFill>
                          <a:schemeClr val="lt1"/>
                        </a:solidFill>
                        <a:latin typeface="Arial"/>
                        <a:ea typeface="Arial"/>
                        <a:cs typeface="Arial"/>
                        <a:sym typeface="Arial"/>
                      </a:endParaRPr>
                    </a:p>
                  </a:txBody>
                  <a:tcPr marL="68575" marR="68575" marT="0" marB="0">
                    <a:solidFill>
                      <a:srgbClr val="222A35"/>
                    </a:solidFill>
                  </a:tcPr>
                </a:tc>
                <a:tc>
                  <a:txBody>
                    <a:bodyPr/>
                    <a:lstStyle/>
                    <a:p>
                      <a:pPr marL="0" marR="0" lvl="0" indent="0" algn="l" rtl="0">
                        <a:spcBef>
                          <a:spcPts val="0"/>
                        </a:spcBef>
                        <a:spcAft>
                          <a:spcPts val="0"/>
                        </a:spcAft>
                        <a:buNone/>
                      </a:pPr>
                      <a:r>
                        <a:rPr lang="en-US" sz="2400" u="none" strike="noStrike" cap="none">
                          <a:latin typeface="Arial"/>
                          <a:ea typeface="Arial"/>
                          <a:cs typeface="Arial"/>
                          <a:sym typeface="Arial"/>
                        </a:rPr>
                        <a:t>Knowledge, Skills and Attributes Development in Chapter 4</a:t>
                      </a:r>
                      <a:endParaRPr sz="2400" u="none" strike="noStrike" cap="none">
                        <a:latin typeface="Arial"/>
                        <a:ea typeface="Arial"/>
                        <a:cs typeface="Arial"/>
                        <a:sym typeface="Arial"/>
                      </a:endParaRPr>
                    </a:p>
                  </a:txBody>
                  <a:tcPr marL="68575" marR="68575" marT="0" marB="0">
                    <a:solidFill>
                      <a:srgbClr val="ED1B2E"/>
                    </a:solidFill>
                  </a:tcPr>
                </a:tc>
              </a:tr>
              <a:tr h="412950">
                <a:tc>
                  <a:txBody>
                    <a:bodyPr/>
                    <a:lstStyle/>
                    <a:p>
                      <a:pPr marL="0" marR="0" lvl="0" indent="0" algn="l" rtl="0">
                        <a:spcBef>
                          <a:spcPts val="0"/>
                        </a:spcBef>
                        <a:spcAft>
                          <a:spcPts val="0"/>
                        </a:spcAft>
                        <a:buNone/>
                      </a:pPr>
                      <a:r>
                        <a:rPr lang="en-US" sz="2400" b="0" u="none" strike="noStrike" cap="none">
                          <a:solidFill>
                            <a:srgbClr val="222A35"/>
                          </a:solidFill>
                          <a:latin typeface="Arial"/>
                          <a:ea typeface="Arial"/>
                          <a:cs typeface="Arial"/>
                          <a:sym typeface="Arial"/>
                        </a:rPr>
                        <a:t>CASA/GAL Role</a:t>
                      </a:r>
                      <a:endParaRPr sz="2400" b="0" u="none" strike="noStrike" cap="none">
                        <a:solidFill>
                          <a:srgbClr val="222A35"/>
                        </a:solidFill>
                        <a:latin typeface="Arial"/>
                        <a:ea typeface="Arial"/>
                        <a:cs typeface="Arial"/>
                        <a:sym typeface="Arial"/>
                      </a:endParaRPr>
                    </a:p>
                  </a:txBody>
                  <a:tcPr marL="68575" marR="68575" marT="0" marB="0">
                    <a:solidFill>
                      <a:srgbClr val="CBCBCB"/>
                    </a:solidFill>
                  </a:tcPr>
                </a:tc>
                <a:tc>
                  <a:txBody>
                    <a:bodyPr/>
                    <a:lstStyle/>
                    <a:p>
                      <a:pPr marL="0" marR="0" lvl="0" indent="0" algn="l" rtl="0">
                        <a:spcBef>
                          <a:spcPts val="0"/>
                        </a:spcBef>
                        <a:spcAft>
                          <a:spcPts val="0"/>
                        </a:spcAft>
                        <a:buNone/>
                      </a:pPr>
                      <a:r>
                        <a:rPr lang="en-US" sz="2400" u="none" strike="noStrike" cap="none">
                          <a:solidFill>
                            <a:schemeClr val="dk1"/>
                          </a:solidFill>
                          <a:latin typeface="Arial"/>
                          <a:ea typeface="Arial"/>
                          <a:cs typeface="Arial"/>
                          <a:sym typeface="Arial"/>
                        </a:rPr>
                        <a:t>Understands how to obtain relevant confidential information</a:t>
                      </a:r>
                      <a:endParaRPr/>
                    </a:p>
                  </a:txBody>
                  <a:tcPr marL="68575" marR="68575" marT="0" marB="0">
                    <a:solidFill>
                      <a:srgbClr val="CBCBCB"/>
                    </a:solidFill>
                  </a:tcPr>
                </a:tc>
              </a:tr>
              <a:tr h="365750">
                <a:tc rowSpan="3">
                  <a:txBody>
                    <a:bodyPr/>
                    <a:lstStyle/>
                    <a:p>
                      <a:pPr marL="0" marR="0" lvl="0" indent="0" algn="l" rtl="0">
                        <a:spcBef>
                          <a:spcPts val="0"/>
                        </a:spcBef>
                        <a:spcAft>
                          <a:spcPts val="0"/>
                        </a:spcAft>
                        <a:buNone/>
                      </a:pPr>
                      <a:r>
                        <a:rPr lang="en-US" sz="2400" b="0">
                          <a:solidFill>
                            <a:srgbClr val="222A35"/>
                          </a:solidFill>
                          <a:latin typeface="Arial"/>
                          <a:ea typeface="Arial"/>
                          <a:cs typeface="Arial"/>
                          <a:sym typeface="Arial"/>
                        </a:rPr>
                        <a:t>Foundation of Knowledge</a:t>
                      </a:r>
                      <a:endParaRPr sz="2400" b="0">
                        <a:solidFill>
                          <a:srgbClr val="222A35"/>
                        </a:solidFill>
                        <a:latin typeface="Arial"/>
                        <a:ea typeface="Arial"/>
                        <a:cs typeface="Arial"/>
                        <a:sym typeface="Arial"/>
                      </a:endParaRPr>
                    </a:p>
                  </a:txBody>
                  <a:tcPr marL="68575" marR="68575" marT="0" marB="0">
                    <a:solidFill>
                      <a:srgbClr val="CBCBCB"/>
                    </a:solidFill>
                  </a:tcPr>
                </a:tc>
                <a:tc>
                  <a:txBody>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Understands how mental illness affects families</a:t>
                      </a:r>
                      <a:endParaRPr/>
                    </a:p>
                  </a:txBody>
                  <a:tcPr marL="68575" marR="68575" marT="0" marB="0">
                    <a:lnB w="12700" cap="flat" cmpd="sng">
                      <a:solidFill>
                        <a:schemeClr val="lt1"/>
                      </a:solidFill>
                      <a:prstDash val="solid"/>
                      <a:round/>
                      <a:headEnd type="none" w="sm" len="sm"/>
                      <a:tailEnd type="none" w="sm" len="sm"/>
                    </a:lnB>
                  </a:tcPr>
                </a:tc>
              </a:tr>
              <a:tr h="75802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Understands strategies to advocate for children and adolescents with mental health disorders</a:t>
                      </a:r>
                      <a:endParaRPr/>
                    </a:p>
                  </a:txBody>
                  <a:tcPr marL="68575" marR="68575" marT="0" marB="0">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41295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Understands how poverty can impact families and children</a:t>
                      </a:r>
                      <a:endParaRPr/>
                    </a:p>
                  </a:txBody>
                  <a:tcPr marL="68575" marR="68575" marT="0" marB="0">
                    <a:lnT w="12700" cap="flat" cmpd="sng">
                      <a:solidFill>
                        <a:schemeClr val="lt1"/>
                      </a:solidFill>
                      <a:prstDash val="solid"/>
                      <a:round/>
                      <a:headEnd type="none" w="sm" len="sm"/>
                      <a:tailEnd type="none" w="sm" len="sm"/>
                    </a:lnT>
                  </a:tcPr>
                </a:tc>
              </a:tr>
              <a:tr h="244175">
                <a:tc>
                  <a:txBody>
                    <a:bodyPr/>
                    <a:lstStyle/>
                    <a:p>
                      <a:pPr marL="0" marR="0" lvl="0" indent="0" algn="l" rtl="0">
                        <a:spcBef>
                          <a:spcPts val="0"/>
                        </a:spcBef>
                        <a:spcAft>
                          <a:spcPts val="0"/>
                        </a:spcAft>
                        <a:buNone/>
                      </a:pPr>
                      <a:r>
                        <a:rPr lang="en-US" sz="2400" b="0">
                          <a:solidFill>
                            <a:srgbClr val="222A35"/>
                          </a:solidFill>
                          <a:latin typeface="Arial"/>
                          <a:ea typeface="Arial"/>
                          <a:cs typeface="Arial"/>
                          <a:sym typeface="Arial"/>
                        </a:rPr>
                        <a:t>Sound Judgment</a:t>
                      </a:r>
                      <a:endParaRPr sz="2400" b="0">
                        <a:solidFill>
                          <a:srgbClr val="222A35"/>
                        </a:solidFill>
                        <a:latin typeface="Arial"/>
                        <a:ea typeface="Arial"/>
                        <a:cs typeface="Arial"/>
                        <a:sym typeface="Arial"/>
                      </a:endParaRPr>
                    </a:p>
                  </a:txBody>
                  <a:tcPr marL="68575" marR="68575" marT="0" marB="0">
                    <a:solidFill>
                      <a:srgbClr val="CBCBCB"/>
                    </a:solidFill>
                  </a:tcPr>
                </a:tc>
                <a:tc>
                  <a:txBody>
                    <a:bodyPr/>
                    <a:lstStyle/>
                    <a:p>
                      <a:pPr marL="0" marR="0" lvl="0" indent="0" algn="l" rtl="0">
                        <a:spcBef>
                          <a:spcPts val="0"/>
                        </a:spcBef>
                        <a:spcAft>
                          <a:spcPts val="0"/>
                        </a:spcAft>
                        <a:buNone/>
                      </a:pPr>
                      <a:r>
                        <a:rPr lang="en-US" sz="2400">
                          <a:latin typeface="Arial"/>
                          <a:ea typeface="Arial"/>
                          <a:cs typeface="Arial"/>
                          <a:sym typeface="Arial"/>
                        </a:rPr>
                        <a:t>Understands the confidentiality requirements of being a CASA/GAL volunteer</a:t>
                      </a:r>
                      <a:endParaRPr/>
                    </a:p>
                  </a:txBody>
                  <a:tcPr marL="68575" marR="68575" marT="0" marB="0" anchor="ct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grpSp>
        <p:nvGrpSpPr>
          <p:cNvPr id="753" name="Google Shape;753;p43"/>
          <p:cNvGrpSpPr/>
          <p:nvPr/>
        </p:nvGrpSpPr>
        <p:grpSpPr>
          <a:xfrm>
            <a:off x="-12145" y="296268"/>
            <a:ext cx="9857186" cy="1010044"/>
            <a:chOff x="-2619" y="296268"/>
            <a:chExt cx="7569864" cy="1010044"/>
          </a:xfrm>
        </p:grpSpPr>
        <p:sp>
          <p:nvSpPr>
            <p:cNvPr id="754" name="Google Shape;754;p43"/>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5" name="Google Shape;755;p43"/>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6" name="Google Shape;756;p43"/>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5:</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Pre-Work</a:t>
            </a:r>
            <a:endParaRPr/>
          </a:p>
        </p:txBody>
      </p:sp>
      <p:grpSp>
        <p:nvGrpSpPr>
          <p:cNvPr id="757" name="Google Shape;757;p43"/>
          <p:cNvGrpSpPr/>
          <p:nvPr/>
        </p:nvGrpSpPr>
        <p:grpSpPr>
          <a:xfrm>
            <a:off x="501853" y="2759915"/>
            <a:ext cx="2374900" cy="2381251"/>
            <a:chOff x="676275" y="2281238"/>
            <a:chExt cx="2374900" cy="2381251"/>
          </a:xfrm>
        </p:grpSpPr>
        <p:sp>
          <p:nvSpPr>
            <p:cNvPr id="758" name="Google Shape;758;p43"/>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43"/>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760" name="Google Shape;760;p43"/>
          <p:cNvPicPr preferRelativeResize="0"/>
          <p:nvPr/>
        </p:nvPicPr>
        <p:blipFill rotWithShape="1">
          <a:blip r:embed="rId3">
            <a:alphaModFix/>
          </a:blip>
          <a:srcRect/>
          <a:stretch/>
        </p:blipFill>
        <p:spPr>
          <a:xfrm>
            <a:off x="1322563" y="3486816"/>
            <a:ext cx="733480" cy="924273"/>
          </a:xfrm>
          <a:prstGeom prst="rect">
            <a:avLst/>
          </a:prstGeom>
          <a:noFill/>
          <a:ln>
            <a:noFill/>
          </a:ln>
        </p:spPr>
      </p:pic>
      <p:sp>
        <p:nvSpPr>
          <p:cNvPr id="761" name="Google Shape;761;p43"/>
          <p:cNvSpPr txBox="1"/>
          <p:nvPr/>
        </p:nvSpPr>
        <p:spPr>
          <a:xfrm>
            <a:off x="3572931" y="2556931"/>
            <a:ext cx="8060267"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Read pages </a:t>
            </a:r>
            <a:r>
              <a:rPr lang="en-US" sz="2800" dirty="0" smtClean="0">
                <a:solidFill>
                  <a:schemeClr val="dk1"/>
                </a:solidFill>
                <a:latin typeface="Calibri"/>
                <a:ea typeface="Calibri"/>
                <a:cs typeface="Calibri"/>
                <a:sym typeface="Calibri"/>
              </a:rPr>
              <a:t>176–191, </a:t>
            </a:r>
            <a:r>
              <a:rPr lang="en-US" sz="2800" dirty="0">
                <a:solidFill>
                  <a:schemeClr val="dk1"/>
                </a:solidFill>
                <a:latin typeface="Calibri"/>
                <a:ea typeface="Calibri"/>
                <a:cs typeface="Calibri"/>
                <a:sym typeface="Calibri"/>
              </a:rPr>
              <a:t>“What is Substance Abuse?” through “Initial Case Notes for the </a:t>
            </a:r>
            <a:r>
              <a:rPr lang="en-US" sz="2800" dirty="0" smtClean="0">
                <a:solidFill>
                  <a:schemeClr val="dk1"/>
                </a:solidFill>
                <a:latin typeface="Calibri"/>
                <a:ea typeface="Calibri"/>
                <a:cs typeface="Calibri"/>
                <a:sym typeface="Calibri"/>
              </a:rPr>
              <a:t>Bass </a:t>
            </a:r>
            <a:r>
              <a:rPr lang="en-US" sz="2800" dirty="0">
                <a:solidFill>
                  <a:schemeClr val="dk1"/>
                </a:solidFill>
                <a:latin typeface="Calibri"/>
                <a:ea typeface="Calibri"/>
                <a:cs typeface="Calibri"/>
                <a:sym typeface="Calibri"/>
              </a:rPr>
              <a:t>Case.”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8"/>
          <p:cNvGrpSpPr/>
          <p:nvPr/>
        </p:nvGrpSpPr>
        <p:grpSpPr>
          <a:xfrm>
            <a:off x="-12145" y="296268"/>
            <a:ext cx="9857186" cy="1010044"/>
            <a:chOff x="-2619" y="296268"/>
            <a:chExt cx="7569864" cy="1010044"/>
          </a:xfrm>
        </p:grpSpPr>
        <p:sp>
          <p:nvSpPr>
            <p:cNvPr id="117" name="Google Shape;117;p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9" name="Google Shape;119;p8"/>
          <p:cNvGrpSpPr/>
          <p:nvPr/>
        </p:nvGrpSpPr>
        <p:grpSpPr>
          <a:xfrm>
            <a:off x="-12145" y="296268"/>
            <a:ext cx="9413319" cy="1010044"/>
            <a:chOff x="-2619" y="296268"/>
            <a:chExt cx="7569864" cy="1010044"/>
          </a:xfrm>
        </p:grpSpPr>
        <p:sp>
          <p:nvSpPr>
            <p:cNvPr id="120" name="Google Shape;120;p8"/>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8"/>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22" name="Google Shape;122;p8"/>
          <p:cNvPicPr preferRelativeResize="0"/>
          <p:nvPr/>
        </p:nvPicPr>
        <p:blipFill/>
        <p:spPr>
          <a:xfrm>
            <a:off x="1587" y="1588"/>
            <a:ext cx="1587" cy="1587"/>
          </a:xfrm>
          <a:prstGeom prst="rect">
            <a:avLst/>
          </a:prstGeom>
          <a:solidFill>
            <a:srgbClr val="FFFFFF"/>
          </a:solidFill>
          <a:ln>
            <a:noFill/>
          </a:ln>
        </p:spPr>
      </p:pic>
      <p:sp>
        <p:nvSpPr>
          <p:cNvPr id="123" name="Google Shape;123;p8"/>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lvl="0"/>
            <a:r>
              <a:rPr lang="en-US" sz="2800" b="1" i="0" u="none" strike="noStrike" cap="none" dirty="0">
                <a:solidFill>
                  <a:srgbClr val="8296B0"/>
                </a:solidFill>
                <a:latin typeface="Arial"/>
                <a:ea typeface="Arial"/>
                <a:cs typeface="Arial"/>
                <a:sym typeface="Arial"/>
              </a:rPr>
              <a:t>Chapter 4: </a:t>
            </a:r>
            <a:r>
              <a:rPr lang="en-US" sz="2800" b="1" i="0" u="none" strike="noStrike" cap="none" dirty="0">
                <a:solidFill>
                  <a:srgbClr val="F2F2F2"/>
                </a:solidFill>
                <a:latin typeface="Proxima Nova"/>
                <a:ea typeface="Proxima Nova"/>
                <a:cs typeface="Proxima Nova"/>
                <a:sym typeface="Proxima Nova"/>
              </a:rPr>
              <a:t/>
            </a:r>
            <a:br>
              <a:rPr lang="en-US" sz="2800" b="1" i="0" u="none" strike="noStrike" cap="none" dirty="0">
                <a:solidFill>
                  <a:srgbClr val="F2F2F2"/>
                </a:solidFill>
                <a:latin typeface="Proxima Nova"/>
                <a:ea typeface="Proxima Nova"/>
                <a:cs typeface="Proxima Nova"/>
                <a:sym typeface="Proxima Nova"/>
              </a:rPr>
            </a:br>
            <a:r>
              <a:rPr lang="en-US" sz="2800" b="0" i="0" u="none" strike="noStrike" cap="none" dirty="0">
                <a:solidFill>
                  <a:srgbClr val="F2F2F2"/>
                </a:solidFill>
                <a:latin typeface="Arial"/>
                <a:ea typeface="Arial"/>
                <a:cs typeface="Arial"/>
                <a:sym typeface="Arial"/>
              </a:rPr>
              <a:t>Mental Health, Poverty </a:t>
            </a:r>
            <a:r>
              <a:rPr lang="en-US" b="0" dirty="0" smtClean="0">
                <a:solidFill>
                  <a:srgbClr val="F2F2F2"/>
                </a:solidFill>
              </a:rPr>
              <a:t>and </a:t>
            </a:r>
            <a:r>
              <a:rPr lang="en-US" b="0" dirty="0">
                <a:solidFill>
                  <a:srgbClr val="F2F2F2"/>
                </a:solidFill>
              </a:rPr>
              <a:t>Confidentiality</a:t>
            </a:r>
            <a:endParaRPr dirty="0"/>
          </a:p>
        </p:txBody>
      </p:sp>
      <p:sp>
        <p:nvSpPr>
          <p:cNvPr id="124" name="Google Shape;124;p8"/>
          <p:cNvSpPr/>
          <p:nvPr/>
        </p:nvSpPr>
        <p:spPr>
          <a:xfrm>
            <a:off x="344041" y="3911439"/>
            <a:ext cx="243979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D8D8D8"/>
                </a:solidFill>
                <a:latin typeface="Arial"/>
                <a:ea typeface="Arial"/>
                <a:cs typeface="Arial"/>
                <a:sym typeface="Arial"/>
              </a:rPr>
              <a:t>Pre-Work Recap, Chapter Overview and Competencies</a:t>
            </a:r>
            <a:endParaRPr/>
          </a:p>
        </p:txBody>
      </p:sp>
      <p:sp>
        <p:nvSpPr>
          <p:cNvPr id="125" name="Google Shape;125;p8"/>
          <p:cNvSpPr/>
          <p:nvPr/>
        </p:nvSpPr>
        <p:spPr>
          <a:xfrm>
            <a:off x="9819710" y="3911439"/>
            <a:ext cx="2136124" cy="246221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113044"/>
                </a:solidFill>
                <a:latin typeface="Arial"/>
                <a:ea typeface="Arial"/>
                <a:cs typeface="Arial"/>
                <a:sym typeface="Arial"/>
              </a:rPr>
              <a:t>Chapter Wrap-Up: Review and Evaluation  </a:t>
            </a:r>
            <a:endParaRPr/>
          </a:p>
          <a:p>
            <a:pPr marL="0" marR="0" lvl="0" indent="0" algn="ctr" rtl="0">
              <a:spcBef>
                <a:spcPts val="1200"/>
              </a:spcBef>
              <a:spcAft>
                <a:spcPts val="0"/>
              </a:spcAft>
              <a:buNone/>
            </a:pPr>
            <a:r>
              <a:rPr lang="en-US" sz="2400">
                <a:solidFill>
                  <a:srgbClr val="113044"/>
                </a:solidFill>
                <a:latin typeface="Arial"/>
                <a:ea typeface="Arial"/>
                <a:cs typeface="Arial"/>
                <a:sym typeface="Arial"/>
              </a:rPr>
              <a:t>Chapter 5: Pre-Work</a:t>
            </a:r>
            <a:endParaRPr/>
          </a:p>
        </p:txBody>
      </p:sp>
      <p:pic>
        <p:nvPicPr>
          <p:cNvPr id="126" name="Google Shape;126;p8"/>
          <p:cNvPicPr preferRelativeResize="0"/>
          <p:nvPr/>
        </p:nvPicPr>
        <p:blipFill rotWithShape="1">
          <a:blip r:embed="rId3">
            <a:alphaModFix/>
          </a:blip>
          <a:srcRect/>
          <a:stretch/>
        </p:blipFill>
        <p:spPr>
          <a:xfrm>
            <a:off x="3035568" y="2491628"/>
            <a:ext cx="878249" cy="777581"/>
          </a:xfrm>
          <a:prstGeom prst="rect">
            <a:avLst/>
          </a:prstGeom>
          <a:noFill/>
          <a:ln>
            <a:noFill/>
          </a:ln>
        </p:spPr>
      </p:pic>
      <p:pic>
        <p:nvPicPr>
          <p:cNvPr id="127" name="Google Shape;127;p8"/>
          <p:cNvPicPr preferRelativeResize="0"/>
          <p:nvPr/>
        </p:nvPicPr>
        <p:blipFill rotWithShape="1">
          <a:blip r:embed="rId4">
            <a:alphaModFix/>
          </a:blip>
          <a:srcRect/>
          <a:stretch/>
        </p:blipFill>
        <p:spPr>
          <a:xfrm>
            <a:off x="4804673" y="2466895"/>
            <a:ext cx="862498" cy="834917"/>
          </a:xfrm>
          <a:prstGeom prst="rect">
            <a:avLst/>
          </a:prstGeom>
          <a:noFill/>
          <a:ln>
            <a:noFill/>
          </a:ln>
        </p:spPr>
      </p:pic>
      <p:pic>
        <p:nvPicPr>
          <p:cNvPr id="128" name="Google Shape;128;p8"/>
          <p:cNvPicPr preferRelativeResize="0"/>
          <p:nvPr/>
        </p:nvPicPr>
        <p:blipFill rotWithShape="1">
          <a:blip r:embed="rId5">
            <a:alphaModFix/>
          </a:blip>
          <a:srcRect/>
          <a:stretch/>
        </p:blipFill>
        <p:spPr>
          <a:xfrm>
            <a:off x="6650707" y="2469660"/>
            <a:ext cx="822979" cy="733540"/>
          </a:xfrm>
          <a:prstGeom prst="rect">
            <a:avLst/>
          </a:prstGeom>
          <a:noFill/>
          <a:ln>
            <a:noFill/>
          </a:ln>
        </p:spPr>
      </p:pic>
      <p:grpSp>
        <p:nvGrpSpPr>
          <p:cNvPr id="129" name="Google Shape;129;p8"/>
          <p:cNvGrpSpPr/>
          <p:nvPr/>
        </p:nvGrpSpPr>
        <p:grpSpPr>
          <a:xfrm>
            <a:off x="559950" y="1846522"/>
            <a:ext cx="11212558" cy="2064917"/>
            <a:chOff x="473075" y="2307457"/>
            <a:chExt cx="11212558" cy="2064917"/>
          </a:xfrm>
        </p:grpSpPr>
        <p:sp>
          <p:nvSpPr>
            <p:cNvPr id="130" name="Google Shape;130;p8"/>
            <p:cNvSpPr/>
            <p:nvPr/>
          </p:nvSpPr>
          <p:spPr>
            <a:xfrm>
              <a:off x="9626224" y="2321801"/>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8"/>
            <p:cNvSpPr/>
            <p:nvPr/>
          </p:nvSpPr>
          <p:spPr>
            <a:xfrm>
              <a:off x="7784254" y="3338539"/>
              <a:ext cx="2060786" cy="1033835"/>
            </a:xfrm>
            <a:custGeom>
              <a:avLst/>
              <a:gdLst/>
              <a:ahLst/>
              <a:cxnLst/>
              <a:rect l="l" t="t" r="r" b="b"/>
              <a:pathLst>
                <a:path w="923" h="462" extrusionOk="0">
                  <a:moveTo>
                    <a:pt x="819" y="1"/>
                  </a:moveTo>
                  <a:cubicBezTo>
                    <a:pt x="819" y="198"/>
                    <a:pt x="659" y="358"/>
                    <a:pt x="462" y="358"/>
                  </a:cubicBezTo>
                  <a:cubicBezTo>
                    <a:pt x="264" y="358"/>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8"/>
            <p:cNvSpPr/>
            <p:nvPr/>
          </p:nvSpPr>
          <p:spPr>
            <a:xfrm>
              <a:off x="5957491" y="2307457"/>
              <a:ext cx="2059409" cy="1031082"/>
            </a:xfrm>
            <a:custGeom>
              <a:avLst/>
              <a:gdLst/>
              <a:ahLst/>
              <a:cxnLst/>
              <a:rect l="l" t="t" r="r" b="b"/>
              <a:pathLst>
                <a:path w="923" h="461" extrusionOk="0">
                  <a:moveTo>
                    <a:pt x="461"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4" y="104"/>
                    <a:pt x="461" y="104"/>
                  </a:cubicBezTo>
                  <a:cubicBezTo>
                    <a:pt x="659" y="104"/>
                    <a:pt x="819" y="264"/>
                    <a:pt x="819" y="461"/>
                  </a:cubicBezTo>
                  <a:cubicBezTo>
                    <a:pt x="819" y="461"/>
                    <a:pt x="819" y="461"/>
                    <a:pt x="819" y="461"/>
                  </a:cubicBezTo>
                  <a:cubicBezTo>
                    <a:pt x="923" y="461"/>
                    <a:pt x="923" y="461"/>
                    <a:pt x="923" y="461"/>
                  </a:cubicBezTo>
                  <a:cubicBezTo>
                    <a:pt x="923" y="461"/>
                    <a:pt x="923" y="461"/>
                    <a:pt x="923" y="461"/>
                  </a:cubicBezTo>
                  <a:cubicBezTo>
                    <a:pt x="923" y="207"/>
                    <a:pt x="716" y="0"/>
                    <a:pt x="461"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8"/>
            <p:cNvSpPr/>
            <p:nvPr/>
          </p:nvSpPr>
          <p:spPr>
            <a:xfrm>
              <a:off x="4129352" y="3338539"/>
              <a:ext cx="2059409" cy="1033835"/>
            </a:xfrm>
            <a:custGeom>
              <a:avLst/>
              <a:gdLst/>
              <a:ahLst/>
              <a:cxnLst/>
              <a:rect l="l" t="t" r="r" b="b"/>
              <a:pathLst>
                <a:path w="923" h="462" extrusionOk="0">
                  <a:moveTo>
                    <a:pt x="819" y="1"/>
                  </a:moveTo>
                  <a:cubicBezTo>
                    <a:pt x="819" y="198"/>
                    <a:pt x="658" y="359"/>
                    <a:pt x="461" y="359"/>
                  </a:cubicBezTo>
                  <a:cubicBezTo>
                    <a:pt x="264" y="359"/>
                    <a:pt x="103" y="198"/>
                    <a:pt x="103" y="1"/>
                  </a:cubicBezTo>
                  <a:cubicBezTo>
                    <a:pt x="103" y="1"/>
                    <a:pt x="103" y="1"/>
                    <a:pt x="103" y="0"/>
                  </a:cubicBezTo>
                  <a:cubicBezTo>
                    <a:pt x="0" y="0"/>
                    <a:pt x="0" y="0"/>
                    <a:pt x="0" y="0"/>
                  </a:cubicBezTo>
                  <a:cubicBezTo>
                    <a:pt x="0" y="1"/>
                    <a:pt x="0" y="1"/>
                    <a:pt x="0" y="1"/>
                  </a:cubicBezTo>
                  <a:cubicBezTo>
                    <a:pt x="0" y="255"/>
                    <a:pt x="207" y="462"/>
                    <a:pt x="461"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8"/>
            <p:cNvSpPr/>
            <p:nvPr/>
          </p:nvSpPr>
          <p:spPr>
            <a:xfrm>
              <a:off x="2299838" y="2307457"/>
              <a:ext cx="2059409" cy="1031082"/>
            </a:xfrm>
            <a:custGeom>
              <a:avLst/>
              <a:gdLst/>
              <a:ahLst/>
              <a:cxnLst/>
              <a:rect l="l" t="t" r="r" b="b"/>
              <a:pathLst>
                <a:path w="923" h="461" extrusionOk="0">
                  <a:moveTo>
                    <a:pt x="462" y="0"/>
                  </a:moveTo>
                  <a:cubicBezTo>
                    <a:pt x="207" y="0"/>
                    <a:pt x="0" y="207"/>
                    <a:pt x="0" y="461"/>
                  </a:cubicBezTo>
                  <a:cubicBezTo>
                    <a:pt x="0" y="461"/>
                    <a:pt x="0" y="461"/>
                    <a:pt x="0" y="461"/>
                  </a:cubicBezTo>
                  <a:cubicBezTo>
                    <a:pt x="104" y="461"/>
                    <a:pt x="104" y="461"/>
                    <a:pt x="104" y="461"/>
                  </a:cubicBezTo>
                  <a:cubicBezTo>
                    <a:pt x="104" y="461"/>
                    <a:pt x="104" y="461"/>
                    <a:pt x="104" y="461"/>
                  </a:cubicBezTo>
                  <a:cubicBezTo>
                    <a:pt x="104" y="264"/>
                    <a:pt x="265" y="104"/>
                    <a:pt x="462" y="104"/>
                  </a:cubicBezTo>
                  <a:cubicBezTo>
                    <a:pt x="659" y="104"/>
                    <a:pt x="820" y="264"/>
                    <a:pt x="820" y="461"/>
                  </a:cubicBezTo>
                  <a:cubicBezTo>
                    <a:pt x="820" y="461"/>
                    <a:pt x="820" y="461"/>
                    <a:pt x="820" y="461"/>
                  </a:cubicBezTo>
                  <a:cubicBezTo>
                    <a:pt x="923" y="461"/>
                    <a:pt x="923" y="461"/>
                    <a:pt x="923" y="461"/>
                  </a:cubicBezTo>
                  <a:cubicBezTo>
                    <a:pt x="923" y="461"/>
                    <a:pt x="923" y="461"/>
                    <a:pt x="923" y="461"/>
                  </a:cubicBezTo>
                  <a:cubicBezTo>
                    <a:pt x="923" y="207"/>
                    <a:pt x="716" y="0"/>
                    <a:pt x="462" y="0"/>
                  </a:cubicBezTo>
                  <a:close/>
                </a:path>
              </a:pathLst>
            </a:custGeom>
            <a:solidFill>
              <a:srgbClr val="BBCFE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8"/>
            <p:cNvGrpSpPr/>
            <p:nvPr/>
          </p:nvGrpSpPr>
          <p:grpSpPr>
            <a:xfrm>
              <a:off x="473075" y="2307457"/>
              <a:ext cx="2059409" cy="2064917"/>
              <a:chOff x="676275" y="2281238"/>
              <a:chExt cx="2374900" cy="2381251"/>
            </a:xfrm>
          </p:grpSpPr>
          <p:sp>
            <p:nvSpPr>
              <p:cNvPr id="136" name="Google Shape;136;p8"/>
              <p:cNvSpPr/>
              <p:nvPr/>
            </p:nvSpPr>
            <p:spPr>
              <a:xfrm>
                <a:off x="676275" y="3470276"/>
                <a:ext cx="2374900" cy="1192213"/>
              </a:xfrm>
              <a:custGeom>
                <a:avLst/>
                <a:gdLst/>
                <a:ahLst/>
                <a:cxnLst/>
                <a:rect l="l" t="t" r="r" b="b"/>
                <a:pathLst>
                  <a:path w="923" h="462" extrusionOk="0">
                    <a:moveTo>
                      <a:pt x="819" y="1"/>
                    </a:moveTo>
                    <a:cubicBezTo>
                      <a:pt x="819" y="198"/>
                      <a:pt x="659" y="359"/>
                      <a:pt x="462" y="359"/>
                    </a:cubicBezTo>
                    <a:cubicBezTo>
                      <a:pt x="264" y="359"/>
                      <a:pt x="104" y="198"/>
                      <a:pt x="104" y="1"/>
                    </a:cubicBezTo>
                    <a:cubicBezTo>
                      <a:pt x="104" y="1"/>
                      <a:pt x="104" y="1"/>
                      <a:pt x="104" y="0"/>
                    </a:cubicBezTo>
                    <a:cubicBezTo>
                      <a:pt x="0" y="0"/>
                      <a:pt x="0" y="0"/>
                      <a:pt x="0" y="0"/>
                    </a:cubicBezTo>
                    <a:cubicBezTo>
                      <a:pt x="0" y="1"/>
                      <a:pt x="0" y="1"/>
                      <a:pt x="0" y="1"/>
                    </a:cubicBezTo>
                    <a:cubicBezTo>
                      <a:pt x="0" y="255"/>
                      <a:pt x="207" y="462"/>
                      <a:pt x="462" y="462"/>
                    </a:cubicBezTo>
                    <a:cubicBezTo>
                      <a:pt x="716" y="462"/>
                      <a:pt x="923" y="255"/>
                      <a:pt x="923" y="1"/>
                    </a:cubicBezTo>
                    <a:cubicBezTo>
                      <a:pt x="923" y="1"/>
                      <a:pt x="923" y="1"/>
                      <a:pt x="923" y="0"/>
                    </a:cubicBezTo>
                    <a:cubicBezTo>
                      <a:pt x="819" y="0"/>
                      <a:pt x="819" y="0"/>
                      <a:pt x="819" y="0"/>
                    </a:cubicBezTo>
                    <a:cubicBezTo>
                      <a:pt x="819" y="1"/>
                      <a:pt x="819" y="1"/>
                      <a:pt x="819" y="1"/>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8"/>
              <p:cNvSpPr/>
              <p:nvPr/>
            </p:nvSpPr>
            <p:spPr>
              <a:xfrm>
                <a:off x="676275" y="2281238"/>
                <a:ext cx="2374900" cy="1189038"/>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8" name="Google Shape;138;p8"/>
            <p:cNvSpPr/>
            <p:nvPr/>
          </p:nvSpPr>
          <p:spPr>
            <a:xfrm>
              <a:off x="7784254" y="2307457"/>
              <a:ext cx="2060786" cy="1031082"/>
            </a:xfrm>
            <a:custGeom>
              <a:avLst/>
              <a:gdLst/>
              <a:ahLst/>
              <a:cxnLst/>
              <a:rect l="l" t="t" r="r" b="b"/>
              <a:pathLst>
                <a:path w="923" h="461" extrusionOk="0">
                  <a:moveTo>
                    <a:pt x="462" y="0"/>
                  </a:moveTo>
                  <a:cubicBezTo>
                    <a:pt x="207" y="0"/>
                    <a:pt x="0" y="207"/>
                    <a:pt x="0" y="461"/>
                  </a:cubicBezTo>
                  <a:cubicBezTo>
                    <a:pt x="104" y="461"/>
                    <a:pt x="104" y="461"/>
                    <a:pt x="104" y="461"/>
                  </a:cubicBezTo>
                  <a:cubicBezTo>
                    <a:pt x="104" y="264"/>
                    <a:pt x="264" y="104"/>
                    <a:pt x="462" y="104"/>
                  </a:cubicBezTo>
                  <a:cubicBezTo>
                    <a:pt x="659" y="104"/>
                    <a:pt x="819" y="264"/>
                    <a:pt x="819" y="461"/>
                  </a:cubicBezTo>
                  <a:cubicBezTo>
                    <a:pt x="923" y="461"/>
                    <a:pt x="923" y="461"/>
                    <a:pt x="923" y="461"/>
                  </a:cubicBezTo>
                  <a:cubicBezTo>
                    <a:pt x="923" y="207"/>
                    <a:pt x="716" y="0"/>
                    <a:pt x="462"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8"/>
            <p:cNvSpPr/>
            <p:nvPr/>
          </p:nvSpPr>
          <p:spPr>
            <a:xfrm>
              <a:off x="5957491" y="3338539"/>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8"/>
            <p:cNvSpPr/>
            <p:nvPr/>
          </p:nvSpPr>
          <p:spPr>
            <a:xfrm>
              <a:off x="4129352" y="2307457"/>
              <a:ext cx="2059409" cy="1031082"/>
            </a:xfrm>
            <a:custGeom>
              <a:avLst/>
              <a:gdLst/>
              <a:ahLst/>
              <a:cxnLst/>
              <a:rect l="l" t="t" r="r" b="b"/>
              <a:pathLst>
                <a:path w="923" h="461" extrusionOk="0">
                  <a:moveTo>
                    <a:pt x="461" y="0"/>
                  </a:moveTo>
                  <a:cubicBezTo>
                    <a:pt x="207" y="0"/>
                    <a:pt x="0" y="207"/>
                    <a:pt x="0" y="461"/>
                  </a:cubicBezTo>
                  <a:cubicBezTo>
                    <a:pt x="103" y="461"/>
                    <a:pt x="103" y="461"/>
                    <a:pt x="103" y="461"/>
                  </a:cubicBezTo>
                  <a:cubicBezTo>
                    <a:pt x="104" y="264"/>
                    <a:pt x="264" y="104"/>
                    <a:pt x="461" y="104"/>
                  </a:cubicBezTo>
                  <a:cubicBezTo>
                    <a:pt x="658" y="104"/>
                    <a:pt x="819" y="264"/>
                    <a:pt x="819" y="461"/>
                  </a:cubicBezTo>
                  <a:cubicBezTo>
                    <a:pt x="923" y="461"/>
                    <a:pt x="923" y="461"/>
                    <a:pt x="923" y="461"/>
                  </a:cubicBezTo>
                  <a:cubicBezTo>
                    <a:pt x="922" y="207"/>
                    <a:pt x="715" y="0"/>
                    <a:pt x="461" y="0"/>
                  </a:cubicBezTo>
                  <a:close/>
                </a:path>
              </a:pathLst>
            </a:custGeom>
            <a:solidFill>
              <a:srgbClr val="192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8"/>
            <p:cNvSpPr/>
            <p:nvPr/>
          </p:nvSpPr>
          <p:spPr>
            <a:xfrm>
              <a:off x="2299838" y="3338539"/>
              <a:ext cx="2059409" cy="1033835"/>
            </a:xfrm>
            <a:custGeom>
              <a:avLst/>
              <a:gdLst/>
              <a:ahLst/>
              <a:cxnLst/>
              <a:rect l="l" t="t" r="r" b="b"/>
              <a:pathLst>
                <a:path w="923" h="462" extrusionOk="0">
                  <a:moveTo>
                    <a:pt x="462" y="358"/>
                  </a:moveTo>
                  <a:cubicBezTo>
                    <a:pt x="265" y="358"/>
                    <a:pt x="104" y="198"/>
                    <a:pt x="104" y="0"/>
                  </a:cubicBezTo>
                  <a:cubicBezTo>
                    <a:pt x="0" y="0"/>
                    <a:pt x="0" y="0"/>
                    <a:pt x="0" y="0"/>
                  </a:cubicBezTo>
                  <a:cubicBezTo>
                    <a:pt x="0" y="255"/>
                    <a:pt x="207" y="462"/>
                    <a:pt x="462" y="462"/>
                  </a:cubicBezTo>
                  <a:cubicBezTo>
                    <a:pt x="716" y="462"/>
                    <a:pt x="923" y="255"/>
                    <a:pt x="923" y="0"/>
                  </a:cubicBezTo>
                  <a:cubicBezTo>
                    <a:pt x="820" y="0"/>
                    <a:pt x="820" y="0"/>
                    <a:pt x="820" y="0"/>
                  </a:cubicBezTo>
                  <a:cubicBezTo>
                    <a:pt x="819" y="198"/>
                    <a:pt x="659" y="358"/>
                    <a:pt x="462"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2" name="Google Shape;142;p8"/>
            <p:cNvPicPr preferRelativeResize="0"/>
            <p:nvPr/>
          </p:nvPicPr>
          <p:blipFill rotWithShape="1">
            <a:blip r:embed="rId6">
              <a:alphaModFix/>
            </a:blip>
            <a:srcRect/>
            <a:stretch/>
          </p:blipFill>
          <p:spPr>
            <a:xfrm>
              <a:off x="10203591" y="2960996"/>
              <a:ext cx="809435" cy="812462"/>
            </a:xfrm>
            <a:prstGeom prst="rect">
              <a:avLst/>
            </a:prstGeom>
            <a:noFill/>
            <a:ln>
              <a:noFill/>
            </a:ln>
          </p:spPr>
        </p:pic>
        <p:sp>
          <p:nvSpPr>
            <p:cNvPr id="143" name="Google Shape;143;p8"/>
            <p:cNvSpPr/>
            <p:nvPr/>
          </p:nvSpPr>
          <p:spPr>
            <a:xfrm>
              <a:off x="9616064" y="3332563"/>
              <a:ext cx="2059409" cy="1033835"/>
            </a:xfrm>
            <a:custGeom>
              <a:avLst/>
              <a:gdLst/>
              <a:ahLst/>
              <a:cxnLst/>
              <a:rect l="l" t="t" r="r" b="b"/>
              <a:pathLst>
                <a:path w="923" h="462" extrusionOk="0">
                  <a:moveTo>
                    <a:pt x="461" y="358"/>
                  </a:moveTo>
                  <a:cubicBezTo>
                    <a:pt x="264" y="358"/>
                    <a:pt x="104" y="198"/>
                    <a:pt x="104" y="0"/>
                  </a:cubicBezTo>
                  <a:cubicBezTo>
                    <a:pt x="0" y="0"/>
                    <a:pt x="0" y="0"/>
                    <a:pt x="0" y="0"/>
                  </a:cubicBezTo>
                  <a:cubicBezTo>
                    <a:pt x="0" y="255"/>
                    <a:pt x="207" y="462"/>
                    <a:pt x="461" y="462"/>
                  </a:cubicBezTo>
                  <a:cubicBezTo>
                    <a:pt x="716" y="462"/>
                    <a:pt x="923" y="255"/>
                    <a:pt x="923" y="0"/>
                  </a:cubicBezTo>
                  <a:cubicBezTo>
                    <a:pt x="819" y="0"/>
                    <a:pt x="819" y="0"/>
                    <a:pt x="819" y="0"/>
                  </a:cubicBezTo>
                  <a:cubicBezTo>
                    <a:pt x="819" y="198"/>
                    <a:pt x="658" y="358"/>
                    <a:pt x="461" y="358"/>
                  </a:cubicBezTo>
                  <a:close/>
                </a:path>
              </a:pathLst>
            </a:custGeom>
            <a:solidFill>
              <a:srgbClr val="F5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4" name="Google Shape;144;p8"/>
          <p:cNvSpPr/>
          <p:nvPr/>
        </p:nvSpPr>
        <p:spPr>
          <a:xfrm>
            <a:off x="2914258" y="3911439"/>
            <a:ext cx="112086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Mental Health</a:t>
            </a:r>
            <a:endParaRPr/>
          </a:p>
        </p:txBody>
      </p:sp>
      <p:sp>
        <p:nvSpPr>
          <p:cNvPr id="145" name="Google Shape;145;p8"/>
          <p:cNvSpPr/>
          <p:nvPr/>
        </p:nvSpPr>
        <p:spPr>
          <a:xfrm>
            <a:off x="4687063" y="3911439"/>
            <a:ext cx="1228221"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Poverty</a:t>
            </a:r>
            <a:endParaRPr/>
          </a:p>
        </p:txBody>
      </p:sp>
      <p:sp>
        <p:nvSpPr>
          <p:cNvPr id="146" name="Google Shape;146;p8"/>
          <p:cNvSpPr/>
          <p:nvPr/>
        </p:nvSpPr>
        <p:spPr>
          <a:xfrm>
            <a:off x="5883263" y="3911439"/>
            <a:ext cx="24384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222A35"/>
                </a:solidFill>
                <a:latin typeface="Arial"/>
                <a:ea typeface="Arial"/>
                <a:cs typeface="Arial"/>
                <a:sym typeface="Arial"/>
              </a:rPr>
              <a:t>Skill Building: Professional Communication</a:t>
            </a:r>
            <a:endParaRPr/>
          </a:p>
        </p:txBody>
      </p:sp>
      <p:sp>
        <p:nvSpPr>
          <p:cNvPr id="147" name="Google Shape;147;p8"/>
          <p:cNvSpPr/>
          <p:nvPr/>
        </p:nvSpPr>
        <p:spPr>
          <a:xfrm>
            <a:off x="8382353" y="3924658"/>
            <a:ext cx="136149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Working a Case</a:t>
            </a:r>
            <a:endParaRPr/>
          </a:p>
        </p:txBody>
      </p:sp>
      <p:pic>
        <p:nvPicPr>
          <p:cNvPr id="148" name="Google Shape;148;p8"/>
          <p:cNvPicPr preferRelativeResize="0"/>
          <p:nvPr/>
        </p:nvPicPr>
        <p:blipFill rotWithShape="1">
          <a:blip r:embed="rId7">
            <a:alphaModFix/>
          </a:blip>
          <a:srcRect/>
          <a:stretch/>
        </p:blipFill>
        <p:spPr>
          <a:xfrm>
            <a:off x="1247105" y="2441442"/>
            <a:ext cx="733480" cy="924273"/>
          </a:xfrm>
          <a:prstGeom prst="rect">
            <a:avLst/>
          </a:prstGeom>
          <a:noFill/>
          <a:ln>
            <a:noFill/>
          </a:ln>
        </p:spPr>
      </p:pic>
      <p:pic>
        <p:nvPicPr>
          <p:cNvPr id="149" name="Google Shape;149;p8"/>
          <p:cNvPicPr preferRelativeResize="0"/>
          <p:nvPr/>
        </p:nvPicPr>
        <p:blipFill rotWithShape="1">
          <a:blip r:embed="rId8">
            <a:alphaModFix/>
          </a:blip>
          <a:srcRect/>
          <a:stretch/>
        </p:blipFill>
        <p:spPr>
          <a:xfrm>
            <a:off x="8463612" y="2337126"/>
            <a:ext cx="715541" cy="9877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pSp>
        <p:nvGrpSpPr>
          <p:cNvPr id="155" name="Google Shape;155;p9"/>
          <p:cNvGrpSpPr/>
          <p:nvPr/>
        </p:nvGrpSpPr>
        <p:grpSpPr>
          <a:xfrm>
            <a:off x="-12145" y="296268"/>
            <a:ext cx="9857186" cy="1010044"/>
            <a:chOff x="-2619" y="296268"/>
            <a:chExt cx="7569864" cy="1010044"/>
          </a:xfrm>
        </p:grpSpPr>
        <p:sp>
          <p:nvSpPr>
            <p:cNvPr id="156" name="Google Shape;156;p9"/>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9"/>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8" name="Google Shape;158;p9"/>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Mental Illness</a:t>
            </a:r>
            <a:endParaRPr/>
          </a:p>
        </p:txBody>
      </p:sp>
      <p:sp>
        <p:nvSpPr>
          <p:cNvPr id="159" name="Google Shape;159;p9"/>
          <p:cNvSpPr/>
          <p:nvPr/>
        </p:nvSpPr>
        <p:spPr>
          <a:xfrm>
            <a:off x="220109" y="1688403"/>
            <a:ext cx="998423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Which of the people below might be living with a mental illness?</a:t>
            </a:r>
            <a:endParaRPr/>
          </a:p>
        </p:txBody>
      </p:sp>
      <p:pic>
        <p:nvPicPr>
          <p:cNvPr id="160" name="Google Shape;160;p9" descr="Mental_Health_Portrait_Grid.jpg"/>
          <p:cNvPicPr preferRelativeResize="0"/>
          <p:nvPr/>
        </p:nvPicPr>
        <p:blipFill rotWithShape="1">
          <a:blip r:embed="rId3">
            <a:alphaModFix/>
          </a:blip>
          <a:srcRect b="50000"/>
          <a:stretch/>
        </p:blipFill>
        <p:spPr>
          <a:xfrm>
            <a:off x="136193" y="2465970"/>
            <a:ext cx="5997810" cy="3991920"/>
          </a:xfrm>
          <a:prstGeom prst="rect">
            <a:avLst/>
          </a:prstGeom>
          <a:noFill/>
          <a:ln>
            <a:noFill/>
          </a:ln>
        </p:spPr>
      </p:pic>
      <p:pic>
        <p:nvPicPr>
          <p:cNvPr id="161" name="Google Shape;161;p9" descr="Mental_Health_Portrait_Grid.jpg"/>
          <p:cNvPicPr preferRelativeResize="0"/>
          <p:nvPr/>
        </p:nvPicPr>
        <p:blipFill rotWithShape="1">
          <a:blip r:embed="rId3">
            <a:alphaModFix/>
          </a:blip>
          <a:srcRect l="-210" t="49841" r="209" b="159"/>
          <a:stretch/>
        </p:blipFill>
        <p:spPr>
          <a:xfrm>
            <a:off x="6064313" y="2472380"/>
            <a:ext cx="5997810" cy="39919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10"/>
          <p:cNvGrpSpPr/>
          <p:nvPr/>
        </p:nvGrpSpPr>
        <p:grpSpPr>
          <a:xfrm>
            <a:off x="-12145" y="296268"/>
            <a:ext cx="9857186" cy="1010044"/>
            <a:chOff x="-2619" y="296268"/>
            <a:chExt cx="7569864" cy="1010044"/>
          </a:xfrm>
        </p:grpSpPr>
        <p:sp>
          <p:nvSpPr>
            <p:cNvPr id="168" name="Google Shape;168;p10"/>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0"/>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70" name="Google Shape;170;p10"/>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Mental Illness in Families</a:t>
            </a:r>
            <a:endParaRPr/>
          </a:p>
        </p:txBody>
      </p:sp>
      <p:sp>
        <p:nvSpPr>
          <p:cNvPr id="171" name="Google Shape;171;p10"/>
          <p:cNvSpPr txBox="1">
            <a:spLocks noGrp="1"/>
          </p:cNvSpPr>
          <p:nvPr>
            <p:ph type="body" idx="1"/>
          </p:nvPr>
        </p:nvSpPr>
        <p:spPr>
          <a:xfrm>
            <a:off x="3251201" y="1934615"/>
            <a:ext cx="8560597" cy="363220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A mental illness is a condition that impacts a person’s thinking, feeling or mood, and may affect their ability to relate to others and function on a daily basis. Each person will have different experiences, even people with the same diagnosis.</a:t>
            </a:r>
            <a:endParaRPr/>
          </a:p>
          <a:p>
            <a:pPr marL="0" marR="0" lvl="0" indent="457200" algn="r" rtl="0">
              <a:spcBef>
                <a:spcPts val="1200"/>
              </a:spcBef>
              <a:spcAft>
                <a:spcPts val="0"/>
              </a:spcAft>
              <a:buNone/>
            </a:pPr>
            <a:r>
              <a:rPr lang="en-US" sz="2400" i="1">
                <a:solidFill>
                  <a:srgbClr val="222A35"/>
                </a:solidFill>
                <a:latin typeface="Arial"/>
                <a:ea typeface="Arial"/>
                <a:cs typeface="Arial"/>
                <a:sym typeface="Arial"/>
              </a:rPr>
              <a:t>The National Alliance on Mental Illness</a:t>
            </a:r>
            <a:endParaRPr/>
          </a:p>
        </p:txBody>
      </p:sp>
      <p:pic>
        <p:nvPicPr>
          <p:cNvPr id="172" name="Google Shape;172;p10"/>
          <p:cNvPicPr preferRelativeResize="0"/>
          <p:nvPr/>
        </p:nvPicPr>
        <p:blipFill rotWithShape="1">
          <a:blip r:embed="rId3">
            <a:alphaModFix/>
          </a:blip>
          <a:srcRect/>
          <a:stretch/>
        </p:blipFill>
        <p:spPr>
          <a:xfrm>
            <a:off x="781913" y="2270949"/>
            <a:ext cx="2071362" cy="22393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p11"/>
          <p:cNvGrpSpPr/>
          <p:nvPr/>
        </p:nvGrpSpPr>
        <p:grpSpPr>
          <a:xfrm>
            <a:off x="-12145" y="296268"/>
            <a:ext cx="9857186" cy="1010044"/>
            <a:chOff x="-2619" y="296268"/>
            <a:chExt cx="7569864" cy="1010044"/>
          </a:xfrm>
        </p:grpSpPr>
        <p:sp>
          <p:nvSpPr>
            <p:cNvPr id="179" name="Google Shape;179;p11"/>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1"/>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1" name="Google Shape;181;p11"/>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Causes of Mental Illness</a:t>
            </a:r>
            <a:endParaRPr/>
          </a:p>
        </p:txBody>
      </p:sp>
      <p:sp>
        <p:nvSpPr>
          <p:cNvPr id="182" name="Google Shape;182;p11"/>
          <p:cNvSpPr/>
          <p:nvPr/>
        </p:nvSpPr>
        <p:spPr>
          <a:xfrm>
            <a:off x="2720300" y="2242545"/>
            <a:ext cx="8935045" cy="1877437"/>
          </a:xfrm>
          <a:prstGeom prst="rect">
            <a:avLst/>
          </a:prstGeom>
          <a:noFill/>
          <a:ln>
            <a:noFill/>
          </a:ln>
        </p:spPr>
        <p:txBody>
          <a:bodyPr spcFirstLastPara="1" wrap="square" lIns="91425" tIns="45700" rIns="91425" bIns="45700" anchor="t" anchorCtr="0">
            <a:noAutofit/>
          </a:bodyPr>
          <a:lstStyle/>
          <a:p>
            <a:pPr marL="822937" marR="0" lvl="1" indent="-457200" algn="l" rtl="0">
              <a:spcBef>
                <a:spcPts val="0"/>
              </a:spcBef>
              <a:spcAft>
                <a:spcPts val="0"/>
              </a:spcAft>
              <a:buClr>
                <a:srgbClr val="FF0000"/>
              </a:buClr>
              <a:buSzPts val="2400"/>
              <a:buFont typeface="Arial"/>
              <a:buChar char="•"/>
            </a:pPr>
            <a:r>
              <a:rPr lang="en-US" sz="2400" b="0" i="0" u="none" strike="noStrike" cap="none">
                <a:solidFill>
                  <a:srgbClr val="222A35"/>
                </a:solidFill>
                <a:latin typeface="Arial"/>
                <a:ea typeface="Arial"/>
                <a:cs typeface="Arial"/>
                <a:sym typeface="Arial"/>
              </a:rPr>
              <a:t>Multiple causes, such as genetics, biology, environment &amp; life stressors</a:t>
            </a:r>
            <a:endParaRPr/>
          </a:p>
          <a:p>
            <a:pPr marL="822937" marR="0" lvl="1" indent="-457200" algn="l" rtl="0">
              <a:spcBef>
                <a:spcPts val="1200"/>
              </a:spcBef>
              <a:spcAft>
                <a:spcPts val="0"/>
              </a:spcAft>
              <a:buClr>
                <a:srgbClr val="FF0000"/>
              </a:buClr>
              <a:buSzPts val="2400"/>
              <a:buFont typeface="Arial"/>
              <a:buChar char="•"/>
            </a:pPr>
            <a:r>
              <a:rPr lang="en-US" sz="2400" b="0" i="0" u="none" strike="noStrike" cap="none">
                <a:solidFill>
                  <a:srgbClr val="222A35"/>
                </a:solidFill>
                <a:latin typeface="Arial"/>
                <a:ea typeface="Arial"/>
                <a:cs typeface="Arial"/>
                <a:sym typeface="Arial"/>
              </a:rPr>
              <a:t>Not caused by personal weakness or a character defect</a:t>
            </a:r>
            <a:endParaRPr/>
          </a:p>
          <a:p>
            <a:pPr marL="822937" marR="0" lvl="1" indent="-457200" algn="l" rtl="0">
              <a:spcBef>
                <a:spcPts val="1200"/>
              </a:spcBef>
              <a:spcAft>
                <a:spcPts val="0"/>
              </a:spcAft>
              <a:buClr>
                <a:srgbClr val="FF0000"/>
              </a:buClr>
              <a:buSzPts val="2400"/>
              <a:buFont typeface="Arial"/>
              <a:buChar char="•"/>
            </a:pPr>
            <a:r>
              <a:rPr lang="en-US" sz="2400" b="0" i="0" u="none" strike="noStrike" cap="none">
                <a:solidFill>
                  <a:srgbClr val="222A35"/>
                </a:solidFill>
                <a:latin typeface="Arial"/>
                <a:ea typeface="Arial"/>
                <a:cs typeface="Arial"/>
                <a:sym typeface="Arial"/>
              </a:rPr>
              <a:t>Affects the whole person</a:t>
            </a:r>
            <a:endParaRPr/>
          </a:p>
        </p:txBody>
      </p:sp>
      <p:pic>
        <p:nvPicPr>
          <p:cNvPr id="183" name="Google Shape;183;p11"/>
          <p:cNvPicPr preferRelativeResize="0"/>
          <p:nvPr/>
        </p:nvPicPr>
        <p:blipFill rotWithShape="1">
          <a:blip r:embed="rId3">
            <a:alphaModFix/>
          </a:blip>
          <a:srcRect/>
          <a:stretch/>
        </p:blipFill>
        <p:spPr>
          <a:xfrm>
            <a:off x="570470" y="2066766"/>
            <a:ext cx="2147086" cy="26517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p12"/>
          <p:cNvGrpSpPr/>
          <p:nvPr/>
        </p:nvGrpSpPr>
        <p:grpSpPr>
          <a:xfrm>
            <a:off x="-12145" y="296268"/>
            <a:ext cx="9857186" cy="1010044"/>
            <a:chOff x="-2619" y="296268"/>
            <a:chExt cx="7569864" cy="1010044"/>
          </a:xfrm>
        </p:grpSpPr>
        <p:sp>
          <p:nvSpPr>
            <p:cNvPr id="190" name="Google Shape;190;p12"/>
            <p:cNvSpPr/>
            <p:nvPr/>
          </p:nvSpPr>
          <p:spPr>
            <a:xfrm>
              <a:off x="-2619" y="1260593"/>
              <a:ext cx="6895393" cy="45719"/>
            </a:xfrm>
            <a:custGeom>
              <a:avLst/>
              <a:gdLst/>
              <a:ahLst/>
              <a:cxnLst/>
              <a:rect l="l" t="t" r="r" b="b"/>
              <a:pathLst>
                <a:path w="5170811" h="45719" extrusionOk="0">
                  <a:moveTo>
                    <a:pt x="0" y="0"/>
                  </a:moveTo>
                  <a:lnTo>
                    <a:pt x="5170811" y="0"/>
                  </a:lnTo>
                  <a:lnTo>
                    <a:pt x="5148326" y="40722"/>
                  </a:lnTo>
                  <a:lnTo>
                    <a:pt x="0" y="45719"/>
                  </a:lnTo>
                  <a:lnTo>
                    <a:pt x="0" y="0"/>
                  </a:lnTo>
                  <a:close/>
                </a:path>
              </a:pathLst>
            </a:custGeom>
            <a:solidFill>
              <a:srgbClr val="ED1B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2"/>
            <p:cNvSpPr/>
            <p:nvPr/>
          </p:nvSpPr>
          <p:spPr>
            <a:xfrm flipH="1">
              <a:off x="-2" y="296268"/>
              <a:ext cx="7567247" cy="986631"/>
            </a:xfrm>
            <a:custGeom>
              <a:avLst/>
              <a:gdLst/>
              <a:ahLst/>
              <a:cxnLst/>
              <a:rect l="l" t="t" r="r" b="b"/>
              <a:pathLst>
                <a:path w="10046002" h="1278735" extrusionOk="0">
                  <a:moveTo>
                    <a:pt x="0" y="0"/>
                  </a:moveTo>
                  <a:lnTo>
                    <a:pt x="10036411" y="3198"/>
                  </a:lnTo>
                  <a:lnTo>
                    <a:pt x="10046002" y="1278735"/>
                  </a:lnTo>
                  <a:lnTo>
                    <a:pt x="904809" y="1272340"/>
                  </a:lnTo>
                  <a:lnTo>
                    <a:pt x="0" y="0"/>
                  </a:lnTo>
                  <a:close/>
                </a:path>
              </a:pathLst>
            </a:custGeom>
            <a:solidFill>
              <a:srgbClr val="1130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2" name="Google Shape;192;p12"/>
          <p:cNvSpPr txBox="1"/>
          <p:nvPr/>
        </p:nvSpPr>
        <p:spPr>
          <a:xfrm>
            <a:off x="3248579" y="1862356"/>
            <a:ext cx="8563219" cy="39230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222A35"/>
                </a:solidFill>
                <a:latin typeface="Arial"/>
                <a:ea typeface="Arial"/>
                <a:cs typeface="Arial"/>
                <a:sym typeface="Arial"/>
              </a:rPr>
              <a:t>Children of a parent with mental illness may experience:</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 </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 </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 </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 </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 </a:t>
            </a:r>
            <a:endParaRPr/>
          </a:p>
          <a:p>
            <a:pPr marL="457200" marR="0" lvl="0" indent="-457200" algn="l" rtl="0">
              <a:spcBef>
                <a:spcPts val="1200"/>
              </a:spcBef>
              <a:spcAft>
                <a:spcPts val="0"/>
              </a:spcAft>
              <a:buClr>
                <a:srgbClr val="FF0000"/>
              </a:buClr>
              <a:buSzPts val="2400"/>
              <a:buFont typeface="Noto Sans Symbols"/>
              <a:buChar char="✓"/>
            </a:pPr>
            <a:r>
              <a:rPr lang="en-US" sz="2400">
                <a:solidFill>
                  <a:srgbClr val="222A35"/>
                </a:solidFill>
                <a:latin typeface="Arial"/>
                <a:ea typeface="Arial"/>
                <a:cs typeface="Arial"/>
                <a:sym typeface="Arial"/>
              </a:rPr>
              <a:t> </a:t>
            </a:r>
            <a:endParaRPr/>
          </a:p>
        </p:txBody>
      </p:sp>
      <p:sp>
        <p:nvSpPr>
          <p:cNvPr id="193" name="Google Shape;193;p12"/>
          <p:cNvSpPr txBox="1">
            <a:spLocks noGrp="1"/>
          </p:cNvSpPr>
          <p:nvPr>
            <p:ph type="title"/>
          </p:nvPr>
        </p:nvSpPr>
        <p:spPr>
          <a:xfrm>
            <a:off x="-12145" y="9724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8296B0"/>
              </a:buClr>
              <a:buSzPts val="2800"/>
              <a:buFont typeface="Arial"/>
              <a:buNone/>
            </a:pPr>
            <a:r>
              <a:rPr lang="en-US" sz="2800" b="1" i="0" u="none" strike="noStrike" cap="none">
                <a:solidFill>
                  <a:srgbClr val="8296B0"/>
                </a:solidFill>
                <a:latin typeface="Arial"/>
                <a:ea typeface="Arial"/>
                <a:cs typeface="Arial"/>
                <a:sym typeface="Arial"/>
              </a:rPr>
              <a:t>Chapter 4:</a:t>
            </a:r>
            <a:br>
              <a:rPr lang="en-US" sz="2800" b="1" i="0" u="none" strike="noStrike" cap="none">
                <a:solidFill>
                  <a:srgbClr val="8296B0"/>
                </a:solidFill>
                <a:latin typeface="Arial"/>
                <a:ea typeface="Arial"/>
                <a:cs typeface="Arial"/>
                <a:sym typeface="Arial"/>
              </a:rPr>
            </a:br>
            <a:r>
              <a:rPr lang="en-US" sz="2800" b="0" i="0" u="none" strike="noStrike" cap="none">
                <a:solidFill>
                  <a:schemeClr val="lt1"/>
                </a:solidFill>
                <a:latin typeface="Arial"/>
                <a:ea typeface="Arial"/>
                <a:cs typeface="Arial"/>
                <a:sym typeface="Arial"/>
              </a:rPr>
              <a:t>Impact on Children</a:t>
            </a:r>
            <a:endParaRPr/>
          </a:p>
        </p:txBody>
      </p:sp>
      <p:pic>
        <p:nvPicPr>
          <p:cNvPr id="194" name="Google Shape;194;p12"/>
          <p:cNvPicPr preferRelativeResize="0"/>
          <p:nvPr/>
        </p:nvPicPr>
        <p:blipFill rotWithShape="1">
          <a:blip r:embed="rId3">
            <a:alphaModFix/>
          </a:blip>
          <a:srcRect/>
          <a:stretch/>
        </p:blipFill>
        <p:spPr>
          <a:xfrm>
            <a:off x="632914" y="2546827"/>
            <a:ext cx="1983092" cy="265176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1709</Words>
  <Application>Microsoft Macintosh PowerPoint</Application>
  <PresentationFormat>Custom</PresentationFormat>
  <Paragraphs>274</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Chapter 4:  Mental Health, Poverty and Confidentiality</vt:lpstr>
      <vt:lpstr>Chapter 4: Pre-Work Recap</vt:lpstr>
      <vt:lpstr>Chapter 4: Chapter Overview and Competencies</vt:lpstr>
      <vt:lpstr>Chapter 4:  Mental Health, Poverty and Confidentiality</vt:lpstr>
      <vt:lpstr>Chapter 4: Mental Illness</vt:lpstr>
      <vt:lpstr>Chapter 4: Mental Illness in Families</vt:lpstr>
      <vt:lpstr>Chapter 4: Causes of Mental Illness</vt:lpstr>
      <vt:lpstr>Chapter 4: Impact on Children</vt:lpstr>
      <vt:lpstr>Chapter 4: Impact on Children</vt:lpstr>
      <vt:lpstr>Chapter 4: Mental Illness in Families</vt:lpstr>
      <vt:lpstr>Chapter 4: Mental Illness in Families</vt:lpstr>
      <vt:lpstr>Chapter 4: Understanding Mental Illness</vt:lpstr>
      <vt:lpstr>Chapter 4: Mental Health for Children in Care</vt:lpstr>
      <vt:lpstr>Chapter 4: Multimodal Approach to Mental Health</vt:lpstr>
      <vt:lpstr>Chapter 4: Medications and Mental Health</vt:lpstr>
      <vt:lpstr>Chapter 4:  Mental Health, Poverty and Confidentiality</vt:lpstr>
      <vt:lpstr>Chapter 4: Poverty</vt:lpstr>
      <vt:lpstr>Chapter 4: Poverty Questions</vt:lpstr>
      <vt:lpstr>Chapter 4: Higher Rate of Poverty in the System</vt:lpstr>
      <vt:lpstr>Chapter 4: Higher Rate of Poverty in the System</vt:lpstr>
      <vt:lpstr>Chapter 4: Risk Factors of Poverty</vt:lpstr>
      <vt:lpstr>Chapter 4: Poverty vs. Neglect</vt:lpstr>
      <vt:lpstr>Chapter 4: Poverty vs. Neglect</vt:lpstr>
      <vt:lpstr>Chapter 4:  Mental Health, Poverty and Professional Communication</vt:lpstr>
      <vt:lpstr>Chapter 4: Obtaining Confidential Case Records</vt:lpstr>
      <vt:lpstr>Chapter 4: Confidentiality Flowchart</vt:lpstr>
      <vt:lpstr>Chapter 4: Timely, Effective Communication </vt:lpstr>
      <vt:lpstr>Chapter 4: Effective Communication</vt:lpstr>
      <vt:lpstr>Chapter 4:  Mental Health, Poverty and Professional Communication</vt:lpstr>
      <vt:lpstr>Chapter 4: The Greene Case</vt:lpstr>
      <vt:lpstr>Chapter 4: The Greene Case</vt:lpstr>
      <vt:lpstr>Chapter 4: The Greene Case</vt:lpstr>
      <vt:lpstr>Chapter 4: The Greene Case</vt:lpstr>
      <vt:lpstr>Chapter 4: The Greene Case</vt:lpstr>
      <vt:lpstr>Chapter 4: Working a Case</vt:lpstr>
      <vt:lpstr>Chapter 4:  Mental Health, Poverty and Professional Communication</vt:lpstr>
      <vt:lpstr>Chapter 4: Mental Health, Poverty and Professional Communication</vt:lpstr>
      <vt:lpstr>PowerPoint Presentation</vt:lpstr>
      <vt:lpstr>Chapter 5: Pre-Work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Abe Young</cp:lastModifiedBy>
  <cp:revision>3</cp:revision>
  <dcterms:modified xsi:type="dcterms:W3CDTF">2018-08-17T21:29:12Z</dcterms:modified>
</cp:coreProperties>
</file>