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0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7077075" cy="93630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80B09797-CF74-43DA-B0A8-EB93E350F9DC}">
  <a:tblStyle styleId="{80B09797-CF74-43DA-B0A8-EB93E350F9D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 showComments="0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-1680" y="-11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66733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08705" y="0"/>
            <a:ext cx="3066733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93296"/>
            <a:ext cx="3066733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315375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0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11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1:notes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p12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2:notes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3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4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5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6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7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8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9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" name="Google Shape;41;p2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2:notes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8" name="Google Shape;288;p20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20:notes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1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2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3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4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5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6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5" name="Google Shape;375;p27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27:notes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8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2" name="Google Shape;412;p29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29:notes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30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5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5:notes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</a:t>
            </a:r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</a:t>
            </a: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-12145" y="1260593"/>
            <a:ext cx="8574597" cy="45719"/>
          </a:xfrm>
          <a:custGeom>
            <a:avLst/>
            <a:gdLst/>
            <a:ahLst/>
            <a:cxnLst/>
            <a:rect l="l" t="t" r="r" b="b"/>
            <a:pathLst>
              <a:path w="5170811" h="45719" extrusionOk="0">
                <a:moveTo>
                  <a:pt x="0" y="0"/>
                </a:moveTo>
                <a:lnTo>
                  <a:pt x="5170811" y="0"/>
                </a:lnTo>
                <a:lnTo>
                  <a:pt x="5148326" y="40722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ED1B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"/>
          <p:cNvSpPr/>
          <p:nvPr/>
        </p:nvSpPr>
        <p:spPr>
          <a:xfrm flipH="1">
            <a:off x="-8891" y="296268"/>
            <a:ext cx="9410065" cy="986631"/>
          </a:xfrm>
          <a:custGeom>
            <a:avLst/>
            <a:gdLst/>
            <a:ahLst/>
            <a:cxnLst/>
            <a:rect l="l" t="t" r="r" b="b"/>
            <a:pathLst>
              <a:path w="10046002" h="1278735" extrusionOk="0">
                <a:moveTo>
                  <a:pt x="0" y="0"/>
                </a:moveTo>
                <a:lnTo>
                  <a:pt x="10036411" y="3198"/>
                </a:lnTo>
                <a:lnTo>
                  <a:pt x="10046002" y="1278735"/>
                </a:lnTo>
                <a:lnTo>
                  <a:pt x="904809" y="1272340"/>
                </a:lnTo>
                <a:lnTo>
                  <a:pt x="0" y="0"/>
                </a:lnTo>
                <a:close/>
              </a:path>
            </a:pathLst>
          </a:custGeom>
          <a:solidFill>
            <a:srgbClr val="1130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-12145" y="972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14;p1"/>
          <p:cNvPicPr preferRelativeResize="0"/>
          <p:nvPr/>
        </p:nvPicPr>
        <p:blipFill rotWithShape="1">
          <a:blip r:embed="rId4">
            <a:alphaModFix/>
          </a:blip>
          <a:srcRect r="12216"/>
          <a:stretch/>
        </p:blipFill>
        <p:spPr>
          <a:xfrm>
            <a:off x="10705741" y="57028"/>
            <a:ext cx="1477558" cy="64008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9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9.png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mer-tab.com/" TargetMode="External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4.png"/><Relationship Id="rId5" Type="http://schemas.openxmlformats.org/officeDocument/2006/relationships/image" Target="../media/image22.png"/><Relationship Id="rId6" Type="http://schemas.openxmlformats.org/officeDocument/2006/relationships/image" Target="../media/image9.png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9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/>
          <p:nvPr/>
        </p:nvSpPr>
        <p:spPr>
          <a:xfrm>
            <a:off x="1587" y="1588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l="25433" t="75556"/>
          <a:stretch/>
        </p:blipFill>
        <p:spPr>
          <a:xfrm>
            <a:off x="-1" y="5181600"/>
            <a:ext cx="12192001" cy="16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"/>
          <p:cNvSpPr/>
          <p:nvPr/>
        </p:nvSpPr>
        <p:spPr>
          <a:xfrm>
            <a:off x="3483602" y="5297980"/>
            <a:ext cx="802040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TEXAS CASA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VOLUNTEER TRAINING S</a:t>
            </a:r>
            <a:r>
              <a:rPr lang="en-US" sz="3200" b="1">
                <a:solidFill>
                  <a:schemeClr val="lt1"/>
                </a:solidFill>
              </a:rPr>
              <a:t>ESSION 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1257300" y="-19050"/>
            <a:ext cx="3048000" cy="5200649"/>
          </a:xfrm>
          <a:prstGeom prst="parallelogram">
            <a:avLst>
              <a:gd name="adj" fmla="val 72940"/>
            </a:avLst>
          </a:prstGeom>
          <a:solidFill>
            <a:srgbClr val="D223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9964992" y="52091"/>
            <a:ext cx="2159000" cy="1288143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" name="Google Shape;38;p4" descr="iStock-938542828_super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85840" y="258110"/>
            <a:ext cx="7046746" cy="47001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3"/>
          <p:cNvSpPr txBox="1">
            <a:spLocks noGrp="1"/>
          </p:cNvSpPr>
          <p:nvPr>
            <p:ph type="body" idx="1"/>
          </p:nvPr>
        </p:nvSpPr>
        <p:spPr>
          <a:xfrm>
            <a:off x="3535681" y="2178291"/>
            <a:ext cx="8404358" cy="3792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1B2E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Shannon was removed from her mother Caterina’s custody for drunken driving, when 1 year old.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ED1B2E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Shannon was placed in foster care with Natalia and Marie for 16 months.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ED1B2E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Caterina successfully completed treatment for alcohol abuse.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ED1B2E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Natalia and Marie supported her, helped to furnish an apartment and facilitated church visits.</a:t>
            </a:r>
            <a:endParaRPr sz="2400" b="0" i="0" u="none" strike="noStrike" cap="none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3"/>
          <p:cNvSpPr txBox="1"/>
          <p:nvPr/>
        </p:nvSpPr>
        <p:spPr>
          <a:xfrm>
            <a:off x="-12145" y="972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5: </a:t>
            </a:r>
            <a: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Finding a Balance – Shannon’s Story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" name="Google Shape;18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7770" y="2804160"/>
            <a:ext cx="2622461" cy="2026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4"/>
          <p:cNvSpPr txBox="1">
            <a:spLocks noGrp="1"/>
          </p:cNvSpPr>
          <p:nvPr>
            <p:ph type="body" idx="1"/>
          </p:nvPr>
        </p:nvSpPr>
        <p:spPr>
          <a:xfrm>
            <a:off x="3429000" y="1981200"/>
            <a:ext cx="8481322" cy="3048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1B2E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Shannon was returned to her mother when 28 months old.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ED1B2E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After a little more than a year, Caterina relapsed and was transported to the emergency room.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ED1B2E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Shannon was placed back with Natalia and Marie.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ED1B2E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Caterina completed her treatment successfully again.</a:t>
            </a:r>
            <a:endParaRPr sz="2400" b="0" i="0" u="none" strike="noStrike" cap="none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4"/>
          <p:cNvSpPr txBox="1"/>
          <p:nvPr/>
        </p:nvSpPr>
        <p:spPr>
          <a:xfrm>
            <a:off x="-12145" y="972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5: </a:t>
            </a:r>
            <a: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Finding a Balance – Shannon’s Story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Google Shape;19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7770" y="2804160"/>
            <a:ext cx="2622461" cy="202614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4"/>
          <p:cNvSpPr txBox="1"/>
          <p:nvPr/>
        </p:nvSpPr>
        <p:spPr>
          <a:xfrm>
            <a:off x="533400" y="5181600"/>
            <a:ext cx="11201400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Should Shannon return to Caterina, or should Caterina’s parental rights be terminated so that Natalia and Marie can adopt the child?</a:t>
            </a:r>
            <a:endParaRPr sz="2800" b="1" i="0" u="none" strike="noStrike" cap="none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38610" y="2324902"/>
            <a:ext cx="1074043" cy="10734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9" name="Google Shape;199;p15"/>
          <p:cNvGrpSpPr/>
          <p:nvPr/>
        </p:nvGrpSpPr>
        <p:grpSpPr>
          <a:xfrm>
            <a:off x="-12145" y="296268"/>
            <a:ext cx="9413319" cy="1010044"/>
            <a:chOff x="-2619" y="296268"/>
            <a:chExt cx="7569864" cy="1010044"/>
          </a:xfrm>
        </p:grpSpPr>
        <p:sp>
          <p:nvSpPr>
            <p:cNvPr id="200" name="Google Shape;200;p15"/>
            <p:cNvSpPr/>
            <p:nvPr/>
          </p:nvSpPr>
          <p:spPr>
            <a:xfrm>
              <a:off x="-2619" y="1260593"/>
              <a:ext cx="6895393" cy="45719"/>
            </a:xfrm>
            <a:custGeom>
              <a:avLst/>
              <a:gdLst/>
              <a:ahLst/>
              <a:cxnLst/>
              <a:rect l="l" t="t" r="r" b="b"/>
              <a:pathLst>
                <a:path w="5170811" h="45719" extrusionOk="0">
                  <a:moveTo>
                    <a:pt x="0" y="0"/>
                  </a:moveTo>
                  <a:lnTo>
                    <a:pt x="5170811" y="0"/>
                  </a:lnTo>
                  <a:lnTo>
                    <a:pt x="5148326" y="40722"/>
                  </a:lnTo>
                  <a:lnTo>
                    <a:pt x="0" y="457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B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15"/>
            <p:cNvSpPr/>
            <p:nvPr/>
          </p:nvSpPr>
          <p:spPr>
            <a:xfrm flipH="1">
              <a:off x="-2" y="296268"/>
              <a:ext cx="7567247" cy="986631"/>
            </a:xfrm>
            <a:custGeom>
              <a:avLst/>
              <a:gdLst/>
              <a:ahLst/>
              <a:cxnLst/>
              <a:rect l="l" t="t" r="r" b="b"/>
              <a:pathLst>
                <a:path w="10046002" h="1278735" extrusionOk="0">
                  <a:moveTo>
                    <a:pt x="0" y="0"/>
                  </a:moveTo>
                  <a:lnTo>
                    <a:pt x="10036411" y="3198"/>
                  </a:lnTo>
                  <a:lnTo>
                    <a:pt x="10046002" y="1278735"/>
                  </a:lnTo>
                  <a:lnTo>
                    <a:pt x="904809" y="1272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30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2" name="Google Shape;202;p15"/>
          <p:cNvSpPr/>
          <p:nvPr/>
        </p:nvSpPr>
        <p:spPr>
          <a:xfrm>
            <a:off x="1587" y="1588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203" name="Google Shape;203;p15"/>
          <p:cNvSpPr/>
          <p:nvPr/>
        </p:nvSpPr>
        <p:spPr>
          <a:xfrm>
            <a:off x="320474" y="4136252"/>
            <a:ext cx="285293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Pre-Work Recap, Chapter Overview and Competencies</a:t>
            </a:r>
            <a:endParaRPr sz="2400" b="0" i="0" u="none" strike="noStrike" cap="none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5"/>
          <p:cNvSpPr/>
          <p:nvPr/>
        </p:nvSpPr>
        <p:spPr>
          <a:xfrm>
            <a:off x="3137227" y="4116879"/>
            <a:ext cx="167222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Substance Abuse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5"/>
          <p:cNvSpPr/>
          <p:nvPr/>
        </p:nvSpPr>
        <p:spPr>
          <a:xfrm>
            <a:off x="4919818" y="4116879"/>
            <a:ext cx="245811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113044"/>
                </a:solidFill>
                <a:latin typeface="Arial"/>
                <a:ea typeface="Arial"/>
                <a:cs typeface="Arial"/>
                <a:sym typeface="Arial"/>
              </a:rPr>
              <a:t>Skill Building: Cultural Competence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5"/>
          <p:cNvSpPr/>
          <p:nvPr/>
        </p:nvSpPr>
        <p:spPr>
          <a:xfrm>
            <a:off x="7544156" y="4116879"/>
            <a:ext cx="145941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113044"/>
                </a:solidFill>
                <a:latin typeface="Arial"/>
                <a:ea typeface="Arial"/>
                <a:cs typeface="Arial"/>
                <a:sym typeface="Arial"/>
              </a:rPr>
              <a:t>Working a Case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5"/>
          <p:cNvSpPr/>
          <p:nvPr/>
        </p:nvSpPr>
        <p:spPr>
          <a:xfrm>
            <a:off x="9011149" y="4078779"/>
            <a:ext cx="2999876" cy="1723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113044"/>
                </a:solidFill>
                <a:latin typeface="Arial"/>
                <a:ea typeface="Arial"/>
                <a:cs typeface="Arial"/>
                <a:sym typeface="Arial"/>
              </a:rPr>
              <a:t>Chapter Wrap-Up: Review and Evaluation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113044"/>
                </a:solidFill>
                <a:latin typeface="Arial"/>
                <a:ea typeface="Arial"/>
                <a:cs typeface="Arial"/>
                <a:sym typeface="Arial"/>
              </a:rPr>
              <a:t>Chapter 6: Pre-Work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8" name="Google Shape;208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39431" y="2514061"/>
            <a:ext cx="809435" cy="812462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5"/>
          <p:cNvSpPr/>
          <p:nvPr/>
        </p:nvSpPr>
        <p:spPr>
          <a:xfrm>
            <a:off x="9107488" y="2918466"/>
            <a:ext cx="2376488" cy="1192213"/>
          </a:xfrm>
          <a:custGeom>
            <a:avLst/>
            <a:gdLst/>
            <a:ahLst/>
            <a:cxnLst/>
            <a:rect l="l" t="t" r="r" b="b"/>
            <a:pathLst>
              <a:path w="923" h="462" extrusionOk="0">
                <a:moveTo>
                  <a:pt x="819" y="1"/>
                </a:moveTo>
                <a:cubicBezTo>
                  <a:pt x="819" y="198"/>
                  <a:pt x="659" y="358"/>
                  <a:pt x="462" y="358"/>
                </a:cubicBezTo>
                <a:cubicBezTo>
                  <a:pt x="264" y="358"/>
                  <a:pt x="104" y="198"/>
                  <a:pt x="104" y="1"/>
                </a:cubicBezTo>
                <a:cubicBezTo>
                  <a:pt x="104" y="1"/>
                  <a:pt x="104" y="1"/>
                  <a:pt x="10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55"/>
                  <a:pt x="207" y="462"/>
                  <a:pt x="462" y="462"/>
                </a:cubicBezTo>
                <a:cubicBezTo>
                  <a:pt x="716" y="462"/>
                  <a:pt x="923" y="255"/>
                  <a:pt x="923" y="1"/>
                </a:cubicBezTo>
                <a:cubicBezTo>
                  <a:pt x="923" y="1"/>
                  <a:pt x="923" y="1"/>
                  <a:pt x="923" y="0"/>
                </a:cubicBezTo>
                <a:cubicBezTo>
                  <a:pt x="819" y="0"/>
                  <a:pt x="819" y="0"/>
                  <a:pt x="819" y="0"/>
                </a:cubicBezTo>
                <a:cubicBezTo>
                  <a:pt x="819" y="1"/>
                  <a:pt x="819" y="1"/>
                  <a:pt x="819" y="1"/>
                </a:cubicBezTo>
                <a:close/>
              </a:path>
            </a:pathLst>
          </a:custGeom>
          <a:solidFill>
            <a:srgbClr val="BBCFE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5"/>
          <p:cNvSpPr/>
          <p:nvPr/>
        </p:nvSpPr>
        <p:spPr>
          <a:xfrm>
            <a:off x="7000875" y="1729428"/>
            <a:ext cx="2374900" cy="1189038"/>
          </a:xfrm>
          <a:custGeom>
            <a:avLst/>
            <a:gdLst/>
            <a:ahLst/>
            <a:cxnLst/>
            <a:rect l="l" t="t" r="r" b="b"/>
            <a:pathLst>
              <a:path w="923" h="461" extrusionOk="0">
                <a:moveTo>
                  <a:pt x="461" y="0"/>
                </a:moveTo>
                <a:cubicBezTo>
                  <a:pt x="207" y="0"/>
                  <a:pt x="0" y="207"/>
                  <a:pt x="0" y="461"/>
                </a:cubicBezTo>
                <a:cubicBezTo>
                  <a:pt x="0" y="461"/>
                  <a:pt x="0" y="461"/>
                  <a:pt x="0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264"/>
                  <a:pt x="264" y="104"/>
                  <a:pt x="461" y="104"/>
                </a:cubicBezTo>
                <a:cubicBezTo>
                  <a:pt x="659" y="104"/>
                  <a:pt x="819" y="264"/>
                  <a:pt x="819" y="461"/>
                </a:cubicBezTo>
                <a:cubicBezTo>
                  <a:pt x="819" y="461"/>
                  <a:pt x="819" y="461"/>
                  <a:pt x="819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207"/>
                  <a:pt x="716" y="0"/>
                  <a:pt x="461" y="0"/>
                </a:cubicBezTo>
                <a:close/>
              </a:path>
            </a:pathLst>
          </a:custGeom>
          <a:solidFill>
            <a:srgbClr val="BBCFE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5"/>
          <p:cNvSpPr/>
          <p:nvPr/>
        </p:nvSpPr>
        <p:spPr>
          <a:xfrm>
            <a:off x="4892675" y="2918466"/>
            <a:ext cx="2374900" cy="1192213"/>
          </a:xfrm>
          <a:custGeom>
            <a:avLst/>
            <a:gdLst/>
            <a:ahLst/>
            <a:cxnLst/>
            <a:rect l="l" t="t" r="r" b="b"/>
            <a:pathLst>
              <a:path w="923" h="462" extrusionOk="0">
                <a:moveTo>
                  <a:pt x="819" y="1"/>
                </a:moveTo>
                <a:cubicBezTo>
                  <a:pt x="819" y="198"/>
                  <a:pt x="658" y="359"/>
                  <a:pt x="461" y="359"/>
                </a:cubicBezTo>
                <a:cubicBezTo>
                  <a:pt x="264" y="359"/>
                  <a:pt x="103" y="198"/>
                  <a:pt x="103" y="1"/>
                </a:cubicBezTo>
                <a:cubicBezTo>
                  <a:pt x="103" y="1"/>
                  <a:pt x="103" y="1"/>
                  <a:pt x="10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55"/>
                  <a:pt x="207" y="462"/>
                  <a:pt x="461" y="462"/>
                </a:cubicBezTo>
                <a:cubicBezTo>
                  <a:pt x="716" y="462"/>
                  <a:pt x="923" y="255"/>
                  <a:pt x="923" y="1"/>
                </a:cubicBezTo>
                <a:cubicBezTo>
                  <a:pt x="923" y="1"/>
                  <a:pt x="923" y="1"/>
                  <a:pt x="923" y="0"/>
                </a:cubicBezTo>
                <a:cubicBezTo>
                  <a:pt x="819" y="0"/>
                  <a:pt x="819" y="0"/>
                  <a:pt x="819" y="0"/>
                </a:cubicBezTo>
                <a:cubicBezTo>
                  <a:pt x="819" y="1"/>
                  <a:pt x="819" y="1"/>
                  <a:pt x="819" y="1"/>
                </a:cubicBezTo>
                <a:close/>
              </a:path>
            </a:pathLst>
          </a:custGeom>
          <a:solidFill>
            <a:srgbClr val="BBCFE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5"/>
          <p:cNvSpPr/>
          <p:nvPr/>
        </p:nvSpPr>
        <p:spPr>
          <a:xfrm>
            <a:off x="2782888" y="1729428"/>
            <a:ext cx="2374900" cy="1189038"/>
          </a:xfrm>
          <a:custGeom>
            <a:avLst/>
            <a:gdLst/>
            <a:ahLst/>
            <a:cxnLst/>
            <a:rect l="l" t="t" r="r" b="b"/>
            <a:pathLst>
              <a:path w="923" h="461" extrusionOk="0">
                <a:moveTo>
                  <a:pt x="462" y="0"/>
                </a:moveTo>
                <a:cubicBezTo>
                  <a:pt x="207" y="0"/>
                  <a:pt x="0" y="207"/>
                  <a:pt x="0" y="461"/>
                </a:cubicBezTo>
                <a:cubicBezTo>
                  <a:pt x="0" y="461"/>
                  <a:pt x="0" y="461"/>
                  <a:pt x="0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264"/>
                  <a:pt x="265" y="104"/>
                  <a:pt x="462" y="104"/>
                </a:cubicBezTo>
                <a:cubicBezTo>
                  <a:pt x="659" y="104"/>
                  <a:pt x="820" y="264"/>
                  <a:pt x="820" y="461"/>
                </a:cubicBezTo>
                <a:cubicBezTo>
                  <a:pt x="820" y="461"/>
                  <a:pt x="820" y="461"/>
                  <a:pt x="820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207"/>
                  <a:pt x="716" y="0"/>
                  <a:pt x="462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3" name="Google Shape;213;p15"/>
          <p:cNvGrpSpPr/>
          <p:nvPr/>
        </p:nvGrpSpPr>
        <p:grpSpPr>
          <a:xfrm>
            <a:off x="676275" y="1729428"/>
            <a:ext cx="2374900" cy="2381251"/>
            <a:chOff x="676275" y="2281238"/>
            <a:chExt cx="2374900" cy="2381251"/>
          </a:xfrm>
        </p:grpSpPr>
        <p:sp>
          <p:nvSpPr>
            <p:cNvPr id="214" name="Google Shape;214;p15"/>
            <p:cNvSpPr/>
            <p:nvPr/>
          </p:nvSpPr>
          <p:spPr>
            <a:xfrm>
              <a:off x="676275" y="3470276"/>
              <a:ext cx="2374900" cy="1192213"/>
            </a:xfrm>
            <a:custGeom>
              <a:avLst/>
              <a:gdLst/>
              <a:ahLst/>
              <a:cxnLst/>
              <a:rect l="l" t="t" r="r" b="b"/>
              <a:pathLst>
                <a:path w="923" h="462" extrusionOk="0">
                  <a:moveTo>
                    <a:pt x="819" y="1"/>
                  </a:moveTo>
                  <a:cubicBezTo>
                    <a:pt x="819" y="198"/>
                    <a:pt x="659" y="359"/>
                    <a:pt x="462" y="359"/>
                  </a:cubicBezTo>
                  <a:cubicBezTo>
                    <a:pt x="264" y="359"/>
                    <a:pt x="104" y="198"/>
                    <a:pt x="104" y="1"/>
                  </a:cubicBezTo>
                  <a:cubicBezTo>
                    <a:pt x="104" y="1"/>
                    <a:pt x="104" y="1"/>
                    <a:pt x="10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55"/>
                    <a:pt x="207" y="462"/>
                    <a:pt x="462" y="462"/>
                  </a:cubicBezTo>
                  <a:cubicBezTo>
                    <a:pt x="716" y="462"/>
                    <a:pt x="923" y="255"/>
                    <a:pt x="923" y="1"/>
                  </a:cubicBezTo>
                  <a:cubicBezTo>
                    <a:pt x="923" y="1"/>
                    <a:pt x="923" y="1"/>
                    <a:pt x="923" y="0"/>
                  </a:cubicBezTo>
                  <a:cubicBezTo>
                    <a:pt x="819" y="0"/>
                    <a:pt x="819" y="0"/>
                    <a:pt x="819" y="0"/>
                  </a:cubicBezTo>
                  <a:cubicBezTo>
                    <a:pt x="819" y="1"/>
                    <a:pt x="819" y="1"/>
                    <a:pt x="819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15"/>
            <p:cNvSpPr/>
            <p:nvPr/>
          </p:nvSpPr>
          <p:spPr>
            <a:xfrm>
              <a:off x="676275" y="2281238"/>
              <a:ext cx="2374900" cy="1189038"/>
            </a:xfrm>
            <a:custGeom>
              <a:avLst/>
              <a:gdLst/>
              <a:ahLst/>
              <a:cxnLst/>
              <a:rect l="l" t="t" r="r" b="b"/>
              <a:pathLst>
                <a:path w="923" h="461" extrusionOk="0">
                  <a:moveTo>
                    <a:pt x="462" y="0"/>
                  </a:moveTo>
                  <a:cubicBezTo>
                    <a:pt x="207" y="0"/>
                    <a:pt x="0" y="207"/>
                    <a:pt x="0" y="461"/>
                  </a:cubicBezTo>
                  <a:cubicBezTo>
                    <a:pt x="104" y="461"/>
                    <a:pt x="104" y="461"/>
                    <a:pt x="104" y="461"/>
                  </a:cubicBezTo>
                  <a:cubicBezTo>
                    <a:pt x="104" y="264"/>
                    <a:pt x="264" y="104"/>
                    <a:pt x="462" y="104"/>
                  </a:cubicBezTo>
                  <a:cubicBezTo>
                    <a:pt x="659" y="104"/>
                    <a:pt x="819" y="264"/>
                    <a:pt x="819" y="461"/>
                  </a:cubicBezTo>
                  <a:cubicBezTo>
                    <a:pt x="923" y="461"/>
                    <a:pt x="923" y="461"/>
                    <a:pt x="923" y="461"/>
                  </a:cubicBezTo>
                  <a:cubicBezTo>
                    <a:pt x="923" y="207"/>
                    <a:pt x="716" y="0"/>
                    <a:pt x="462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6" name="Google Shape;216;p15"/>
          <p:cNvSpPr/>
          <p:nvPr/>
        </p:nvSpPr>
        <p:spPr>
          <a:xfrm>
            <a:off x="9107488" y="1729428"/>
            <a:ext cx="2376488" cy="1189038"/>
          </a:xfrm>
          <a:custGeom>
            <a:avLst/>
            <a:gdLst/>
            <a:ahLst/>
            <a:cxnLst/>
            <a:rect l="l" t="t" r="r" b="b"/>
            <a:pathLst>
              <a:path w="923" h="461" extrusionOk="0">
                <a:moveTo>
                  <a:pt x="462" y="0"/>
                </a:moveTo>
                <a:cubicBezTo>
                  <a:pt x="207" y="0"/>
                  <a:pt x="0" y="207"/>
                  <a:pt x="0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264"/>
                  <a:pt x="264" y="104"/>
                  <a:pt x="462" y="104"/>
                </a:cubicBezTo>
                <a:cubicBezTo>
                  <a:pt x="659" y="104"/>
                  <a:pt x="819" y="264"/>
                  <a:pt x="819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207"/>
                  <a:pt x="716" y="0"/>
                  <a:pt x="462" y="0"/>
                </a:cubicBezTo>
                <a:close/>
              </a:path>
            </a:pathLst>
          </a:custGeom>
          <a:solidFill>
            <a:srgbClr val="192F4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5"/>
          <p:cNvSpPr/>
          <p:nvPr/>
        </p:nvSpPr>
        <p:spPr>
          <a:xfrm>
            <a:off x="7000875" y="2918466"/>
            <a:ext cx="2374900" cy="1192213"/>
          </a:xfrm>
          <a:custGeom>
            <a:avLst/>
            <a:gdLst/>
            <a:ahLst/>
            <a:cxnLst/>
            <a:rect l="l" t="t" r="r" b="b"/>
            <a:pathLst>
              <a:path w="923" h="462" extrusionOk="0">
                <a:moveTo>
                  <a:pt x="461" y="358"/>
                </a:moveTo>
                <a:cubicBezTo>
                  <a:pt x="264" y="358"/>
                  <a:pt x="104" y="198"/>
                  <a:pt x="10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55"/>
                  <a:pt x="207" y="462"/>
                  <a:pt x="461" y="462"/>
                </a:cubicBezTo>
                <a:cubicBezTo>
                  <a:pt x="716" y="462"/>
                  <a:pt x="923" y="255"/>
                  <a:pt x="923" y="0"/>
                </a:cubicBezTo>
                <a:cubicBezTo>
                  <a:pt x="819" y="0"/>
                  <a:pt x="819" y="0"/>
                  <a:pt x="819" y="0"/>
                </a:cubicBezTo>
                <a:cubicBezTo>
                  <a:pt x="819" y="198"/>
                  <a:pt x="658" y="358"/>
                  <a:pt x="461" y="358"/>
                </a:cubicBezTo>
                <a:close/>
              </a:path>
            </a:pathLst>
          </a:custGeom>
          <a:solidFill>
            <a:srgbClr val="F5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5"/>
          <p:cNvSpPr/>
          <p:nvPr/>
        </p:nvSpPr>
        <p:spPr>
          <a:xfrm>
            <a:off x="4892675" y="1729428"/>
            <a:ext cx="2374900" cy="1189038"/>
          </a:xfrm>
          <a:custGeom>
            <a:avLst/>
            <a:gdLst/>
            <a:ahLst/>
            <a:cxnLst/>
            <a:rect l="l" t="t" r="r" b="b"/>
            <a:pathLst>
              <a:path w="923" h="461" extrusionOk="0">
                <a:moveTo>
                  <a:pt x="461" y="0"/>
                </a:moveTo>
                <a:cubicBezTo>
                  <a:pt x="207" y="0"/>
                  <a:pt x="0" y="207"/>
                  <a:pt x="0" y="461"/>
                </a:cubicBezTo>
                <a:cubicBezTo>
                  <a:pt x="103" y="461"/>
                  <a:pt x="103" y="461"/>
                  <a:pt x="103" y="461"/>
                </a:cubicBezTo>
                <a:cubicBezTo>
                  <a:pt x="104" y="264"/>
                  <a:pt x="264" y="104"/>
                  <a:pt x="461" y="104"/>
                </a:cubicBezTo>
                <a:cubicBezTo>
                  <a:pt x="658" y="104"/>
                  <a:pt x="819" y="264"/>
                  <a:pt x="819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2" y="207"/>
                  <a:pt x="715" y="0"/>
                  <a:pt x="461" y="0"/>
                </a:cubicBezTo>
                <a:close/>
              </a:path>
            </a:pathLst>
          </a:custGeom>
          <a:solidFill>
            <a:srgbClr val="192F4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5"/>
          <p:cNvSpPr/>
          <p:nvPr/>
        </p:nvSpPr>
        <p:spPr>
          <a:xfrm>
            <a:off x="2782888" y="2918466"/>
            <a:ext cx="2374900" cy="1192213"/>
          </a:xfrm>
          <a:custGeom>
            <a:avLst/>
            <a:gdLst/>
            <a:ahLst/>
            <a:cxnLst/>
            <a:rect l="l" t="t" r="r" b="b"/>
            <a:pathLst>
              <a:path w="923" h="462" extrusionOk="0">
                <a:moveTo>
                  <a:pt x="462" y="358"/>
                </a:moveTo>
                <a:cubicBezTo>
                  <a:pt x="265" y="358"/>
                  <a:pt x="104" y="198"/>
                  <a:pt x="10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55"/>
                  <a:pt x="207" y="462"/>
                  <a:pt x="462" y="462"/>
                </a:cubicBezTo>
                <a:cubicBezTo>
                  <a:pt x="716" y="462"/>
                  <a:pt x="923" y="255"/>
                  <a:pt x="923" y="0"/>
                </a:cubicBezTo>
                <a:cubicBezTo>
                  <a:pt x="820" y="0"/>
                  <a:pt x="820" y="0"/>
                  <a:pt x="820" y="0"/>
                </a:cubicBezTo>
                <a:cubicBezTo>
                  <a:pt x="819" y="198"/>
                  <a:pt x="659" y="358"/>
                  <a:pt x="462" y="358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5"/>
          <p:cNvSpPr txBox="1">
            <a:spLocks noGrp="1"/>
          </p:cNvSpPr>
          <p:nvPr>
            <p:ph type="title"/>
          </p:nvPr>
        </p:nvSpPr>
        <p:spPr>
          <a:xfrm>
            <a:off x="-12145" y="972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5: </a:t>
            </a:r>
            <a: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8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Substance Abuse</a:t>
            </a:r>
            <a:r>
              <a:rPr lang="en-US" b="0">
                <a:solidFill>
                  <a:srgbClr val="F2F2F2"/>
                </a:solidFill>
              </a:rPr>
              <a:t>, Diversity and Disproportionality</a:t>
            </a:r>
            <a:endParaRPr sz="2800" b="0" i="0" u="none" strike="noStrike" cap="none">
              <a:solidFill>
                <a:srgbClr val="8296B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1" name="Google Shape;221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05730" y="2442118"/>
            <a:ext cx="715541" cy="987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80305" y="2519873"/>
            <a:ext cx="716366" cy="902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668635" y="2490521"/>
            <a:ext cx="822979" cy="733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oogle Shape;228;p16"/>
          <p:cNvGrpSpPr/>
          <p:nvPr/>
        </p:nvGrpSpPr>
        <p:grpSpPr>
          <a:xfrm>
            <a:off x="-2619" y="296268"/>
            <a:ext cx="6919234" cy="1010044"/>
            <a:chOff x="-2619" y="296268"/>
            <a:chExt cx="7569864" cy="1010044"/>
          </a:xfrm>
        </p:grpSpPr>
        <p:sp>
          <p:nvSpPr>
            <p:cNvPr id="229" name="Google Shape;229;p16"/>
            <p:cNvSpPr/>
            <p:nvPr/>
          </p:nvSpPr>
          <p:spPr>
            <a:xfrm>
              <a:off x="-2619" y="1260593"/>
              <a:ext cx="6895393" cy="45719"/>
            </a:xfrm>
            <a:custGeom>
              <a:avLst/>
              <a:gdLst/>
              <a:ahLst/>
              <a:cxnLst/>
              <a:rect l="l" t="t" r="r" b="b"/>
              <a:pathLst>
                <a:path w="5170811" h="45719" extrusionOk="0">
                  <a:moveTo>
                    <a:pt x="0" y="0"/>
                  </a:moveTo>
                  <a:lnTo>
                    <a:pt x="5170811" y="0"/>
                  </a:lnTo>
                  <a:lnTo>
                    <a:pt x="5148326" y="40722"/>
                  </a:lnTo>
                  <a:lnTo>
                    <a:pt x="0" y="457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B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16"/>
            <p:cNvSpPr/>
            <p:nvPr/>
          </p:nvSpPr>
          <p:spPr>
            <a:xfrm flipH="1">
              <a:off x="-2" y="296268"/>
              <a:ext cx="7567247" cy="986631"/>
            </a:xfrm>
            <a:custGeom>
              <a:avLst/>
              <a:gdLst/>
              <a:ahLst/>
              <a:cxnLst/>
              <a:rect l="l" t="t" r="r" b="b"/>
              <a:pathLst>
                <a:path w="10046002" h="1278735" extrusionOk="0">
                  <a:moveTo>
                    <a:pt x="0" y="0"/>
                  </a:moveTo>
                  <a:lnTo>
                    <a:pt x="10036411" y="3198"/>
                  </a:lnTo>
                  <a:lnTo>
                    <a:pt x="10046002" y="1278735"/>
                  </a:lnTo>
                  <a:lnTo>
                    <a:pt x="904809" y="1272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30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1" name="Google Shape;231;p16"/>
          <p:cNvSpPr txBox="1"/>
          <p:nvPr/>
        </p:nvSpPr>
        <p:spPr>
          <a:xfrm>
            <a:off x="-12145" y="972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5: </a:t>
            </a:r>
            <a: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8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What Is Culture?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6"/>
          <p:cNvSpPr txBox="1">
            <a:spLocks noGrp="1"/>
          </p:cNvSpPr>
          <p:nvPr>
            <p:ph type="body" idx="1"/>
          </p:nvPr>
        </p:nvSpPr>
        <p:spPr>
          <a:xfrm>
            <a:off x="3586480" y="1921168"/>
            <a:ext cx="8353558" cy="3792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Culture is a learned pattern of customs, beliefs and behaviors, socially acquired and socially transmitted through symbols and widely shared meanings.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Through culture, people and groups define themselves, conform to society's shared values, and contribute to society.</a:t>
            </a:r>
            <a:endParaRPr sz="2400" b="0" i="0" u="none" strike="noStrike" cap="none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" name="Google Shape;233;p16" descr="Glob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2286000"/>
            <a:ext cx="2528675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17"/>
          <p:cNvPicPr preferRelativeResize="0"/>
          <p:nvPr/>
        </p:nvPicPr>
        <p:blipFill rotWithShape="1">
          <a:blip r:embed="rId3">
            <a:alphaModFix/>
          </a:blip>
          <a:srcRect t="4214" b="31222"/>
          <a:stretch/>
        </p:blipFill>
        <p:spPr>
          <a:xfrm>
            <a:off x="0" y="1295400"/>
            <a:ext cx="12192000" cy="5562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17"/>
          <p:cNvSpPr txBox="1"/>
          <p:nvPr/>
        </p:nvSpPr>
        <p:spPr>
          <a:xfrm>
            <a:off x="-12145" y="972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5: </a:t>
            </a:r>
            <a: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8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Diversity and Cultural Competence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17"/>
          <p:cNvSpPr txBox="1">
            <a:spLocks noGrp="1"/>
          </p:cNvSpPr>
          <p:nvPr>
            <p:ph type="body" idx="1"/>
          </p:nvPr>
        </p:nvSpPr>
        <p:spPr>
          <a:xfrm>
            <a:off x="381000" y="3877699"/>
            <a:ext cx="11482838" cy="2675501"/>
          </a:xfrm>
          <a:prstGeom prst="rect">
            <a:avLst/>
          </a:prstGeom>
          <a:solidFill>
            <a:srgbClr val="F7F7F7">
              <a:alpha val="7529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Diversity </a:t>
            </a: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means differences or variety in people’s identities or experiences, such as ethnicity, race, national origin, language, gender, gender identity, religion, ability, sexual orientation and socioeconomic class.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Cultural competence</a:t>
            </a: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 means the ability to work effectively with people from a broad range of backgrounds, experiences and viewpoints.</a:t>
            </a:r>
            <a:endParaRPr sz="2400" b="0" i="0" u="none" strike="noStrike" cap="none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8"/>
          <p:cNvSpPr txBox="1"/>
          <p:nvPr/>
        </p:nvSpPr>
        <p:spPr>
          <a:xfrm>
            <a:off x="-12145" y="972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5: </a:t>
            </a:r>
            <a: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8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Culture Is Like an Iceberg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6" name="Google Shape;246;p18"/>
          <p:cNvPicPr preferRelativeResize="0"/>
          <p:nvPr/>
        </p:nvPicPr>
        <p:blipFill rotWithShape="1">
          <a:blip r:embed="rId3">
            <a:alphaModFix/>
          </a:blip>
          <a:srcRect t="4074" b="14814"/>
          <a:stretch/>
        </p:blipFill>
        <p:spPr>
          <a:xfrm>
            <a:off x="0" y="1295399"/>
            <a:ext cx="12192000" cy="5562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p19"/>
          <p:cNvGrpSpPr/>
          <p:nvPr/>
        </p:nvGrpSpPr>
        <p:grpSpPr>
          <a:xfrm>
            <a:off x="-12145" y="296268"/>
            <a:ext cx="9413319" cy="1010044"/>
            <a:chOff x="-2619" y="296268"/>
            <a:chExt cx="7569864" cy="1010044"/>
          </a:xfrm>
        </p:grpSpPr>
        <p:sp>
          <p:nvSpPr>
            <p:cNvPr id="252" name="Google Shape;252;p19"/>
            <p:cNvSpPr/>
            <p:nvPr/>
          </p:nvSpPr>
          <p:spPr>
            <a:xfrm>
              <a:off x="-2619" y="1260593"/>
              <a:ext cx="6895393" cy="45719"/>
            </a:xfrm>
            <a:custGeom>
              <a:avLst/>
              <a:gdLst/>
              <a:ahLst/>
              <a:cxnLst/>
              <a:rect l="l" t="t" r="r" b="b"/>
              <a:pathLst>
                <a:path w="5170811" h="45719" extrusionOk="0">
                  <a:moveTo>
                    <a:pt x="0" y="0"/>
                  </a:moveTo>
                  <a:lnTo>
                    <a:pt x="5170811" y="0"/>
                  </a:lnTo>
                  <a:lnTo>
                    <a:pt x="5148326" y="40722"/>
                  </a:lnTo>
                  <a:lnTo>
                    <a:pt x="0" y="457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B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19"/>
            <p:cNvSpPr/>
            <p:nvPr/>
          </p:nvSpPr>
          <p:spPr>
            <a:xfrm flipH="1">
              <a:off x="-2" y="296268"/>
              <a:ext cx="7567247" cy="986631"/>
            </a:xfrm>
            <a:custGeom>
              <a:avLst/>
              <a:gdLst/>
              <a:ahLst/>
              <a:cxnLst/>
              <a:rect l="l" t="t" r="r" b="b"/>
              <a:pathLst>
                <a:path w="10046002" h="1278735" extrusionOk="0">
                  <a:moveTo>
                    <a:pt x="0" y="0"/>
                  </a:moveTo>
                  <a:lnTo>
                    <a:pt x="10036411" y="3198"/>
                  </a:lnTo>
                  <a:lnTo>
                    <a:pt x="10046002" y="1278735"/>
                  </a:lnTo>
                  <a:lnTo>
                    <a:pt x="904809" y="1272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30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4" name="Google Shape;254;p19"/>
          <p:cNvSpPr/>
          <p:nvPr/>
        </p:nvSpPr>
        <p:spPr>
          <a:xfrm>
            <a:off x="1587" y="1588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255" name="Google Shape;255;p19"/>
          <p:cNvSpPr/>
          <p:nvPr/>
        </p:nvSpPr>
        <p:spPr>
          <a:xfrm rot="10800000" flipH="1">
            <a:off x="2519820" y="3530071"/>
            <a:ext cx="9672180" cy="986631"/>
          </a:xfrm>
          <a:custGeom>
            <a:avLst/>
            <a:gdLst/>
            <a:ahLst/>
            <a:cxnLst/>
            <a:rect l="l" t="t" r="r" b="b"/>
            <a:pathLst>
              <a:path w="10046002" h="1278735" extrusionOk="0">
                <a:moveTo>
                  <a:pt x="0" y="0"/>
                </a:moveTo>
                <a:lnTo>
                  <a:pt x="10036411" y="3198"/>
                </a:lnTo>
                <a:lnTo>
                  <a:pt x="10046002" y="1278735"/>
                </a:lnTo>
                <a:lnTo>
                  <a:pt x="904809" y="1272340"/>
                </a:lnTo>
                <a:lnTo>
                  <a:pt x="0" y="0"/>
                </a:lnTo>
                <a:close/>
              </a:path>
            </a:pathLst>
          </a:custGeom>
          <a:solidFill>
            <a:srgbClr val="F5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9"/>
          <p:cNvSpPr/>
          <p:nvPr/>
        </p:nvSpPr>
        <p:spPr>
          <a:xfrm>
            <a:off x="3344449" y="3582448"/>
            <a:ext cx="7966554" cy="914400"/>
          </a:xfrm>
          <a:prstGeom prst="rect">
            <a:avLst/>
          </a:prstGeom>
          <a:solidFill>
            <a:srgbClr val="F5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Value of Diversity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7" name="Google Shape;257;p19"/>
          <p:cNvGrpSpPr/>
          <p:nvPr/>
        </p:nvGrpSpPr>
        <p:grpSpPr>
          <a:xfrm>
            <a:off x="3379959" y="3495564"/>
            <a:ext cx="1101136" cy="1047730"/>
            <a:chOff x="2039674" y="4297230"/>
            <a:chExt cx="1101136" cy="1047730"/>
          </a:xfrm>
        </p:grpSpPr>
        <p:sp>
          <p:nvSpPr>
            <p:cNvPr id="258" name="Google Shape;258;p19"/>
            <p:cNvSpPr/>
            <p:nvPr/>
          </p:nvSpPr>
          <p:spPr>
            <a:xfrm rot="-6791320">
              <a:off x="2129413" y="4451906"/>
              <a:ext cx="823516" cy="738377"/>
            </a:xfrm>
            <a:custGeom>
              <a:avLst/>
              <a:gdLst/>
              <a:ahLst/>
              <a:cxnLst/>
              <a:rect l="l" t="t" r="r" b="b"/>
              <a:pathLst>
                <a:path w="241" h="234" extrusionOk="0">
                  <a:moveTo>
                    <a:pt x="215" y="19"/>
                  </a:moveTo>
                  <a:cubicBezTo>
                    <a:pt x="203" y="7"/>
                    <a:pt x="187" y="0"/>
                    <a:pt x="172" y="0"/>
                  </a:cubicBezTo>
                  <a:cubicBezTo>
                    <a:pt x="159" y="0"/>
                    <a:pt x="146" y="5"/>
                    <a:pt x="138" y="14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3" y="130"/>
                    <a:pt x="20" y="134"/>
                    <a:pt x="19" y="139"/>
                  </a:cubicBezTo>
                  <a:cubicBezTo>
                    <a:pt x="2" y="201"/>
                    <a:pt x="2" y="201"/>
                    <a:pt x="2" y="201"/>
                  </a:cubicBezTo>
                  <a:cubicBezTo>
                    <a:pt x="2" y="201"/>
                    <a:pt x="0" y="206"/>
                    <a:pt x="0" y="209"/>
                  </a:cubicBezTo>
                  <a:cubicBezTo>
                    <a:pt x="0" y="223"/>
                    <a:pt x="12" y="234"/>
                    <a:pt x="26" y="234"/>
                  </a:cubicBezTo>
                  <a:cubicBezTo>
                    <a:pt x="29" y="234"/>
                    <a:pt x="34" y="233"/>
                    <a:pt x="34" y="233"/>
                  </a:cubicBezTo>
                  <a:cubicBezTo>
                    <a:pt x="96" y="216"/>
                    <a:pt x="96" y="216"/>
                    <a:pt x="96" y="216"/>
                  </a:cubicBezTo>
                  <a:cubicBezTo>
                    <a:pt x="101" y="215"/>
                    <a:pt x="105" y="213"/>
                    <a:pt x="109" y="209"/>
                  </a:cubicBezTo>
                  <a:cubicBezTo>
                    <a:pt x="220" y="97"/>
                    <a:pt x="220" y="97"/>
                    <a:pt x="220" y="97"/>
                  </a:cubicBezTo>
                  <a:cubicBezTo>
                    <a:pt x="241" y="76"/>
                    <a:pt x="238" y="42"/>
                    <a:pt x="215" y="19"/>
                  </a:cubicBezTo>
                  <a:close/>
                  <a:moveTo>
                    <a:pt x="117" y="174"/>
                  </a:moveTo>
                  <a:cubicBezTo>
                    <a:pt x="117" y="168"/>
                    <a:pt x="115" y="161"/>
                    <a:pt x="112" y="155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5" y="99"/>
                    <a:pt x="183" y="113"/>
                    <a:pt x="174" y="123"/>
                  </a:cubicBezTo>
                  <a:cubicBezTo>
                    <a:pt x="174" y="123"/>
                    <a:pt x="174" y="123"/>
                    <a:pt x="174" y="123"/>
                  </a:cubicBezTo>
                  <a:cubicBezTo>
                    <a:pt x="174" y="123"/>
                    <a:pt x="174" y="123"/>
                    <a:pt x="174" y="123"/>
                  </a:cubicBezTo>
                  <a:cubicBezTo>
                    <a:pt x="117" y="180"/>
                    <a:pt x="117" y="180"/>
                    <a:pt x="117" y="180"/>
                  </a:cubicBezTo>
                  <a:cubicBezTo>
                    <a:pt x="117" y="178"/>
                    <a:pt x="118" y="176"/>
                    <a:pt x="117" y="174"/>
                  </a:cubicBezTo>
                  <a:close/>
                  <a:moveTo>
                    <a:pt x="108" y="148"/>
                  </a:moveTo>
                  <a:cubicBezTo>
                    <a:pt x="106" y="144"/>
                    <a:pt x="103" y="140"/>
                    <a:pt x="99" y="136"/>
                  </a:cubicBezTo>
                  <a:cubicBezTo>
                    <a:pt x="94" y="131"/>
                    <a:pt x="89" y="128"/>
                    <a:pt x="84" y="125"/>
                  </a:cubicBezTo>
                  <a:cubicBezTo>
                    <a:pt x="154" y="55"/>
                    <a:pt x="154" y="55"/>
                    <a:pt x="154" y="55"/>
                  </a:cubicBezTo>
                  <a:cubicBezTo>
                    <a:pt x="159" y="58"/>
                    <a:pt x="164" y="61"/>
                    <a:pt x="169" y="66"/>
                  </a:cubicBezTo>
                  <a:cubicBezTo>
                    <a:pt x="173" y="70"/>
                    <a:pt x="176" y="74"/>
                    <a:pt x="178" y="79"/>
                  </a:cubicBezTo>
                  <a:lnTo>
                    <a:pt x="108" y="148"/>
                  </a:lnTo>
                  <a:close/>
                  <a:moveTo>
                    <a:pt x="77" y="121"/>
                  </a:moveTo>
                  <a:cubicBezTo>
                    <a:pt x="70" y="119"/>
                    <a:pt x="63" y="117"/>
                    <a:pt x="56" y="117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21" y="52"/>
                    <a:pt x="133" y="50"/>
                    <a:pt x="146" y="53"/>
                  </a:cubicBezTo>
                  <a:lnTo>
                    <a:pt x="77" y="121"/>
                  </a:lnTo>
                  <a:close/>
                  <a:moveTo>
                    <a:pt x="31" y="219"/>
                  </a:moveTo>
                  <a:cubicBezTo>
                    <a:pt x="30" y="219"/>
                    <a:pt x="28" y="219"/>
                    <a:pt x="26" y="220"/>
                  </a:cubicBezTo>
                  <a:cubicBezTo>
                    <a:pt x="20" y="219"/>
                    <a:pt x="15" y="215"/>
                    <a:pt x="15" y="209"/>
                  </a:cubicBezTo>
                  <a:cubicBezTo>
                    <a:pt x="15" y="207"/>
                    <a:pt x="16" y="205"/>
                    <a:pt x="16" y="204"/>
                  </a:cubicBezTo>
                  <a:cubicBezTo>
                    <a:pt x="23" y="177"/>
                    <a:pt x="23" y="177"/>
                    <a:pt x="23" y="177"/>
                  </a:cubicBezTo>
                  <a:cubicBezTo>
                    <a:pt x="32" y="176"/>
                    <a:pt x="41" y="180"/>
                    <a:pt x="48" y="187"/>
                  </a:cubicBezTo>
                  <a:cubicBezTo>
                    <a:pt x="55" y="194"/>
                    <a:pt x="58" y="203"/>
                    <a:pt x="58" y="211"/>
                  </a:cubicBezTo>
                  <a:lnTo>
                    <a:pt x="31" y="219"/>
                  </a:lnTo>
                  <a:close/>
                  <a:moveTo>
                    <a:pt x="65" y="210"/>
                  </a:moveTo>
                  <a:cubicBezTo>
                    <a:pt x="65" y="200"/>
                    <a:pt x="61" y="190"/>
                    <a:pt x="53" y="182"/>
                  </a:cubicBezTo>
                  <a:cubicBezTo>
                    <a:pt x="45" y="174"/>
                    <a:pt x="35" y="170"/>
                    <a:pt x="26" y="169"/>
                  </a:cubicBezTo>
                  <a:cubicBezTo>
                    <a:pt x="33" y="143"/>
                    <a:pt x="33" y="143"/>
                    <a:pt x="33" y="143"/>
                  </a:cubicBezTo>
                  <a:cubicBezTo>
                    <a:pt x="33" y="141"/>
                    <a:pt x="34" y="139"/>
                    <a:pt x="36" y="138"/>
                  </a:cubicBezTo>
                  <a:cubicBezTo>
                    <a:pt x="50" y="127"/>
                    <a:pt x="73" y="130"/>
                    <a:pt x="88" y="146"/>
                  </a:cubicBezTo>
                  <a:cubicBezTo>
                    <a:pt x="105" y="163"/>
                    <a:pt x="108" y="187"/>
                    <a:pt x="95" y="201"/>
                  </a:cubicBezTo>
                  <a:cubicBezTo>
                    <a:pt x="94" y="202"/>
                    <a:pt x="93" y="202"/>
                    <a:pt x="92" y="202"/>
                  </a:cubicBezTo>
                  <a:lnTo>
                    <a:pt x="65" y="210"/>
                  </a:lnTo>
                  <a:close/>
                  <a:moveTo>
                    <a:pt x="210" y="86"/>
                  </a:moveTo>
                  <a:cubicBezTo>
                    <a:pt x="198" y="99"/>
                    <a:pt x="198" y="99"/>
                    <a:pt x="198" y="99"/>
                  </a:cubicBezTo>
                  <a:cubicBezTo>
                    <a:pt x="198" y="97"/>
                    <a:pt x="198" y="96"/>
                    <a:pt x="198" y="94"/>
                  </a:cubicBezTo>
                  <a:cubicBezTo>
                    <a:pt x="196" y="80"/>
                    <a:pt x="190" y="66"/>
                    <a:pt x="179" y="55"/>
                  </a:cubicBezTo>
                  <a:cubicBezTo>
                    <a:pt x="167" y="44"/>
                    <a:pt x="151" y="37"/>
                    <a:pt x="136" y="37"/>
                  </a:cubicBezTo>
                  <a:cubicBezTo>
                    <a:pt x="148" y="24"/>
                    <a:pt x="148" y="24"/>
                    <a:pt x="148" y="24"/>
                  </a:cubicBezTo>
                  <a:cubicBezTo>
                    <a:pt x="154" y="18"/>
                    <a:pt x="162" y="15"/>
                    <a:pt x="172" y="15"/>
                  </a:cubicBezTo>
                  <a:cubicBezTo>
                    <a:pt x="183" y="15"/>
                    <a:pt x="196" y="20"/>
                    <a:pt x="205" y="30"/>
                  </a:cubicBezTo>
                  <a:cubicBezTo>
                    <a:pt x="214" y="38"/>
                    <a:pt x="219" y="49"/>
                    <a:pt x="219" y="60"/>
                  </a:cubicBezTo>
                  <a:cubicBezTo>
                    <a:pt x="220" y="70"/>
                    <a:pt x="217" y="80"/>
                    <a:pt x="210" y="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9"/>
            <p:cNvSpPr txBox="1"/>
            <p:nvPr/>
          </p:nvSpPr>
          <p:spPr>
            <a:xfrm>
              <a:off x="2956144" y="4835046"/>
              <a:ext cx="18466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rgbClr val="F5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0" name="Google Shape;260;p19"/>
          <p:cNvSpPr/>
          <p:nvPr/>
        </p:nvSpPr>
        <p:spPr>
          <a:xfrm>
            <a:off x="104774" y="328792"/>
            <a:ext cx="7108429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5: </a:t>
            </a:r>
            <a:r>
              <a:rPr lang="en-US" sz="2800" b="0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2800" b="0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8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Skill Building: Cultural Competence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0"/>
          <p:cNvSpPr txBox="1"/>
          <p:nvPr/>
        </p:nvSpPr>
        <p:spPr>
          <a:xfrm>
            <a:off x="-12145" y="972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5: </a:t>
            </a:r>
            <a: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8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Disproportionality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20"/>
          <p:cNvSpPr txBox="1">
            <a:spLocks noGrp="1"/>
          </p:cNvSpPr>
          <p:nvPr>
            <p:ph type="body" idx="1"/>
          </p:nvPr>
        </p:nvSpPr>
        <p:spPr>
          <a:xfrm>
            <a:off x="751840" y="1330660"/>
            <a:ext cx="6918960" cy="4538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Disproportionality is the overrepresentation or underrepresentation of various groups in different social, political or economic institutions.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7" name="Google Shape;26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38049" y="2144252"/>
            <a:ext cx="3493594" cy="26112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1"/>
          <p:cNvSpPr txBox="1">
            <a:spLocks noGrp="1"/>
          </p:cNvSpPr>
          <p:nvPr>
            <p:ph type="body" idx="1"/>
          </p:nvPr>
        </p:nvSpPr>
        <p:spPr>
          <a:xfrm>
            <a:off x="680720" y="2122287"/>
            <a:ext cx="7782560" cy="382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1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no proven differences among races in the likelihood that a parent will abuse or neglect a child.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457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is a great difference among races in the likelihood that a child will be removed from home. 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457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African American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American Indian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Native Alaskan children, and children of two or more races are overrepresented in the system nationwide.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457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Latino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children are overrepresented in the Texas child welfare system.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21"/>
          <p:cNvSpPr txBox="1"/>
          <p:nvPr/>
        </p:nvSpPr>
        <p:spPr>
          <a:xfrm>
            <a:off x="-12145" y="972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5: </a:t>
            </a:r>
            <a: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8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Disproportionality in Child Welfare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4" name="Google Shape;27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27190" y="2314379"/>
            <a:ext cx="2892275" cy="2835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9" name="Google Shape;279;p22"/>
          <p:cNvGrpSpPr/>
          <p:nvPr/>
        </p:nvGrpSpPr>
        <p:grpSpPr>
          <a:xfrm>
            <a:off x="-12145" y="296268"/>
            <a:ext cx="9413319" cy="1010044"/>
            <a:chOff x="-2619" y="296268"/>
            <a:chExt cx="7569864" cy="1010044"/>
          </a:xfrm>
        </p:grpSpPr>
        <p:sp>
          <p:nvSpPr>
            <p:cNvPr id="280" name="Google Shape;280;p22"/>
            <p:cNvSpPr/>
            <p:nvPr/>
          </p:nvSpPr>
          <p:spPr>
            <a:xfrm>
              <a:off x="-2619" y="1260593"/>
              <a:ext cx="6895393" cy="45719"/>
            </a:xfrm>
            <a:custGeom>
              <a:avLst/>
              <a:gdLst/>
              <a:ahLst/>
              <a:cxnLst/>
              <a:rect l="l" t="t" r="r" b="b"/>
              <a:pathLst>
                <a:path w="5170811" h="45719" extrusionOk="0">
                  <a:moveTo>
                    <a:pt x="0" y="0"/>
                  </a:moveTo>
                  <a:lnTo>
                    <a:pt x="5170811" y="0"/>
                  </a:lnTo>
                  <a:lnTo>
                    <a:pt x="5148326" y="40722"/>
                  </a:lnTo>
                  <a:lnTo>
                    <a:pt x="0" y="457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B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22"/>
            <p:cNvSpPr/>
            <p:nvPr/>
          </p:nvSpPr>
          <p:spPr>
            <a:xfrm flipH="1">
              <a:off x="-2" y="296268"/>
              <a:ext cx="7567247" cy="986631"/>
            </a:xfrm>
            <a:custGeom>
              <a:avLst/>
              <a:gdLst/>
              <a:ahLst/>
              <a:cxnLst/>
              <a:rect l="l" t="t" r="r" b="b"/>
              <a:pathLst>
                <a:path w="10046002" h="1278735" extrusionOk="0">
                  <a:moveTo>
                    <a:pt x="0" y="0"/>
                  </a:moveTo>
                  <a:lnTo>
                    <a:pt x="10036411" y="3198"/>
                  </a:lnTo>
                  <a:lnTo>
                    <a:pt x="10046002" y="1278735"/>
                  </a:lnTo>
                  <a:lnTo>
                    <a:pt x="904809" y="1272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30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2" name="Google Shape;282;p22"/>
          <p:cNvSpPr/>
          <p:nvPr/>
        </p:nvSpPr>
        <p:spPr>
          <a:xfrm>
            <a:off x="1587" y="1588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283" name="Google Shape;283;p22"/>
          <p:cNvSpPr/>
          <p:nvPr/>
        </p:nvSpPr>
        <p:spPr>
          <a:xfrm>
            <a:off x="104775" y="328792"/>
            <a:ext cx="7037898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5: </a:t>
            </a:r>
            <a:r>
              <a:rPr lang="en-US" sz="2800" b="0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2800" b="0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8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Disproportionality and Disparate Outcomes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4" name="Google Shape;284;p22"/>
          <p:cNvPicPr preferRelativeResize="0"/>
          <p:nvPr/>
        </p:nvPicPr>
        <p:blipFill rotWithShape="1">
          <a:blip r:embed="rId3">
            <a:alphaModFix/>
          </a:blip>
          <a:srcRect t="20968" r="3019" b="18816"/>
          <a:stretch/>
        </p:blipFill>
        <p:spPr>
          <a:xfrm>
            <a:off x="0" y="1447800"/>
            <a:ext cx="6652434" cy="525780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22"/>
          <p:cNvSpPr txBox="1"/>
          <p:nvPr/>
        </p:nvSpPr>
        <p:spPr>
          <a:xfrm>
            <a:off x="6858000" y="1600200"/>
            <a:ext cx="4548966" cy="4538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2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young man </a:t>
            </a: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walks through chest-deep flood water after </a:t>
            </a:r>
            <a:r>
              <a:rPr lang="en-US" sz="2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looting</a:t>
            </a: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 a grocery store in New Orleans…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Two residents </a:t>
            </a: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wade through chest-deep water after </a:t>
            </a:r>
            <a:r>
              <a:rPr lang="en-US" sz="2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finding bread and soda</a:t>
            </a: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 from a local grocery store after Hurricane Katrina…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5"/>
          <p:cNvGrpSpPr/>
          <p:nvPr/>
        </p:nvGrpSpPr>
        <p:grpSpPr>
          <a:xfrm>
            <a:off x="-12145" y="296268"/>
            <a:ext cx="9413319" cy="1010044"/>
            <a:chOff x="-2619" y="296268"/>
            <a:chExt cx="7569864" cy="1010044"/>
          </a:xfrm>
        </p:grpSpPr>
        <p:sp>
          <p:nvSpPr>
            <p:cNvPr id="45" name="Google Shape;45;p5"/>
            <p:cNvSpPr/>
            <p:nvPr/>
          </p:nvSpPr>
          <p:spPr>
            <a:xfrm>
              <a:off x="-2619" y="1260593"/>
              <a:ext cx="6895393" cy="45719"/>
            </a:xfrm>
            <a:custGeom>
              <a:avLst/>
              <a:gdLst/>
              <a:ahLst/>
              <a:cxnLst/>
              <a:rect l="l" t="t" r="r" b="b"/>
              <a:pathLst>
                <a:path w="5170811" h="45719" extrusionOk="0">
                  <a:moveTo>
                    <a:pt x="0" y="0"/>
                  </a:moveTo>
                  <a:lnTo>
                    <a:pt x="5170811" y="0"/>
                  </a:lnTo>
                  <a:lnTo>
                    <a:pt x="5148326" y="40722"/>
                  </a:lnTo>
                  <a:lnTo>
                    <a:pt x="0" y="457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B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5"/>
            <p:cNvSpPr/>
            <p:nvPr/>
          </p:nvSpPr>
          <p:spPr>
            <a:xfrm flipH="1">
              <a:off x="-2" y="296268"/>
              <a:ext cx="7567247" cy="986631"/>
            </a:xfrm>
            <a:custGeom>
              <a:avLst/>
              <a:gdLst/>
              <a:ahLst/>
              <a:cxnLst/>
              <a:rect l="l" t="t" r="r" b="b"/>
              <a:pathLst>
                <a:path w="10046002" h="1278735" extrusionOk="0">
                  <a:moveTo>
                    <a:pt x="0" y="0"/>
                  </a:moveTo>
                  <a:lnTo>
                    <a:pt x="10036411" y="3198"/>
                  </a:lnTo>
                  <a:lnTo>
                    <a:pt x="10046002" y="1278735"/>
                  </a:lnTo>
                  <a:lnTo>
                    <a:pt x="904809" y="1272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30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" name="Google Shape;47;p5"/>
          <p:cNvSpPr/>
          <p:nvPr/>
        </p:nvSpPr>
        <p:spPr>
          <a:xfrm>
            <a:off x="1587" y="1588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48" name="Google Shape;48;p5"/>
          <p:cNvSpPr/>
          <p:nvPr/>
        </p:nvSpPr>
        <p:spPr>
          <a:xfrm>
            <a:off x="320474" y="4136252"/>
            <a:ext cx="285293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113044"/>
                </a:solidFill>
                <a:latin typeface="Arial"/>
                <a:ea typeface="Arial"/>
                <a:cs typeface="Arial"/>
                <a:sym typeface="Arial"/>
              </a:rPr>
              <a:t>Pre-Work Recap, Chapter Overview and Competencies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5"/>
          <p:cNvSpPr/>
          <p:nvPr/>
        </p:nvSpPr>
        <p:spPr>
          <a:xfrm>
            <a:off x="3137227" y="4116879"/>
            <a:ext cx="167222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113044"/>
                </a:solidFill>
                <a:latin typeface="Arial"/>
                <a:ea typeface="Arial"/>
                <a:cs typeface="Arial"/>
                <a:sym typeface="Arial"/>
              </a:rPr>
              <a:t>Substance Abuse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5"/>
          <p:cNvSpPr/>
          <p:nvPr/>
        </p:nvSpPr>
        <p:spPr>
          <a:xfrm>
            <a:off x="4919818" y="4116879"/>
            <a:ext cx="245811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113044"/>
                </a:solidFill>
                <a:latin typeface="Arial"/>
                <a:ea typeface="Arial"/>
                <a:cs typeface="Arial"/>
                <a:sym typeface="Arial"/>
              </a:rPr>
              <a:t>Skill Building: Cultural Competence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5"/>
          <p:cNvSpPr/>
          <p:nvPr/>
        </p:nvSpPr>
        <p:spPr>
          <a:xfrm>
            <a:off x="7544156" y="4116879"/>
            <a:ext cx="145941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113044"/>
                </a:solidFill>
                <a:latin typeface="Arial"/>
                <a:ea typeface="Arial"/>
                <a:cs typeface="Arial"/>
                <a:sym typeface="Arial"/>
              </a:rPr>
              <a:t>Working a Case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5"/>
          <p:cNvSpPr/>
          <p:nvPr/>
        </p:nvSpPr>
        <p:spPr>
          <a:xfrm>
            <a:off x="9011149" y="4078779"/>
            <a:ext cx="2999876" cy="1723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113044"/>
                </a:solidFill>
                <a:latin typeface="Arial"/>
                <a:ea typeface="Arial"/>
                <a:cs typeface="Arial"/>
                <a:sym typeface="Arial"/>
              </a:rPr>
              <a:t>Chapter Wrap-Up: Review and Evaluation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113044"/>
                </a:solidFill>
                <a:latin typeface="Arial"/>
                <a:ea typeface="Arial"/>
                <a:cs typeface="Arial"/>
                <a:sym typeface="Arial"/>
              </a:rPr>
              <a:t>Chapter 6: Pre-Work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39431" y="2514061"/>
            <a:ext cx="809435" cy="812462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5"/>
          <p:cNvSpPr/>
          <p:nvPr/>
        </p:nvSpPr>
        <p:spPr>
          <a:xfrm>
            <a:off x="9107488" y="2918466"/>
            <a:ext cx="2376488" cy="1192213"/>
          </a:xfrm>
          <a:custGeom>
            <a:avLst/>
            <a:gdLst/>
            <a:ahLst/>
            <a:cxnLst/>
            <a:rect l="l" t="t" r="r" b="b"/>
            <a:pathLst>
              <a:path w="923" h="462" extrusionOk="0">
                <a:moveTo>
                  <a:pt x="819" y="1"/>
                </a:moveTo>
                <a:cubicBezTo>
                  <a:pt x="819" y="198"/>
                  <a:pt x="659" y="358"/>
                  <a:pt x="462" y="358"/>
                </a:cubicBezTo>
                <a:cubicBezTo>
                  <a:pt x="264" y="358"/>
                  <a:pt x="104" y="198"/>
                  <a:pt x="104" y="1"/>
                </a:cubicBezTo>
                <a:cubicBezTo>
                  <a:pt x="104" y="1"/>
                  <a:pt x="104" y="1"/>
                  <a:pt x="10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55"/>
                  <a:pt x="207" y="462"/>
                  <a:pt x="462" y="462"/>
                </a:cubicBezTo>
                <a:cubicBezTo>
                  <a:pt x="716" y="462"/>
                  <a:pt x="923" y="255"/>
                  <a:pt x="923" y="1"/>
                </a:cubicBezTo>
                <a:cubicBezTo>
                  <a:pt x="923" y="1"/>
                  <a:pt x="923" y="1"/>
                  <a:pt x="923" y="0"/>
                </a:cubicBezTo>
                <a:cubicBezTo>
                  <a:pt x="819" y="0"/>
                  <a:pt x="819" y="0"/>
                  <a:pt x="819" y="0"/>
                </a:cubicBezTo>
                <a:cubicBezTo>
                  <a:pt x="819" y="1"/>
                  <a:pt x="819" y="1"/>
                  <a:pt x="819" y="1"/>
                </a:cubicBezTo>
                <a:close/>
              </a:path>
            </a:pathLst>
          </a:custGeom>
          <a:solidFill>
            <a:srgbClr val="BBCFE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5"/>
          <p:cNvSpPr/>
          <p:nvPr/>
        </p:nvSpPr>
        <p:spPr>
          <a:xfrm>
            <a:off x="7000875" y="1729428"/>
            <a:ext cx="2374900" cy="1189038"/>
          </a:xfrm>
          <a:custGeom>
            <a:avLst/>
            <a:gdLst/>
            <a:ahLst/>
            <a:cxnLst/>
            <a:rect l="l" t="t" r="r" b="b"/>
            <a:pathLst>
              <a:path w="923" h="461" extrusionOk="0">
                <a:moveTo>
                  <a:pt x="461" y="0"/>
                </a:moveTo>
                <a:cubicBezTo>
                  <a:pt x="207" y="0"/>
                  <a:pt x="0" y="207"/>
                  <a:pt x="0" y="461"/>
                </a:cubicBezTo>
                <a:cubicBezTo>
                  <a:pt x="0" y="461"/>
                  <a:pt x="0" y="461"/>
                  <a:pt x="0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264"/>
                  <a:pt x="264" y="104"/>
                  <a:pt x="461" y="104"/>
                </a:cubicBezTo>
                <a:cubicBezTo>
                  <a:pt x="659" y="104"/>
                  <a:pt x="819" y="264"/>
                  <a:pt x="819" y="461"/>
                </a:cubicBezTo>
                <a:cubicBezTo>
                  <a:pt x="819" y="461"/>
                  <a:pt x="819" y="461"/>
                  <a:pt x="819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207"/>
                  <a:pt x="716" y="0"/>
                  <a:pt x="461" y="0"/>
                </a:cubicBezTo>
                <a:close/>
              </a:path>
            </a:pathLst>
          </a:custGeom>
          <a:solidFill>
            <a:srgbClr val="BBCFE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4892675" y="2918466"/>
            <a:ext cx="2374900" cy="1192213"/>
          </a:xfrm>
          <a:custGeom>
            <a:avLst/>
            <a:gdLst/>
            <a:ahLst/>
            <a:cxnLst/>
            <a:rect l="l" t="t" r="r" b="b"/>
            <a:pathLst>
              <a:path w="923" h="462" extrusionOk="0">
                <a:moveTo>
                  <a:pt x="819" y="1"/>
                </a:moveTo>
                <a:cubicBezTo>
                  <a:pt x="819" y="198"/>
                  <a:pt x="658" y="359"/>
                  <a:pt x="461" y="359"/>
                </a:cubicBezTo>
                <a:cubicBezTo>
                  <a:pt x="264" y="359"/>
                  <a:pt x="103" y="198"/>
                  <a:pt x="103" y="1"/>
                </a:cubicBezTo>
                <a:cubicBezTo>
                  <a:pt x="103" y="1"/>
                  <a:pt x="103" y="1"/>
                  <a:pt x="10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55"/>
                  <a:pt x="207" y="462"/>
                  <a:pt x="461" y="462"/>
                </a:cubicBezTo>
                <a:cubicBezTo>
                  <a:pt x="716" y="462"/>
                  <a:pt x="923" y="255"/>
                  <a:pt x="923" y="1"/>
                </a:cubicBezTo>
                <a:cubicBezTo>
                  <a:pt x="923" y="1"/>
                  <a:pt x="923" y="1"/>
                  <a:pt x="923" y="0"/>
                </a:cubicBezTo>
                <a:cubicBezTo>
                  <a:pt x="819" y="0"/>
                  <a:pt x="819" y="0"/>
                  <a:pt x="819" y="0"/>
                </a:cubicBezTo>
                <a:cubicBezTo>
                  <a:pt x="819" y="1"/>
                  <a:pt x="819" y="1"/>
                  <a:pt x="819" y="1"/>
                </a:cubicBezTo>
                <a:close/>
              </a:path>
            </a:pathLst>
          </a:custGeom>
          <a:solidFill>
            <a:srgbClr val="BBCFE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2782888" y="1729428"/>
            <a:ext cx="2374900" cy="1189038"/>
          </a:xfrm>
          <a:custGeom>
            <a:avLst/>
            <a:gdLst/>
            <a:ahLst/>
            <a:cxnLst/>
            <a:rect l="l" t="t" r="r" b="b"/>
            <a:pathLst>
              <a:path w="923" h="461" extrusionOk="0">
                <a:moveTo>
                  <a:pt x="462" y="0"/>
                </a:moveTo>
                <a:cubicBezTo>
                  <a:pt x="207" y="0"/>
                  <a:pt x="0" y="207"/>
                  <a:pt x="0" y="461"/>
                </a:cubicBezTo>
                <a:cubicBezTo>
                  <a:pt x="0" y="461"/>
                  <a:pt x="0" y="461"/>
                  <a:pt x="0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264"/>
                  <a:pt x="265" y="104"/>
                  <a:pt x="462" y="104"/>
                </a:cubicBezTo>
                <a:cubicBezTo>
                  <a:pt x="659" y="104"/>
                  <a:pt x="820" y="264"/>
                  <a:pt x="820" y="461"/>
                </a:cubicBezTo>
                <a:cubicBezTo>
                  <a:pt x="820" y="461"/>
                  <a:pt x="820" y="461"/>
                  <a:pt x="820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207"/>
                  <a:pt x="716" y="0"/>
                  <a:pt x="462" y="0"/>
                </a:cubicBezTo>
                <a:close/>
              </a:path>
            </a:pathLst>
          </a:custGeom>
          <a:solidFill>
            <a:srgbClr val="BBCFE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8" name="Google Shape;58;p5"/>
          <p:cNvGrpSpPr/>
          <p:nvPr/>
        </p:nvGrpSpPr>
        <p:grpSpPr>
          <a:xfrm>
            <a:off x="676275" y="1729428"/>
            <a:ext cx="2374900" cy="2381251"/>
            <a:chOff x="676275" y="2281238"/>
            <a:chExt cx="2374900" cy="2381251"/>
          </a:xfrm>
        </p:grpSpPr>
        <p:pic>
          <p:nvPicPr>
            <p:cNvPr id="59" name="Google Shape;59;p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525636" y="2984716"/>
              <a:ext cx="733480" cy="9242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" name="Google Shape;60;p5"/>
            <p:cNvSpPr/>
            <p:nvPr/>
          </p:nvSpPr>
          <p:spPr>
            <a:xfrm>
              <a:off x="676275" y="3470276"/>
              <a:ext cx="2374900" cy="1192213"/>
            </a:xfrm>
            <a:custGeom>
              <a:avLst/>
              <a:gdLst/>
              <a:ahLst/>
              <a:cxnLst/>
              <a:rect l="l" t="t" r="r" b="b"/>
              <a:pathLst>
                <a:path w="923" h="462" extrusionOk="0">
                  <a:moveTo>
                    <a:pt x="819" y="1"/>
                  </a:moveTo>
                  <a:cubicBezTo>
                    <a:pt x="819" y="198"/>
                    <a:pt x="659" y="359"/>
                    <a:pt x="462" y="359"/>
                  </a:cubicBezTo>
                  <a:cubicBezTo>
                    <a:pt x="264" y="359"/>
                    <a:pt x="104" y="198"/>
                    <a:pt x="104" y="1"/>
                  </a:cubicBezTo>
                  <a:cubicBezTo>
                    <a:pt x="104" y="1"/>
                    <a:pt x="104" y="1"/>
                    <a:pt x="10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55"/>
                    <a:pt x="207" y="462"/>
                    <a:pt x="462" y="462"/>
                  </a:cubicBezTo>
                  <a:cubicBezTo>
                    <a:pt x="716" y="462"/>
                    <a:pt x="923" y="255"/>
                    <a:pt x="923" y="1"/>
                  </a:cubicBezTo>
                  <a:cubicBezTo>
                    <a:pt x="923" y="1"/>
                    <a:pt x="923" y="1"/>
                    <a:pt x="923" y="0"/>
                  </a:cubicBezTo>
                  <a:cubicBezTo>
                    <a:pt x="819" y="0"/>
                    <a:pt x="819" y="0"/>
                    <a:pt x="819" y="0"/>
                  </a:cubicBezTo>
                  <a:cubicBezTo>
                    <a:pt x="819" y="1"/>
                    <a:pt x="819" y="1"/>
                    <a:pt x="819" y="1"/>
                  </a:cubicBezTo>
                  <a:close/>
                </a:path>
              </a:pathLst>
            </a:custGeom>
            <a:solidFill>
              <a:srgbClr val="BBCFE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676275" y="2281238"/>
              <a:ext cx="2374900" cy="1189038"/>
            </a:xfrm>
            <a:custGeom>
              <a:avLst/>
              <a:gdLst/>
              <a:ahLst/>
              <a:cxnLst/>
              <a:rect l="l" t="t" r="r" b="b"/>
              <a:pathLst>
                <a:path w="923" h="461" extrusionOk="0">
                  <a:moveTo>
                    <a:pt x="462" y="0"/>
                  </a:moveTo>
                  <a:cubicBezTo>
                    <a:pt x="207" y="0"/>
                    <a:pt x="0" y="207"/>
                    <a:pt x="0" y="461"/>
                  </a:cubicBezTo>
                  <a:cubicBezTo>
                    <a:pt x="104" y="461"/>
                    <a:pt x="104" y="461"/>
                    <a:pt x="104" y="461"/>
                  </a:cubicBezTo>
                  <a:cubicBezTo>
                    <a:pt x="104" y="264"/>
                    <a:pt x="264" y="104"/>
                    <a:pt x="462" y="104"/>
                  </a:cubicBezTo>
                  <a:cubicBezTo>
                    <a:pt x="659" y="104"/>
                    <a:pt x="819" y="264"/>
                    <a:pt x="819" y="461"/>
                  </a:cubicBezTo>
                  <a:cubicBezTo>
                    <a:pt x="923" y="461"/>
                    <a:pt x="923" y="461"/>
                    <a:pt x="923" y="461"/>
                  </a:cubicBezTo>
                  <a:cubicBezTo>
                    <a:pt x="923" y="207"/>
                    <a:pt x="716" y="0"/>
                    <a:pt x="462" y="0"/>
                  </a:cubicBezTo>
                  <a:close/>
                </a:path>
              </a:pathLst>
            </a:custGeom>
            <a:solidFill>
              <a:srgbClr val="192F4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" name="Google Shape;62;p5"/>
          <p:cNvSpPr/>
          <p:nvPr/>
        </p:nvSpPr>
        <p:spPr>
          <a:xfrm>
            <a:off x="9107488" y="1729428"/>
            <a:ext cx="2376488" cy="1189038"/>
          </a:xfrm>
          <a:custGeom>
            <a:avLst/>
            <a:gdLst/>
            <a:ahLst/>
            <a:cxnLst/>
            <a:rect l="l" t="t" r="r" b="b"/>
            <a:pathLst>
              <a:path w="923" h="461" extrusionOk="0">
                <a:moveTo>
                  <a:pt x="462" y="0"/>
                </a:moveTo>
                <a:cubicBezTo>
                  <a:pt x="207" y="0"/>
                  <a:pt x="0" y="207"/>
                  <a:pt x="0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264"/>
                  <a:pt x="264" y="104"/>
                  <a:pt x="462" y="104"/>
                </a:cubicBezTo>
                <a:cubicBezTo>
                  <a:pt x="659" y="104"/>
                  <a:pt x="819" y="264"/>
                  <a:pt x="819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207"/>
                  <a:pt x="716" y="0"/>
                  <a:pt x="462" y="0"/>
                </a:cubicBezTo>
                <a:close/>
              </a:path>
            </a:pathLst>
          </a:custGeom>
          <a:solidFill>
            <a:srgbClr val="192F4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5"/>
          <p:cNvSpPr/>
          <p:nvPr/>
        </p:nvSpPr>
        <p:spPr>
          <a:xfrm>
            <a:off x="7000875" y="2918466"/>
            <a:ext cx="2374900" cy="1192213"/>
          </a:xfrm>
          <a:custGeom>
            <a:avLst/>
            <a:gdLst/>
            <a:ahLst/>
            <a:cxnLst/>
            <a:rect l="l" t="t" r="r" b="b"/>
            <a:pathLst>
              <a:path w="923" h="462" extrusionOk="0">
                <a:moveTo>
                  <a:pt x="461" y="358"/>
                </a:moveTo>
                <a:cubicBezTo>
                  <a:pt x="264" y="358"/>
                  <a:pt x="104" y="198"/>
                  <a:pt x="10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55"/>
                  <a:pt x="207" y="462"/>
                  <a:pt x="461" y="462"/>
                </a:cubicBezTo>
                <a:cubicBezTo>
                  <a:pt x="716" y="462"/>
                  <a:pt x="923" y="255"/>
                  <a:pt x="923" y="0"/>
                </a:cubicBezTo>
                <a:cubicBezTo>
                  <a:pt x="819" y="0"/>
                  <a:pt x="819" y="0"/>
                  <a:pt x="819" y="0"/>
                </a:cubicBezTo>
                <a:cubicBezTo>
                  <a:pt x="819" y="198"/>
                  <a:pt x="658" y="358"/>
                  <a:pt x="461" y="358"/>
                </a:cubicBezTo>
                <a:close/>
              </a:path>
            </a:pathLst>
          </a:custGeom>
          <a:solidFill>
            <a:srgbClr val="F5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5"/>
          <p:cNvSpPr/>
          <p:nvPr/>
        </p:nvSpPr>
        <p:spPr>
          <a:xfrm>
            <a:off x="4892675" y="1729428"/>
            <a:ext cx="2374900" cy="1189038"/>
          </a:xfrm>
          <a:custGeom>
            <a:avLst/>
            <a:gdLst/>
            <a:ahLst/>
            <a:cxnLst/>
            <a:rect l="l" t="t" r="r" b="b"/>
            <a:pathLst>
              <a:path w="923" h="461" extrusionOk="0">
                <a:moveTo>
                  <a:pt x="461" y="0"/>
                </a:moveTo>
                <a:cubicBezTo>
                  <a:pt x="207" y="0"/>
                  <a:pt x="0" y="207"/>
                  <a:pt x="0" y="461"/>
                </a:cubicBezTo>
                <a:cubicBezTo>
                  <a:pt x="103" y="461"/>
                  <a:pt x="103" y="461"/>
                  <a:pt x="103" y="461"/>
                </a:cubicBezTo>
                <a:cubicBezTo>
                  <a:pt x="104" y="264"/>
                  <a:pt x="264" y="104"/>
                  <a:pt x="461" y="104"/>
                </a:cubicBezTo>
                <a:cubicBezTo>
                  <a:pt x="658" y="104"/>
                  <a:pt x="819" y="264"/>
                  <a:pt x="819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2" y="207"/>
                  <a:pt x="715" y="0"/>
                  <a:pt x="461" y="0"/>
                </a:cubicBezTo>
                <a:close/>
              </a:path>
            </a:pathLst>
          </a:custGeom>
          <a:solidFill>
            <a:srgbClr val="192F4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5"/>
          <p:cNvSpPr/>
          <p:nvPr/>
        </p:nvSpPr>
        <p:spPr>
          <a:xfrm>
            <a:off x="2782888" y="2918466"/>
            <a:ext cx="2374900" cy="1192213"/>
          </a:xfrm>
          <a:custGeom>
            <a:avLst/>
            <a:gdLst/>
            <a:ahLst/>
            <a:cxnLst/>
            <a:rect l="l" t="t" r="r" b="b"/>
            <a:pathLst>
              <a:path w="923" h="462" extrusionOk="0">
                <a:moveTo>
                  <a:pt x="462" y="358"/>
                </a:moveTo>
                <a:cubicBezTo>
                  <a:pt x="265" y="358"/>
                  <a:pt x="104" y="198"/>
                  <a:pt x="10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55"/>
                  <a:pt x="207" y="462"/>
                  <a:pt x="462" y="462"/>
                </a:cubicBezTo>
                <a:cubicBezTo>
                  <a:pt x="716" y="462"/>
                  <a:pt x="923" y="255"/>
                  <a:pt x="923" y="0"/>
                </a:cubicBezTo>
                <a:cubicBezTo>
                  <a:pt x="820" y="0"/>
                  <a:pt x="820" y="0"/>
                  <a:pt x="820" y="0"/>
                </a:cubicBezTo>
                <a:cubicBezTo>
                  <a:pt x="819" y="198"/>
                  <a:pt x="659" y="358"/>
                  <a:pt x="462" y="358"/>
                </a:cubicBezTo>
                <a:close/>
              </a:path>
            </a:pathLst>
          </a:custGeom>
          <a:solidFill>
            <a:srgbClr val="F5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5"/>
          <p:cNvSpPr txBox="1">
            <a:spLocks noGrp="1"/>
          </p:cNvSpPr>
          <p:nvPr>
            <p:ph type="title"/>
          </p:nvPr>
        </p:nvSpPr>
        <p:spPr>
          <a:xfrm>
            <a:off x="-12145" y="972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5: </a:t>
            </a:r>
            <a: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8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Substance Abuse</a:t>
            </a:r>
            <a:r>
              <a:rPr lang="en-US" b="0">
                <a:solidFill>
                  <a:srgbClr val="F2F2F2"/>
                </a:solidFill>
              </a:rPr>
              <a:t>, Diversity and Disproportionality</a:t>
            </a:r>
            <a:endParaRPr sz="2800" b="0" i="0" u="none" strike="noStrike" cap="none">
              <a:solidFill>
                <a:srgbClr val="8296B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" name="Google Shape;67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05730" y="2442118"/>
            <a:ext cx="715541" cy="987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58930" y="2372951"/>
            <a:ext cx="1012818" cy="1012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668635" y="2490521"/>
            <a:ext cx="822979" cy="733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38610" y="2324902"/>
            <a:ext cx="1074043" cy="10734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2" name="Google Shape;292;p23"/>
          <p:cNvGrpSpPr/>
          <p:nvPr/>
        </p:nvGrpSpPr>
        <p:grpSpPr>
          <a:xfrm>
            <a:off x="-12145" y="296268"/>
            <a:ext cx="9413319" cy="1010044"/>
            <a:chOff x="-2619" y="296268"/>
            <a:chExt cx="7569864" cy="1010044"/>
          </a:xfrm>
        </p:grpSpPr>
        <p:sp>
          <p:nvSpPr>
            <p:cNvPr id="293" name="Google Shape;293;p23"/>
            <p:cNvSpPr/>
            <p:nvPr/>
          </p:nvSpPr>
          <p:spPr>
            <a:xfrm>
              <a:off x="-2619" y="1260593"/>
              <a:ext cx="6895393" cy="45719"/>
            </a:xfrm>
            <a:custGeom>
              <a:avLst/>
              <a:gdLst/>
              <a:ahLst/>
              <a:cxnLst/>
              <a:rect l="l" t="t" r="r" b="b"/>
              <a:pathLst>
                <a:path w="5170811" h="45719" extrusionOk="0">
                  <a:moveTo>
                    <a:pt x="0" y="0"/>
                  </a:moveTo>
                  <a:lnTo>
                    <a:pt x="5170811" y="0"/>
                  </a:lnTo>
                  <a:lnTo>
                    <a:pt x="5148326" y="40722"/>
                  </a:lnTo>
                  <a:lnTo>
                    <a:pt x="0" y="457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B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23"/>
            <p:cNvSpPr/>
            <p:nvPr/>
          </p:nvSpPr>
          <p:spPr>
            <a:xfrm flipH="1">
              <a:off x="-2" y="296268"/>
              <a:ext cx="7567247" cy="986631"/>
            </a:xfrm>
            <a:custGeom>
              <a:avLst/>
              <a:gdLst/>
              <a:ahLst/>
              <a:cxnLst/>
              <a:rect l="l" t="t" r="r" b="b"/>
              <a:pathLst>
                <a:path w="10046002" h="1278735" extrusionOk="0">
                  <a:moveTo>
                    <a:pt x="0" y="0"/>
                  </a:moveTo>
                  <a:lnTo>
                    <a:pt x="10036411" y="3198"/>
                  </a:lnTo>
                  <a:lnTo>
                    <a:pt x="10046002" y="1278735"/>
                  </a:lnTo>
                  <a:lnTo>
                    <a:pt x="904809" y="1272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30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5" name="Google Shape;295;p23"/>
          <p:cNvSpPr/>
          <p:nvPr/>
        </p:nvSpPr>
        <p:spPr>
          <a:xfrm>
            <a:off x="1587" y="1588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296" name="Google Shape;296;p23"/>
          <p:cNvSpPr/>
          <p:nvPr/>
        </p:nvSpPr>
        <p:spPr>
          <a:xfrm>
            <a:off x="320474" y="4136252"/>
            <a:ext cx="285293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Pre-Work Recap, Chapter Overview and Competencies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23"/>
          <p:cNvSpPr/>
          <p:nvPr/>
        </p:nvSpPr>
        <p:spPr>
          <a:xfrm>
            <a:off x="3137227" y="4116879"/>
            <a:ext cx="167222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Substance Abuse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23"/>
          <p:cNvSpPr/>
          <p:nvPr/>
        </p:nvSpPr>
        <p:spPr>
          <a:xfrm>
            <a:off x="4919818" y="4116879"/>
            <a:ext cx="245811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Skill Building: Cultural Competence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23"/>
          <p:cNvSpPr/>
          <p:nvPr/>
        </p:nvSpPr>
        <p:spPr>
          <a:xfrm>
            <a:off x="7544156" y="4116879"/>
            <a:ext cx="145941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113044"/>
                </a:solidFill>
                <a:latin typeface="Arial"/>
                <a:ea typeface="Arial"/>
                <a:cs typeface="Arial"/>
                <a:sym typeface="Arial"/>
              </a:rPr>
              <a:t>Working a Case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23"/>
          <p:cNvSpPr/>
          <p:nvPr/>
        </p:nvSpPr>
        <p:spPr>
          <a:xfrm>
            <a:off x="9011149" y="4078779"/>
            <a:ext cx="2999876" cy="1723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113044"/>
                </a:solidFill>
                <a:latin typeface="Arial"/>
                <a:ea typeface="Arial"/>
                <a:cs typeface="Arial"/>
                <a:sym typeface="Arial"/>
              </a:rPr>
              <a:t>Chapter Wrap-Up: Review and Evaluation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113044"/>
                </a:solidFill>
                <a:latin typeface="Arial"/>
                <a:ea typeface="Arial"/>
                <a:cs typeface="Arial"/>
                <a:sym typeface="Arial"/>
              </a:rPr>
              <a:t>Chapter 6: Pre-Work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1" name="Google Shape;301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39431" y="2514061"/>
            <a:ext cx="809435" cy="812462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23"/>
          <p:cNvSpPr/>
          <p:nvPr/>
        </p:nvSpPr>
        <p:spPr>
          <a:xfrm>
            <a:off x="9107488" y="2918466"/>
            <a:ext cx="2376488" cy="1192213"/>
          </a:xfrm>
          <a:custGeom>
            <a:avLst/>
            <a:gdLst/>
            <a:ahLst/>
            <a:cxnLst/>
            <a:rect l="l" t="t" r="r" b="b"/>
            <a:pathLst>
              <a:path w="923" h="462" extrusionOk="0">
                <a:moveTo>
                  <a:pt x="819" y="1"/>
                </a:moveTo>
                <a:cubicBezTo>
                  <a:pt x="819" y="198"/>
                  <a:pt x="659" y="358"/>
                  <a:pt x="462" y="358"/>
                </a:cubicBezTo>
                <a:cubicBezTo>
                  <a:pt x="264" y="358"/>
                  <a:pt x="104" y="198"/>
                  <a:pt x="104" y="1"/>
                </a:cubicBezTo>
                <a:cubicBezTo>
                  <a:pt x="104" y="1"/>
                  <a:pt x="104" y="1"/>
                  <a:pt x="10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55"/>
                  <a:pt x="207" y="462"/>
                  <a:pt x="462" y="462"/>
                </a:cubicBezTo>
                <a:cubicBezTo>
                  <a:pt x="716" y="462"/>
                  <a:pt x="923" y="255"/>
                  <a:pt x="923" y="1"/>
                </a:cubicBezTo>
                <a:cubicBezTo>
                  <a:pt x="923" y="1"/>
                  <a:pt x="923" y="1"/>
                  <a:pt x="923" y="0"/>
                </a:cubicBezTo>
                <a:cubicBezTo>
                  <a:pt x="819" y="0"/>
                  <a:pt x="819" y="0"/>
                  <a:pt x="819" y="0"/>
                </a:cubicBezTo>
                <a:cubicBezTo>
                  <a:pt x="819" y="1"/>
                  <a:pt x="819" y="1"/>
                  <a:pt x="819" y="1"/>
                </a:cubicBezTo>
                <a:close/>
              </a:path>
            </a:pathLst>
          </a:custGeom>
          <a:solidFill>
            <a:srgbClr val="BBCFE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23"/>
          <p:cNvSpPr/>
          <p:nvPr/>
        </p:nvSpPr>
        <p:spPr>
          <a:xfrm>
            <a:off x="7000875" y="1729428"/>
            <a:ext cx="2374900" cy="1189038"/>
          </a:xfrm>
          <a:custGeom>
            <a:avLst/>
            <a:gdLst/>
            <a:ahLst/>
            <a:cxnLst/>
            <a:rect l="l" t="t" r="r" b="b"/>
            <a:pathLst>
              <a:path w="923" h="461" extrusionOk="0">
                <a:moveTo>
                  <a:pt x="461" y="0"/>
                </a:moveTo>
                <a:cubicBezTo>
                  <a:pt x="207" y="0"/>
                  <a:pt x="0" y="207"/>
                  <a:pt x="0" y="461"/>
                </a:cubicBezTo>
                <a:cubicBezTo>
                  <a:pt x="0" y="461"/>
                  <a:pt x="0" y="461"/>
                  <a:pt x="0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264"/>
                  <a:pt x="264" y="104"/>
                  <a:pt x="461" y="104"/>
                </a:cubicBezTo>
                <a:cubicBezTo>
                  <a:pt x="659" y="104"/>
                  <a:pt x="819" y="264"/>
                  <a:pt x="819" y="461"/>
                </a:cubicBezTo>
                <a:cubicBezTo>
                  <a:pt x="819" y="461"/>
                  <a:pt x="819" y="461"/>
                  <a:pt x="819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207"/>
                  <a:pt x="716" y="0"/>
                  <a:pt x="461" y="0"/>
                </a:cubicBezTo>
                <a:close/>
              </a:path>
            </a:pathLst>
          </a:custGeom>
          <a:solidFill>
            <a:srgbClr val="BBCFE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23"/>
          <p:cNvSpPr/>
          <p:nvPr/>
        </p:nvSpPr>
        <p:spPr>
          <a:xfrm>
            <a:off x="4892675" y="2918466"/>
            <a:ext cx="2374900" cy="1192213"/>
          </a:xfrm>
          <a:custGeom>
            <a:avLst/>
            <a:gdLst/>
            <a:ahLst/>
            <a:cxnLst/>
            <a:rect l="l" t="t" r="r" b="b"/>
            <a:pathLst>
              <a:path w="923" h="462" extrusionOk="0">
                <a:moveTo>
                  <a:pt x="819" y="1"/>
                </a:moveTo>
                <a:cubicBezTo>
                  <a:pt x="819" y="198"/>
                  <a:pt x="658" y="359"/>
                  <a:pt x="461" y="359"/>
                </a:cubicBezTo>
                <a:cubicBezTo>
                  <a:pt x="264" y="359"/>
                  <a:pt x="103" y="198"/>
                  <a:pt x="103" y="1"/>
                </a:cubicBezTo>
                <a:cubicBezTo>
                  <a:pt x="103" y="1"/>
                  <a:pt x="103" y="1"/>
                  <a:pt x="10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55"/>
                  <a:pt x="207" y="462"/>
                  <a:pt x="461" y="462"/>
                </a:cubicBezTo>
                <a:cubicBezTo>
                  <a:pt x="716" y="462"/>
                  <a:pt x="923" y="255"/>
                  <a:pt x="923" y="1"/>
                </a:cubicBezTo>
                <a:cubicBezTo>
                  <a:pt x="923" y="1"/>
                  <a:pt x="923" y="1"/>
                  <a:pt x="923" y="0"/>
                </a:cubicBezTo>
                <a:cubicBezTo>
                  <a:pt x="819" y="0"/>
                  <a:pt x="819" y="0"/>
                  <a:pt x="819" y="0"/>
                </a:cubicBezTo>
                <a:cubicBezTo>
                  <a:pt x="819" y="1"/>
                  <a:pt x="819" y="1"/>
                  <a:pt x="819" y="1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23"/>
          <p:cNvSpPr/>
          <p:nvPr/>
        </p:nvSpPr>
        <p:spPr>
          <a:xfrm>
            <a:off x="2782888" y="1729428"/>
            <a:ext cx="2374900" cy="1189038"/>
          </a:xfrm>
          <a:custGeom>
            <a:avLst/>
            <a:gdLst/>
            <a:ahLst/>
            <a:cxnLst/>
            <a:rect l="l" t="t" r="r" b="b"/>
            <a:pathLst>
              <a:path w="923" h="461" extrusionOk="0">
                <a:moveTo>
                  <a:pt x="462" y="0"/>
                </a:moveTo>
                <a:cubicBezTo>
                  <a:pt x="207" y="0"/>
                  <a:pt x="0" y="207"/>
                  <a:pt x="0" y="461"/>
                </a:cubicBezTo>
                <a:cubicBezTo>
                  <a:pt x="0" y="461"/>
                  <a:pt x="0" y="461"/>
                  <a:pt x="0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264"/>
                  <a:pt x="265" y="104"/>
                  <a:pt x="462" y="104"/>
                </a:cubicBezTo>
                <a:cubicBezTo>
                  <a:pt x="659" y="104"/>
                  <a:pt x="820" y="264"/>
                  <a:pt x="820" y="461"/>
                </a:cubicBezTo>
                <a:cubicBezTo>
                  <a:pt x="820" y="461"/>
                  <a:pt x="820" y="461"/>
                  <a:pt x="820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207"/>
                  <a:pt x="716" y="0"/>
                  <a:pt x="462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6" name="Google Shape;306;p23"/>
          <p:cNvGrpSpPr/>
          <p:nvPr/>
        </p:nvGrpSpPr>
        <p:grpSpPr>
          <a:xfrm>
            <a:off x="676275" y="1729428"/>
            <a:ext cx="2374900" cy="2381251"/>
            <a:chOff x="676275" y="2281238"/>
            <a:chExt cx="2374900" cy="2381251"/>
          </a:xfrm>
        </p:grpSpPr>
        <p:sp>
          <p:nvSpPr>
            <p:cNvPr id="307" name="Google Shape;307;p23"/>
            <p:cNvSpPr/>
            <p:nvPr/>
          </p:nvSpPr>
          <p:spPr>
            <a:xfrm>
              <a:off x="676275" y="3470276"/>
              <a:ext cx="2374900" cy="1192213"/>
            </a:xfrm>
            <a:custGeom>
              <a:avLst/>
              <a:gdLst/>
              <a:ahLst/>
              <a:cxnLst/>
              <a:rect l="l" t="t" r="r" b="b"/>
              <a:pathLst>
                <a:path w="923" h="462" extrusionOk="0">
                  <a:moveTo>
                    <a:pt x="819" y="1"/>
                  </a:moveTo>
                  <a:cubicBezTo>
                    <a:pt x="819" y="198"/>
                    <a:pt x="659" y="359"/>
                    <a:pt x="462" y="359"/>
                  </a:cubicBezTo>
                  <a:cubicBezTo>
                    <a:pt x="264" y="359"/>
                    <a:pt x="104" y="198"/>
                    <a:pt x="104" y="1"/>
                  </a:cubicBezTo>
                  <a:cubicBezTo>
                    <a:pt x="104" y="1"/>
                    <a:pt x="104" y="1"/>
                    <a:pt x="10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55"/>
                    <a:pt x="207" y="462"/>
                    <a:pt x="462" y="462"/>
                  </a:cubicBezTo>
                  <a:cubicBezTo>
                    <a:pt x="716" y="462"/>
                    <a:pt x="923" y="255"/>
                    <a:pt x="923" y="1"/>
                  </a:cubicBezTo>
                  <a:cubicBezTo>
                    <a:pt x="923" y="1"/>
                    <a:pt x="923" y="1"/>
                    <a:pt x="923" y="0"/>
                  </a:cubicBezTo>
                  <a:cubicBezTo>
                    <a:pt x="819" y="0"/>
                    <a:pt x="819" y="0"/>
                    <a:pt x="819" y="0"/>
                  </a:cubicBezTo>
                  <a:cubicBezTo>
                    <a:pt x="819" y="1"/>
                    <a:pt x="819" y="1"/>
                    <a:pt x="819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23"/>
            <p:cNvSpPr/>
            <p:nvPr/>
          </p:nvSpPr>
          <p:spPr>
            <a:xfrm>
              <a:off x="676275" y="2281238"/>
              <a:ext cx="2374900" cy="1189038"/>
            </a:xfrm>
            <a:custGeom>
              <a:avLst/>
              <a:gdLst/>
              <a:ahLst/>
              <a:cxnLst/>
              <a:rect l="l" t="t" r="r" b="b"/>
              <a:pathLst>
                <a:path w="923" h="461" extrusionOk="0">
                  <a:moveTo>
                    <a:pt x="462" y="0"/>
                  </a:moveTo>
                  <a:cubicBezTo>
                    <a:pt x="207" y="0"/>
                    <a:pt x="0" y="207"/>
                    <a:pt x="0" y="461"/>
                  </a:cubicBezTo>
                  <a:cubicBezTo>
                    <a:pt x="104" y="461"/>
                    <a:pt x="104" y="461"/>
                    <a:pt x="104" y="461"/>
                  </a:cubicBezTo>
                  <a:cubicBezTo>
                    <a:pt x="104" y="264"/>
                    <a:pt x="264" y="104"/>
                    <a:pt x="462" y="104"/>
                  </a:cubicBezTo>
                  <a:cubicBezTo>
                    <a:pt x="659" y="104"/>
                    <a:pt x="819" y="264"/>
                    <a:pt x="819" y="461"/>
                  </a:cubicBezTo>
                  <a:cubicBezTo>
                    <a:pt x="923" y="461"/>
                    <a:pt x="923" y="461"/>
                    <a:pt x="923" y="461"/>
                  </a:cubicBezTo>
                  <a:cubicBezTo>
                    <a:pt x="923" y="207"/>
                    <a:pt x="716" y="0"/>
                    <a:pt x="462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9" name="Google Shape;309;p23"/>
          <p:cNvSpPr/>
          <p:nvPr/>
        </p:nvSpPr>
        <p:spPr>
          <a:xfrm>
            <a:off x="9107488" y="1729428"/>
            <a:ext cx="2376488" cy="1189038"/>
          </a:xfrm>
          <a:custGeom>
            <a:avLst/>
            <a:gdLst/>
            <a:ahLst/>
            <a:cxnLst/>
            <a:rect l="l" t="t" r="r" b="b"/>
            <a:pathLst>
              <a:path w="923" h="461" extrusionOk="0">
                <a:moveTo>
                  <a:pt x="462" y="0"/>
                </a:moveTo>
                <a:cubicBezTo>
                  <a:pt x="207" y="0"/>
                  <a:pt x="0" y="207"/>
                  <a:pt x="0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264"/>
                  <a:pt x="264" y="104"/>
                  <a:pt x="462" y="104"/>
                </a:cubicBezTo>
                <a:cubicBezTo>
                  <a:pt x="659" y="104"/>
                  <a:pt x="819" y="264"/>
                  <a:pt x="819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207"/>
                  <a:pt x="716" y="0"/>
                  <a:pt x="462" y="0"/>
                </a:cubicBezTo>
                <a:close/>
              </a:path>
            </a:pathLst>
          </a:custGeom>
          <a:solidFill>
            <a:srgbClr val="192F4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23"/>
          <p:cNvSpPr/>
          <p:nvPr/>
        </p:nvSpPr>
        <p:spPr>
          <a:xfrm>
            <a:off x="7000875" y="2918466"/>
            <a:ext cx="2374900" cy="1192213"/>
          </a:xfrm>
          <a:custGeom>
            <a:avLst/>
            <a:gdLst/>
            <a:ahLst/>
            <a:cxnLst/>
            <a:rect l="l" t="t" r="r" b="b"/>
            <a:pathLst>
              <a:path w="923" h="462" extrusionOk="0">
                <a:moveTo>
                  <a:pt x="461" y="358"/>
                </a:moveTo>
                <a:cubicBezTo>
                  <a:pt x="264" y="358"/>
                  <a:pt x="104" y="198"/>
                  <a:pt x="10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55"/>
                  <a:pt x="207" y="462"/>
                  <a:pt x="461" y="462"/>
                </a:cubicBezTo>
                <a:cubicBezTo>
                  <a:pt x="716" y="462"/>
                  <a:pt x="923" y="255"/>
                  <a:pt x="923" y="0"/>
                </a:cubicBezTo>
                <a:cubicBezTo>
                  <a:pt x="819" y="0"/>
                  <a:pt x="819" y="0"/>
                  <a:pt x="819" y="0"/>
                </a:cubicBezTo>
                <a:cubicBezTo>
                  <a:pt x="819" y="198"/>
                  <a:pt x="658" y="358"/>
                  <a:pt x="461" y="358"/>
                </a:cubicBezTo>
                <a:close/>
              </a:path>
            </a:pathLst>
          </a:custGeom>
          <a:solidFill>
            <a:srgbClr val="F5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23"/>
          <p:cNvSpPr/>
          <p:nvPr/>
        </p:nvSpPr>
        <p:spPr>
          <a:xfrm>
            <a:off x="4892675" y="1729428"/>
            <a:ext cx="2374900" cy="1189038"/>
          </a:xfrm>
          <a:custGeom>
            <a:avLst/>
            <a:gdLst/>
            <a:ahLst/>
            <a:cxnLst/>
            <a:rect l="l" t="t" r="r" b="b"/>
            <a:pathLst>
              <a:path w="923" h="461" extrusionOk="0">
                <a:moveTo>
                  <a:pt x="461" y="0"/>
                </a:moveTo>
                <a:cubicBezTo>
                  <a:pt x="207" y="0"/>
                  <a:pt x="0" y="207"/>
                  <a:pt x="0" y="461"/>
                </a:cubicBezTo>
                <a:cubicBezTo>
                  <a:pt x="103" y="461"/>
                  <a:pt x="103" y="461"/>
                  <a:pt x="103" y="461"/>
                </a:cubicBezTo>
                <a:cubicBezTo>
                  <a:pt x="104" y="264"/>
                  <a:pt x="264" y="104"/>
                  <a:pt x="461" y="104"/>
                </a:cubicBezTo>
                <a:cubicBezTo>
                  <a:pt x="658" y="104"/>
                  <a:pt x="819" y="264"/>
                  <a:pt x="819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2" y="207"/>
                  <a:pt x="715" y="0"/>
                  <a:pt x="461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23"/>
          <p:cNvSpPr/>
          <p:nvPr/>
        </p:nvSpPr>
        <p:spPr>
          <a:xfrm>
            <a:off x="2782888" y="2918466"/>
            <a:ext cx="2374900" cy="1192213"/>
          </a:xfrm>
          <a:custGeom>
            <a:avLst/>
            <a:gdLst/>
            <a:ahLst/>
            <a:cxnLst/>
            <a:rect l="l" t="t" r="r" b="b"/>
            <a:pathLst>
              <a:path w="923" h="462" extrusionOk="0">
                <a:moveTo>
                  <a:pt x="462" y="358"/>
                </a:moveTo>
                <a:cubicBezTo>
                  <a:pt x="265" y="358"/>
                  <a:pt x="104" y="198"/>
                  <a:pt x="10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55"/>
                  <a:pt x="207" y="462"/>
                  <a:pt x="462" y="462"/>
                </a:cubicBezTo>
                <a:cubicBezTo>
                  <a:pt x="716" y="462"/>
                  <a:pt x="923" y="255"/>
                  <a:pt x="923" y="0"/>
                </a:cubicBezTo>
                <a:cubicBezTo>
                  <a:pt x="820" y="0"/>
                  <a:pt x="820" y="0"/>
                  <a:pt x="820" y="0"/>
                </a:cubicBezTo>
                <a:cubicBezTo>
                  <a:pt x="819" y="198"/>
                  <a:pt x="659" y="358"/>
                  <a:pt x="462" y="358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23"/>
          <p:cNvSpPr txBox="1">
            <a:spLocks noGrp="1"/>
          </p:cNvSpPr>
          <p:nvPr>
            <p:ph type="title"/>
          </p:nvPr>
        </p:nvSpPr>
        <p:spPr>
          <a:xfrm>
            <a:off x="-12145" y="972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5: </a:t>
            </a:r>
            <a: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8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Substance Abuse</a:t>
            </a:r>
            <a:r>
              <a:rPr lang="en-US" b="0">
                <a:solidFill>
                  <a:srgbClr val="F2F2F2"/>
                </a:solidFill>
              </a:rPr>
              <a:t>, Diversity and Disproportionality</a:t>
            </a:r>
            <a:endParaRPr sz="2800" b="0" i="0" u="none" strike="noStrike" cap="none">
              <a:solidFill>
                <a:srgbClr val="8296B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4" name="Google Shape;314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05730" y="2442118"/>
            <a:ext cx="715541" cy="987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80305" y="2519873"/>
            <a:ext cx="716366" cy="902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23"/>
          <p:cNvPicPr preferRelativeResize="0"/>
          <p:nvPr/>
        </p:nvPicPr>
        <p:blipFill rotWithShape="1">
          <a:blip r:embed="rId7">
            <a:alphaModFix amt="7000"/>
          </a:blip>
          <a:srcRect/>
          <a:stretch/>
        </p:blipFill>
        <p:spPr>
          <a:xfrm>
            <a:off x="5668635" y="2490521"/>
            <a:ext cx="822979" cy="733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" name="Google Shape;321;p24"/>
          <p:cNvGrpSpPr/>
          <p:nvPr/>
        </p:nvGrpSpPr>
        <p:grpSpPr>
          <a:xfrm>
            <a:off x="-12145" y="296268"/>
            <a:ext cx="9413319" cy="1010044"/>
            <a:chOff x="-2619" y="296268"/>
            <a:chExt cx="7569864" cy="1010044"/>
          </a:xfrm>
        </p:grpSpPr>
        <p:sp>
          <p:nvSpPr>
            <p:cNvPr id="322" name="Google Shape;322;p24"/>
            <p:cNvSpPr/>
            <p:nvPr/>
          </p:nvSpPr>
          <p:spPr>
            <a:xfrm>
              <a:off x="-2619" y="1260593"/>
              <a:ext cx="6895393" cy="45719"/>
            </a:xfrm>
            <a:custGeom>
              <a:avLst/>
              <a:gdLst/>
              <a:ahLst/>
              <a:cxnLst/>
              <a:rect l="l" t="t" r="r" b="b"/>
              <a:pathLst>
                <a:path w="5170811" h="45719" extrusionOk="0">
                  <a:moveTo>
                    <a:pt x="0" y="0"/>
                  </a:moveTo>
                  <a:lnTo>
                    <a:pt x="5170811" y="0"/>
                  </a:lnTo>
                  <a:lnTo>
                    <a:pt x="5148326" y="40722"/>
                  </a:lnTo>
                  <a:lnTo>
                    <a:pt x="0" y="457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B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24"/>
            <p:cNvSpPr/>
            <p:nvPr/>
          </p:nvSpPr>
          <p:spPr>
            <a:xfrm flipH="1">
              <a:off x="-2" y="296268"/>
              <a:ext cx="7567247" cy="986631"/>
            </a:xfrm>
            <a:custGeom>
              <a:avLst/>
              <a:gdLst/>
              <a:ahLst/>
              <a:cxnLst/>
              <a:rect l="l" t="t" r="r" b="b"/>
              <a:pathLst>
                <a:path w="10046002" h="1278735" extrusionOk="0">
                  <a:moveTo>
                    <a:pt x="0" y="0"/>
                  </a:moveTo>
                  <a:lnTo>
                    <a:pt x="10036411" y="3198"/>
                  </a:lnTo>
                  <a:lnTo>
                    <a:pt x="10046002" y="1278735"/>
                  </a:lnTo>
                  <a:lnTo>
                    <a:pt x="904809" y="1272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30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4" name="Google Shape;324;p24"/>
          <p:cNvSpPr/>
          <p:nvPr/>
        </p:nvSpPr>
        <p:spPr>
          <a:xfrm>
            <a:off x="1587" y="1588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325" name="Google Shape;325;p24"/>
          <p:cNvSpPr/>
          <p:nvPr/>
        </p:nvSpPr>
        <p:spPr>
          <a:xfrm>
            <a:off x="104775" y="328792"/>
            <a:ext cx="7012708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5: </a:t>
            </a:r>
            <a:r>
              <a:rPr lang="en-US" sz="2800" b="0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2800" b="0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800" b="0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  <a:t>The </a:t>
            </a:r>
            <a:r>
              <a:rPr lang="en-US" sz="28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Bass Case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24"/>
          <p:cNvSpPr/>
          <p:nvPr/>
        </p:nvSpPr>
        <p:spPr>
          <a:xfrm rot="10800000" flipH="1">
            <a:off x="2519820" y="3530071"/>
            <a:ext cx="9672180" cy="986631"/>
          </a:xfrm>
          <a:custGeom>
            <a:avLst/>
            <a:gdLst/>
            <a:ahLst/>
            <a:cxnLst/>
            <a:rect l="l" t="t" r="r" b="b"/>
            <a:pathLst>
              <a:path w="10046002" h="1278735" extrusionOk="0">
                <a:moveTo>
                  <a:pt x="0" y="0"/>
                </a:moveTo>
                <a:lnTo>
                  <a:pt x="10036411" y="3198"/>
                </a:lnTo>
                <a:lnTo>
                  <a:pt x="10046002" y="1278735"/>
                </a:lnTo>
                <a:lnTo>
                  <a:pt x="904809" y="1272340"/>
                </a:lnTo>
                <a:lnTo>
                  <a:pt x="0" y="0"/>
                </a:lnTo>
                <a:close/>
              </a:path>
            </a:pathLst>
          </a:custGeom>
          <a:solidFill>
            <a:srgbClr val="F5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24"/>
          <p:cNvSpPr/>
          <p:nvPr/>
        </p:nvSpPr>
        <p:spPr>
          <a:xfrm>
            <a:off x="3344449" y="3582448"/>
            <a:ext cx="7966554" cy="914400"/>
          </a:xfrm>
          <a:prstGeom prst="rect">
            <a:avLst/>
          </a:prstGeom>
          <a:solidFill>
            <a:srgbClr val="F5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do you remember about the Bass case?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5"/>
          <p:cNvSpPr txBox="1"/>
          <p:nvPr/>
        </p:nvSpPr>
        <p:spPr>
          <a:xfrm>
            <a:off x="76200" y="1984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5: </a:t>
            </a:r>
            <a: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800" b="0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  <a:t>The </a:t>
            </a:r>
            <a:r>
              <a:rPr lang="en-US" sz="28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Bass Case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25"/>
          <p:cNvSpPr txBox="1">
            <a:spLocks noGrp="1"/>
          </p:cNvSpPr>
          <p:nvPr>
            <p:ph type="body" idx="1"/>
          </p:nvPr>
        </p:nvSpPr>
        <p:spPr>
          <a:xfrm>
            <a:off x="838200" y="1699815"/>
            <a:ext cx="10555513" cy="4538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➢"/>
            </a:pP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Three weeks ago, Lavender Bass, age 6, came into care following a complaint. </a:t>
            </a:r>
            <a:endParaRPr sz="2400" b="0" i="0" u="none" strike="noStrike" cap="none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800"/>
              <a:buFont typeface="Noto Sans Symbols"/>
              <a:buNone/>
            </a:pPr>
            <a:endParaRPr sz="800" b="0" i="0" u="none" strike="noStrike" cap="none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➢"/>
            </a:pP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The CPS investigator located the mother and child behind the bar where mother is employed.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800"/>
              <a:buFont typeface="Noto Sans Symbols"/>
              <a:buNone/>
            </a:pPr>
            <a:endParaRPr sz="800" b="0" i="0" u="none" strike="noStrike" cap="none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➢"/>
            </a:pP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Mother, Susan Mailer, was passed out drunk and sleeping in her car.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800"/>
              <a:buFont typeface="Noto Sans Symbols"/>
              <a:buNone/>
            </a:pPr>
            <a:endParaRPr sz="800" b="0" i="0" u="none" strike="noStrike" cap="none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➢"/>
            </a:pP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Lavender was sitting in the shade of a nearby tree waiting for her mom to wake up and take her home.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800"/>
              <a:buFont typeface="Noto Sans Symbols"/>
              <a:buNone/>
            </a:pPr>
            <a:endParaRPr sz="800" b="0" i="0" u="none" strike="noStrike" cap="none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➢"/>
            </a:pP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The police were called and the mother arrested for public drunkenness.</a:t>
            </a:r>
            <a:endParaRPr sz="2400" b="0" i="0" u="none" strike="noStrike" cap="none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6"/>
          <p:cNvSpPr txBox="1">
            <a:spLocks noGrp="1"/>
          </p:cNvSpPr>
          <p:nvPr>
            <p:ph type="body" idx="1"/>
          </p:nvPr>
        </p:nvSpPr>
        <p:spPr>
          <a:xfrm>
            <a:off x="838200" y="1505855"/>
            <a:ext cx="10591800" cy="4097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➢"/>
            </a:pP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Lavender was placed in foster care with Bonnie Matthews.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800"/>
              <a:buFont typeface="Noto Sans Symbols"/>
              <a:buNone/>
            </a:pPr>
            <a:endParaRPr sz="800" b="0" i="0" u="none" strike="noStrike" cap="none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➢"/>
            </a:pP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Susan Mailer’s criminal record reflected a tendency toward violence.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800"/>
              <a:buFont typeface="Noto Sans Symbols"/>
              <a:buNone/>
            </a:pPr>
            <a:endParaRPr sz="800" b="0" i="0" u="none" strike="noStrike" cap="none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➢"/>
            </a:pP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She has been in a couple of physical fights in the bar where she’s employed.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800"/>
              <a:buFont typeface="Noto Sans Symbols"/>
              <a:buNone/>
            </a:pPr>
            <a:endParaRPr sz="800" b="0" i="0" u="none" strike="noStrike" cap="none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➢"/>
            </a:pP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She has also been arrested for dealing marijuana and was once found using inhalants.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26"/>
          <p:cNvSpPr txBox="1"/>
          <p:nvPr/>
        </p:nvSpPr>
        <p:spPr>
          <a:xfrm>
            <a:off x="76200" y="1984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5: </a:t>
            </a:r>
            <a: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800" b="0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  <a:t>The </a:t>
            </a:r>
            <a:r>
              <a:rPr lang="en-US" sz="28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Bass Case</a:t>
            </a:r>
            <a:endParaRPr sz="2800" b="0" i="0" u="none" strike="noStrike" cap="non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5" name="Google Shape;345;p2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t="13036" b="12347"/>
          <a:stretch/>
        </p:blipFill>
        <p:spPr>
          <a:xfrm>
            <a:off x="-12145" y="1308547"/>
            <a:ext cx="12204145" cy="5566231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27"/>
          <p:cNvSpPr/>
          <p:nvPr/>
        </p:nvSpPr>
        <p:spPr>
          <a:xfrm>
            <a:off x="1747158" y="3121407"/>
            <a:ext cx="4000499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It’s time to work the case!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7" name="Google Shape;347;p27"/>
          <p:cNvGrpSpPr/>
          <p:nvPr/>
        </p:nvGrpSpPr>
        <p:grpSpPr>
          <a:xfrm>
            <a:off x="-12145" y="296268"/>
            <a:ext cx="9413319" cy="1010044"/>
            <a:chOff x="-2619" y="296268"/>
            <a:chExt cx="7569864" cy="1010044"/>
          </a:xfrm>
        </p:grpSpPr>
        <p:sp>
          <p:nvSpPr>
            <p:cNvPr id="348" name="Google Shape;348;p27"/>
            <p:cNvSpPr/>
            <p:nvPr/>
          </p:nvSpPr>
          <p:spPr>
            <a:xfrm>
              <a:off x="-2619" y="1260593"/>
              <a:ext cx="6895393" cy="45719"/>
            </a:xfrm>
            <a:custGeom>
              <a:avLst/>
              <a:gdLst/>
              <a:ahLst/>
              <a:cxnLst/>
              <a:rect l="l" t="t" r="r" b="b"/>
              <a:pathLst>
                <a:path w="5170811" h="45719" extrusionOk="0">
                  <a:moveTo>
                    <a:pt x="0" y="0"/>
                  </a:moveTo>
                  <a:lnTo>
                    <a:pt x="5170811" y="0"/>
                  </a:lnTo>
                  <a:lnTo>
                    <a:pt x="5148326" y="40722"/>
                  </a:lnTo>
                  <a:lnTo>
                    <a:pt x="0" y="457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B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27"/>
            <p:cNvSpPr/>
            <p:nvPr/>
          </p:nvSpPr>
          <p:spPr>
            <a:xfrm flipH="1">
              <a:off x="-2" y="296268"/>
              <a:ext cx="7567247" cy="986631"/>
            </a:xfrm>
            <a:custGeom>
              <a:avLst/>
              <a:gdLst/>
              <a:ahLst/>
              <a:cxnLst/>
              <a:rect l="l" t="t" r="r" b="b"/>
              <a:pathLst>
                <a:path w="10046002" h="1278735" extrusionOk="0">
                  <a:moveTo>
                    <a:pt x="0" y="0"/>
                  </a:moveTo>
                  <a:lnTo>
                    <a:pt x="10036411" y="3198"/>
                  </a:lnTo>
                  <a:lnTo>
                    <a:pt x="10046002" y="1278735"/>
                  </a:lnTo>
                  <a:lnTo>
                    <a:pt x="904809" y="1272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30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0" name="Google Shape;350;p27"/>
          <p:cNvSpPr/>
          <p:nvPr/>
        </p:nvSpPr>
        <p:spPr>
          <a:xfrm>
            <a:off x="104775" y="328792"/>
            <a:ext cx="7012708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5: </a:t>
            </a:r>
            <a:r>
              <a:rPr lang="en-US" sz="2800" b="0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2800" b="0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800" b="0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  <a:t>The </a:t>
            </a:r>
            <a:r>
              <a:rPr lang="en-US" sz="28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Bass Case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5" name="Google Shape;355;p28"/>
          <p:cNvGrpSpPr/>
          <p:nvPr/>
        </p:nvGrpSpPr>
        <p:grpSpPr>
          <a:xfrm>
            <a:off x="-12145" y="296268"/>
            <a:ext cx="9413319" cy="1010044"/>
            <a:chOff x="-2619" y="296268"/>
            <a:chExt cx="7569864" cy="1010044"/>
          </a:xfrm>
        </p:grpSpPr>
        <p:sp>
          <p:nvSpPr>
            <p:cNvPr id="356" name="Google Shape;356;p28"/>
            <p:cNvSpPr/>
            <p:nvPr/>
          </p:nvSpPr>
          <p:spPr>
            <a:xfrm>
              <a:off x="-2619" y="1260593"/>
              <a:ext cx="6895393" cy="45719"/>
            </a:xfrm>
            <a:custGeom>
              <a:avLst/>
              <a:gdLst/>
              <a:ahLst/>
              <a:cxnLst/>
              <a:rect l="l" t="t" r="r" b="b"/>
              <a:pathLst>
                <a:path w="5170811" h="45719" extrusionOk="0">
                  <a:moveTo>
                    <a:pt x="0" y="0"/>
                  </a:moveTo>
                  <a:lnTo>
                    <a:pt x="5170811" y="0"/>
                  </a:lnTo>
                  <a:lnTo>
                    <a:pt x="5148326" y="40722"/>
                  </a:lnTo>
                  <a:lnTo>
                    <a:pt x="0" y="457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B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28"/>
            <p:cNvSpPr/>
            <p:nvPr/>
          </p:nvSpPr>
          <p:spPr>
            <a:xfrm flipH="1">
              <a:off x="-2" y="296268"/>
              <a:ext cx="7567247" cy="986631"/>
            </a:xfrm>
            <a:custGeom>
              <a:avLst/>
              <a:gdLst/>
              <a:ahLst/>
              <a:cxnLst/>
              <a:rect l="l" t="t" r="r" b="b"/>
              <a:pathLst>
                <a:path w="10046002" h="1278735" extrusionOk="0">
                  <a:moveTo>
                    <a:pt x="0" y="0"/>
                  </a:moveTo>
                  <a:lnTo>
                    <a:pt x="10036411" y="3198"/>
                  </a:lnTo>
                  <a:lnTo>
                    <a:pt x="10046002" y="1278735"/>
                  </a:lnTo>
                  <a:lnTo>
                    <a:pt x="904809" y="1272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30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8" name="Google Shape;358;p28"/>
          <p:cNvSpPr/>
          <p:nvPr/>
        </p:nvSpPr>
        <p:spPr>
          <a:xfrm>
            <a:off x="1587" y="1588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359" name="Google Shape;359;p28"/>
          <p:cNvSpPr/>
          <p:nvPr/>
        </p:nvSpPr>
        <p:spPr>
          <a:xfrm rot="10800000" flipH="1">
            <a:off x="2519820" y="3530071"/>
            <a:ext cx="9672180" cy="986631"/>
          </a:xfrm>
          <a:custGeom>
            <a:avLst/>
            <a:gdLst/>
            <a:ahLst/>
            <a:cxnLst/>
            <a:rect l="l" t="t" r="r" b="b"/>
            <a:pathLst>
              <a:path w="10046002" h="1278735" extrusionOk="0">
                <a:moveTo>
                  <a:pt x="0" y="0"/>
                </a:moveTo>
                <a:lnTo>
                  <a:pt x="10036411" y="3198"/>
                </a:lnTo>
                <a:lnTo>
                  <a:pt x="10046002" y="1278735"/>
                </a:lnTo>
                <a:lnTo>
                  <a:pt x="904809" y="1272340"/>
                </a:lnTo>
                <a:lnTo>
                  <a:pt x="0" y="0"/>
                </a:lnTo>
                <a:close/>
              </a:path>
            </a:pathLst>
          </a:custGeom>
          <a:solidFill>
            <a:srgbClr val="F5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28"/>
          <p:cNvSpPr/>
          <p:nvPr/>
        </p:nvSpPr>
        <p:spPr>
          <a:xfrm>
            <a:off x="3344449" y="3582448"/>
            <a:ext cx="7966554" cy="914400"/>
          </a:xfrm>
          <a:prstGeom prst="rect">
            <a:avLst/>
          </a:prstGeom>
          <a:solidFill>
            <a:srgbClr val="F5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Writing Effective Court Reports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1" name="Google Shape;361;p28"/>
          <p:cNvGrpSpPr/>
          <p:nvPr/>
        </p:nvGrpSpPr>
        <p:grpSpPr>
          <a:xfrm>
            <a:off x="3379959" y="3495564"/>
            <a:ext cx="1396088" cy="1047730"/>
            <a:chOff x="2039674" y="4297230"/>
            <a:chExt cx="1396088" cy="1047730"/>
          </a:xfrm>
        </p:grpSpPr>
        <p:sp>
          <p:nvSpPr>
            <p:cNvPr id="362" name="Google Shape;362;p28"/>
            <p:cNvSpPr/>
            <p:nvPr/>
          </p:nvSpPr>
          <p:spPr>
            <a:xfrm rot="-6791320">
              <a:off x="2129413" y="4451906"/>
              <a:ext cx="823516" cy="738377"/>
            </a:xfrm>
            <a:custGeom>
              <a:avLst/>
              <a:gdLst/>
              <a:ahLst/>
              <a:cxnLst/>
              <a:rect l="l" t="t" r="r" b="b"/>
              <a:pathLst>
                <a:path w="241" h="234" extrusionOk="0">
                  <a:moveTo>
                    <a:pt x="215" y="19"/>
                  </a:moveTo>
                  <a:cubicBezTo>
                    <a:pt x="203" y="7"/>
                    <a:pt x="187" y="0"/>
                    <a:pt x="172" y="0"/>
                  </a:cubicBezTo>
                  <a:cubicBezTo>
                    <a:pt x="159" y="0"/>
                    <a:pt x="146" y="5"/>
                    <a:pt x="138" y="14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3" y="130"/>
                    <a:pt x="20" y="134"/>
                    <a:pt x="19" y="139"/>
                  </a:cubicBezTo>
                  <a:cubicBezTo>
                    <a:pt x="2" y="201"/>
                    <a:pt x="2" y="201"/>
                    <a:pt x="2" y="201"/>
                  </a:cubicBezTo>
                  <a:cubicBezTo>
                    <a:pt x="2" y="201"/>
                    <a:pt x="0" y="206"/>
                    <a:pt x="0" y="209"/>
                  </a:cubicBezTo>
                  <a:cubicBezTo>
                    <a:pt x="0" y="223"/>
                    <a:pt x="12" y="234"/>
                    <a:pt x="26" y="234"/>
                  </a:cubicBezTo>
                  <a:cubicBezTo>
                    <a:pt x="29" y="234"/>
                    <a:pt x="34" y="233"/>
                    <a:pt x="34" y="233"/>
                  </a:cubicBezTo>
                  <a:cubicBezTo>
                    <a:pt x="96" y="216"/>
                    <a:pt x="96" y="216"/>
                    <a:pt x="96" y="216"/>
                  </a:cubicBezTo>
                  <a:cubicBezTo>
                    <a:pt x="101" y="215"/>
                    <a:pt x="105" y="213"/>
                    <a:pt x="109" y="209"/>
                  </a:cubicBezTo>
                  <a:cubicBezTo>
                    <a:pt x="220" y="97"/>
                    <a:pt x="220" y="97"/>
                    <a:pt x="220" y="97"/>
                  </a:cubicBezTo>
                  <a:cubicBezTo>
                    <a:pt x="241" y="76"/>
                    <a:pt x="238" y="42"/>
                    <a:pt x="215" y="19"/>
                  </a:cubicBezTo>
                  <a:close/>
                  <a:moveTo>
                    <a:pt x="117" y="174"/>
                  </a:moveTo>
                  <a:cubicBezTo>
                    <a:pt x="117" y="168"/>
                    <a:pt x="115" y="161"/>
                    <a:pt x="112" y="155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5" y="99"/>
                    <a:pt x="183" y="113"/>
                    <a:pt x="174" y="123"/>
                  </a:cubicBezTo>
                  <a:cubicBezTo>
                    <a:pt x="174" y="123"/>
                    <a:pt x="174" y="123"/>
                    <a:pt x="174" y="123"/>
                  </a:cubicBezTo>
                  <a:cubicBezTo>
                    <a:pt x="174" y="123"/>
                    <a:pt x="174" y="123"/>
                    <a:pt x="174" y="123"/>
                  </a:cubicBezTo>
                  <a:cubicBezTo>
                    <a:pt x="117" y="180"/>
                    <a:pt x="117" y="180"/>
                    <a:pt x="117" y="180"/>
                  </a:cubicBezTo>
                  <a:cubicBezTo>
                    <a:pt x="117" y="178"/>
                    <a:pt x="118" y="176"/>
                    <a:pt x="117" y="174"/>
                  </a:cubicBezTo>
                  <a:close/>
                  <a:moveTo>
                    <a:pt x="108" y="148"/>
                  </a:moveTo>
                  <a:cubicBezTo>
                    <a:pt x="106" y="144"/>
                    <a:pt x="103" y="140"/>
                    <a:pt x="99" y="136"/>
                  </a:cubicBezTo>
                  <a:cubicBezTo>
                    <a:pt x="94" y="131"/>
                    <a:pt x="89" y="128"/>
                    <a:pt x="84" y="125"/>
                  </a:cubicBezTo>
                  <a:cubicBezTo>
                    <a:pt x="154" y="55"/>
                    <a:pt x="154" y="55"/>
                    <a:pt x="154" y="55"/>
                  </a:cubicBezTo>
                  <a:cubicBezTo>
                    <a:pt x="159" y="58"/>
                    <a:pt x="164" y="61"/>
                    <a:pt x="169" y="66"/>
                  </a:cubicBezTo>
                  <a:cubicBezTo>
                    <a:pt x="173" y="70"/>
                    <a:pt x="176" y="74"/>
                    <a:pt x="178" y="79"/>
                  </a:cubicBezTo>
                  <a:lnTo>
                    <a:pt x="108" y="148"/>
                  </a:lnTo>
                  <a:close/>
                  <a:moveTo>
                    <a:pt x="77" y="121"/>
                  </a:moveTo>
                  <a:cubicBezTo>
                    <a:pt x="70" y="119"/>
                    <a:pt x="63" y="117"/>
                    <a:pt x="56" y="117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21" y="52"/>
                    <a:pt x="133" y="50"/>
                    <a:pt x="146" y="53"/>
                  </a:cubicBezTo>
                  <a:lnTo>
                    <a:pt x="77" y="121"/>
                  </a:lnTo>
                  <a:close/>
                  <a:moveTo>
                    <a:pt x="31" y="219"/>
                  </a:moveTo>
                  <a:cubicBezTo>
                    <a:pt x="30" y="219"/>
                    <a:pt x="28" y="219"/>
                    <a:pt x="26" y="220"/>
                  </a:cubicBezTo>
                  <a:cubicBezTo>
                    <a:pt x="20" y="219"/>
                    <a:pt x="15" y="215"/>
                    <a:pt x="15" y="209"/>
                  </a:cubicBezTo>
                  <a:cubicBezTo>
                    <a:pt x="15" y="207"/>
                    <a:pt x="16" y="205"/>
                    <a:pt x="16" y="204"/>
                  </a:cubicBezTo>
                  <a:cubicBezTo>
                    <a:pt x="23" y="177"/>
                    <a:pt x="23" y="177"/>
                    <a:pt x="23" y="177"/>
                  </a:cubicBezTo>
                  <a:cubicBezTo>
                    <a:pt x="32" y="176"/>
                    <a:pt x="41" y="180"/>
                    <a:pt x="48" y="187"/>
                  </a:cubicBezTo>
                  <a:cubicBezTo>
                    <a:pt x="55" y="194"/>
                    <a:pt x="58" y="203"/>
                    <a:pt x="58" y="211"/>
                  </a:cubicBezTo>
                  <a:lnTo>
                    <a:pt x="31" y="219"/>
                  </a:lnTo>
                  <a:close/>
                  <a:moveTo>
                    <a:pt x="65" y="210"/>
                  </a:moveTo>
                  <a:cubicBezTo>
                    <a:pt x="65" y="200"/>
                    <a:pt x="61" y="190"/>
                    <a:pt x="53" y="182"/>
                  </a:cubicBezTo>
                  <a:cubicBezTo>
                    <a:pt x="45" y="174"/>
                    <a:pt x="35" y="170"/>
                    <a:pt x="26" y="169"/>
                  </a:cubicBezTo>
                  <a:cubicBezTo>
                    <a:pt x="33" y="143"/>
                    <a:pt x="33" y="143"/>
                    <a:pt x="33" y="143"/>
                  </a:cubicBezTo>
                  <a:cubicBezTo>
                    <a:pt x="33" y="141"/>
                    <a:pt x="34" y="139"/>
                    <a:pt x="36" y="138"/>
                  </a:cubicBezTo>
                  <a:cubicBezTo>
                    <a:pt x="50" y="127"/>
                    <a:pt x="73" y="130"/>
                    <a:pt x="88" y="146"/>
                  </a:cubicBezTo>
                  <a:cubicBezTo>
                    <a:pt x="105" y="163"/>
                    <a:pt x="108" y="187"/>
                    <a:pt x="95" y="201"/>
                  </a:cubicBezTo>
                  <a:cubicBezTo>
                    <a:pt x="94" y="202"/>
                    <a:pt x="93" y="202"/>
                    <a:pt x="92" y="202"/>
                  </a:cubicBezTo>
                  <a:lnTo>
                    <a:pt x="65" y="210"/>
                  </a:lnTo>
                  <a:close/>
                  <a:moveTo>
                    <a:pt x="210" y="86"/>
                  </a:moveTo>
                  <a:cubicBezTo>
                    <a:pt x="198" y="99"/>
                    <a:pt x="198" y="99"/>
                    <a:pt x="198" y="99"/>
                  </a:cubicBezTo>
                  <a:cubicBezTo>
                    <a:pt x="198" y="97"/>
                    <a:pt x="198" y="96"/>
                    <a:pt x="198" y="94"/>
                  </a:cubicBezTo>
                  <a:cubicBezTo>
                    <a:pt x="196" y="80"/>
                    <a:pt x="190" y="66"/>
                    <a:pt x="179" y="55"/>
                  </a:cubicBezTo>
                  <a:cubicBezTo>
                    <a:pt x="167" y="44"/>
                    <a:pt x="151" y="37"/>
                    <a:pt x="136" y="37"/>
                  </a:cubicBezTo>
                  <a:cubicBezTo>
                    <a:pt x="148" y="24"/>
                    <a:pt x="148" y="24"/>
                    <a:pt x="148" y="24"/>
                  </a:cubicBezTo>
                  <a:cubicBezTo>
                    <a:pt x="154" y="18"/>
                    <a:pt x="162" y="15"/>
                    <a:pt x="172" y="15"/>
                  </a:cubicBezTo>
                  <a:cubicBezTo>
                    <a:pt x="183" y="15"/>
                    <a:pt x="196" y="20"/>
                    <a:pt x="205" y="30"/>
                  </a:cubicBezTo>
                  <a:cubicBezTo>
                    <a:pt x="214" y="38"/>
                    <a:pt x="219" y="49"/>
                    <a:pt x="219" y="60"/>
                  </a:cubicBezTo>
                  <a:cubicBezTo>
                    <a:pt x="220" y="70"/>
                    <a:pt x="217" y="80"/>
                    <a:pt x="210" y="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28"/>
            <p:cNvSpPr txBox="1"/>
            <p:nvPr/>
          </p:nvSpPr>
          <p:spPr>
            <a:xfrm>
              <a:off x="2956144" y="4835046"/>
              <a:ext cx="479618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50000"/>
                  </a:solidFill>
                  <a:latin typeface="Arial"/>
                  <a:ea typeface="Arial"/>
                  <a:cs typeface="Arial"/>
                  <a:sym typeface="Arial"/>
                </a:rPr>
                <a:t>1B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4" name="Google Shape;364;p28"/>
          <p:cNvSpPr/>
          <p:nvPr/>
        </p:nvSpPr>
        <p:spPr>
          <a:xfrm>
            <a:off x="104774" y="328792"/>
            <a:ext cx="697061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5: </a:t>
            </a:r>
            <a:r>
              <a:rPr lang="en-US" sz="2800" b="0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2800" b="0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8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Working a Case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9"/>
          <p:cNvSpPr txBox="1"/>
          <p:nvPr/>
        </p:nvSpPr>
        <p:spPr>
          <a:xfrm>
            <a:off x="-12145" y="972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5: </a:t>
            </a:r>
            <a: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8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Writing Effective Court Reports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29"/>
          <p:cNvSpPr/>
          <p:nvPr/>
        </p:nvSpPr>
        <p:spPr>
          <a:xfrm>
            <a:off x="891226" y="1732434"/>
            <a:ext cx="10614974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Consider the sample Case Summaries in your Volunteer Manual:</a:t>
            </a:r>
            <a:endParaRPr sz="2400" b="0" i="0" u="none" strike="noStrike" cap="none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Which statements are based on opinions?</a:t>
            </a:r>
            <a:endParaRPr sz="2400" b="0" i="0" u="none" strike="noStrike" cap="none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Which statements are based on facts?</a:t>
            </a:r>
            <a:endParaRPr sz="2400" b="0" i="0" u="none" strike="noStrike" cap="none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What’s missing from each example?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What could be improved in each example?</a:t>
            </a:r>
            <a:endParaRPr sz="2400" b="0" i="0" u="none" strike="noStrike" cap="none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1" name="Google Shape;371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43745" y="4707383"/>
            <a:ext cx="2074258" cy="1619051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29"/>
          <p:cNvSpPr txBox="1"/>
          <p:nvPr/>
        </p:nvSpPr>
        <p:spPr>
          <a:xfrm>
            <a:off x="4898569" y="4499430"/>
            <a:ext cx="4281719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Example #1:  John Bass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Example #2:  Lavender Bass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Example #3:  Susan Mailer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Google Shape;378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38610" y="2324902"/>
            <a:ext cx="1074043" cy="10734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9" name="Google Shape;379;p30"/>
          <p:cNvGrpSpPr/>
          <p:nvPr/>
        </p:nvGrpSpPr>
        <p:grpSpPr>
          <a:xfrm>
            <a:off x="-12145" y="296268"/>
            <a:ext cx="9413319" cy="1010044"/>
            <a:chOff x="-2619" y="296268"/>
            <a:chExt cx="7569864" cy="1010044"/>
          </a:xfrm>
        </p:grpSpPr>
        <p:sp>
          <p:nvSpPr>
            <p:cNvPr id="380" name="Google Shape;380;p30"/>
            <p:cNvSpPr/>
            <p:nvPr/>
          </p:nvSpPr>
          <p:spPr>
            <a:xfrm>
              <a:off x="-2619" y="1260593"/>
              <a:ext cx="6895393" cy="45719"/>
            </a:xfrm>
            <a:custGeom>
              <a:avLst/>
              <a:gdLst/>
              <a:ahLst/>
              <a:cxnLst/>
              <a:rect l="l" t="t" r="r" b="b"/>
              <a:pathLst>
                <a:path w="5170811" h="45719" extrusionOk="0">
                  <a:moveTo>
                    <a:pt x="0" y="0"/>
                  </a:moveTo>
                  <a:lnTo>
                    <a:pt x="5170811" y="0"/>
                  </a:lnTo>
                  <a:lnTo>
                    <a:pt x="5148326" y="40722"/>
                  </a:lnTo>
                  <a:lnTo>
                    <a:pt x="0" y="457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B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30"/>
            <p:cNvSpPr/>
            <p:nvPr/>
          </p:nvSpPr>
          <p:spPr>
            <a:xfrm flipH="1">
              <a:off x="-2" y="296268"/>
              <a:ext cx="7567247" cy="986631"/>
            </a:xfrm>
            <a:custGeom>
              <a:avLst/>
              <a:gdLst/>
              <a:ahLst/>
              <a:cxnLst/>
              <a:rect l="l" t="t" r="r" b="b"/>
              <a:pathLst>
                <a:path w="10046002" h="1278735" extrusionOk="0">
                  <a:moveTo>
                    <a:pt x="0" y="0"/>
                  </a:moveTo>
                  <a:lnTo>
                    <a:pt x="10036411" y="3198"/>
                  </a:lnTo>
                  <a:lnTo>
                    <a:pt x="10046002" y="1278735"/>
                  </a:lnTo>
                  <a:lnTo>
                    <a:pt x="904809" y="1272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30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2" name="Google Shape;382;p30"/>
          <p:cNvSpPr/>
          <p:nvPr/>
        </p:nvSpPr>
        <p:spPr>
          <a:xfrm>
            <a:off x="1587" y="1588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383" name="Google Shape;383;p30"/>
          <p:cNvSpPr/>
          <p:nvPr/>
        </p:nvSpPr>
        <p:spPr>
          <a:xfrm>
            <a:off x="320474" y="4136252"/>
            <a:ext cx="285293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Pre-Work Recap, Chapter Overview and Competencies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30"/>
          <p:cNvSpPr/>
          <p:nvPr/>
        </p:nvSpPr>
        <p:spPr>
          <a:xfrm>
            <a:off x="3137227" y="4116879"/>
            <a:ext cx="167222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Substance Abuse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30"/>
          <p:cNvSpPr/>
          <p:nvPr/>
        </p:nvSpPr>
        <p:spPr>
          <a:xfrm>
            <a:off x="4919818" y="4116879"/>
            <a:ext cx="245811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Skill Building: Cultural Competence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30"/>
          <p:cNvSpPr/>
          <p:nvPr/>
        </p:nvSpPr>
        <p:spPr>
          <a:xfrm>
            <a:off x="7544156" y="4116879"/>
            <a:ext cx="145941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Working a Case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30"/>
          <p:cNvSpPr/>
          <p:nvPr/>
        </p:nvSpPr>
        <p:spPr>
          <a:xfrm>
            <a:off x="9011149" y="4078779"/>
            <a:ext cx="2999876" cy="1723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113044"/>
                </a:solidFill>
                <a:latin typeface="Arial"/>
                <a:ea typeface="Arial"/>
                <a:cs typeface="Arial"/>
                <a:sym typeface="Arial"/>
              </a:rPr>
              <a:t>Chapter Wrap-Up: Review and Evaluation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113044"/>
                </a:solidFill>
                <a:latin typeface="Arial"/>
                <a:ea typeface="Arial"/>
                <a:cs typeface="Arial"/>
                <a:sym typeface="Arial"/>
              </a:rPr>
              <a:t>Chapter 6: Pre-Work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8" name="Google Shape;388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39431" y="2514061"/>
            <a:ext cx="809435" cy="812462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30"/>
          <p:cNvSpPr/>
          <p:nvPr/>
        </p:nvSpPr>
        <p:spPr>
          <a:xfrm>
            <a:off x="9107488" y="2918466"/>
            <a:ext cx="2376488" cy="1192213"/>
          </a:xfrm>
          <a:custGeom>
            <a:avLst/>
            <a:gdLst/>
            <a:ahLst/>
            <a:cxnLst/>
            <a:rect l="l" t="t" r="r" b="b"/>
            <a:pathLst>
              <a:path w="923" h="462" extrusionOk="0">
                <a:moveTo>
                  <a:pt x="819" y="1"/>
                </a:moveTo>
                <a:cubicBezTo>
                  <a:pt x="819" y="198"/>
                  <a:pt x="659" y="358"/>
                  <a:pt x="462" y="358"/>
                </a:cubicBezTo>
                <a:cubicBezTo>
                  <a:pt x="264" y="358"/>
                  <a:pt x="104" y="198"/>
                  <a:pt x="104" y="1"/>
                </a:cubicBezTo>
                <a:cubicBezTo>
                  <a:pt x="104" y="1"/>
                  <a:pt x="104" y="1"/>
                  <a:pt x="10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55"/>
                  <a:pt x="207" y="462"/>
                  <a:pt x="462" y="462"/>
                </a:cubicBezTo>
                <a:cubicBezTo>
                  <a:pt x="716" y="462"/>
                  <a:pt x="923" y="255"/>
                  <a:pt x="923" y="1"/>
                </a:cubicBezTo>
                <a:cubicBezTo>
                  <a:pt x="923" y="1"/>
                  <a:pt x="923" y="1"/>
                  <a:pt x="923" y="0"/>
                </a:cubicBezTo>
                <a:cubicBezTo>
                  <a:pt x="819" y="0"/>
                  <a:pt x="819" y="0"/>
                  <a:pt x="819" y="0"/>
                </a:cubicBezTo>
                <a:cubicBezTo>
                  <a:pt x="819" y="1"/>
                  <a:pt x="819" y="1"/>
                  <a:pt x="819" y="1"/>
                </a:cubicBezTo>
                <a:close/>
              </a:path>
            </a:pathLst>
          </a:custGeom>
          <a:solidFill>
            <a:srgbClr val="BBCFE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30"/>
          <p:cNvSpPr/>
          <p:nvPr/>
        </p:nvSpPr>
        <p:spPr>
          <a:xfrm>
            <a:off x="7000875" y="1729428"/>
            <a:ext cx="2374900" cy="1189038"/>
          </a:xfrm>
          <a:custGeom>
            <a:avLst/>
            <a:gdLst/>
            <a:ahLst/>
            <a:cxnLst/>
            <a:rect l="l" t="t" r="r" b="b"/>
            <a:pathLst>
              <a:path w="923" h="461" extrusionOk="0">
                <a:moveTo>
                  <a:pt x="461" y="0"/>
                </a:moveTo>
                <a:cubicBezTo>
                  <a:pt x="207" y="0"/>
                  <a:pt x="0" y="207"/>
                  <a:pt x="0" y="461"/>
                </a:cubicBezTo>
                <a:cubicBezTo>
                  <a:pt x="0" y="461"/>
                  <a:pt x="0" y="461"/>
                  <a:pt x="0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264"/>
                  <a:pt x="264" y="104"/>
                  <a:pt x="461" y="104"/>
                </a:cubicBezTo>
                <a:cubicBezTo>
                  <a:pt x="659" y="104"/>
                  <a:pt x="819" y="264"/>
                  <a:pt x="819" y="461"/>
                </a:cubicBezTo>
                <a:cubicBezTo>
                  <a:pt x="819" y="461"/>
                  <a:pt x="819" y="461"/>
                  <a:pt x="819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207"/>
                  <a:pt x="716" y="0"/>
                  <a:pt x="461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30"/>
          <p:cNvSpPr/>
          <p:nvPr/>
        </p:nvSpPr>
        <p:spPr>
          <a:xfrm>
            <a:off x="4892675" y="2918466"/>
            <a:ext cx="2374900" cy="1192213"/>
          </a:xfrm>
          <a:custGeom>
            <a:avLst/>
            <a:gdLst/>
            <a:ahLst/>
            <a:cxnLst/>
            <a:rect l="l" t="t" r="r" b="b"/>
            <a:pathLst>
              <a:path w="923" h="462" extrusionOk="0">
                <a:moveTo>
                  <a:pt x="819" y="1"/>
                </a:moveTo>
                <a:cubicBezTo>
                  <a:pt x="819" y="198"/>
                  <a:pt x="658" y="359"/>
                  <a:pt x="461" y="359"/>
                </a:cubicBezTo>
                <a:cubicBezTo>
                  <a:pt x="264" y="359"/>
                  <a:pt x="103" y="198"/>
                  <a:pt x="103" y="1"/>
                </a:cubicBezTo>
                <a:cubicBezTo>
                  <a:pt x="103" y="1"/>
                  <a:pt x="103" y="1"/>
                  <a:pt x="10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55"/>
                  <a:pt x="207" y="462"/>
                  <a:pt x="461" y="462"/>
                </a:cubicBezTo>
                <a:cubicBezTo>
                  <a:pt x="716" y="462"/>
                  <a:pt x="923" y="255"/>
                  <a:pt x="923" y="1"/>
                </a:cubicBezTo>
                <a:cubicBezTo>
                  <a:pt x="923" y="1"/>
                  <a:pt x="923" y="1"/>
                  <a:pt x="923" y="0"/>
                </a:cubicBezTo>
                <a:cubicBezTo>
                  <a:pt x="819" y="0"/>
                  <a:pt x="819" y="0"/>
                  <a:pt x="819" y="0"/>
                </a:cubicBezTo>
                <a:cubicBezTo>
                  <a:pt x="819" y="1"/>
                  <a:pt x="819" y="1"/>
                  <a:pt x="819" y="1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30"/>
          <p:cNvSpPr/>
          <p:nvPr/>
        </p:nvSpPr>
        <p:spPr>
          <a:xfrm>
            <a:off x="2782888" y="1729428"/>
            <a:ext cx="2374900" cy="1189038"/>
          </a:xfrm>
          <a:custGeom>
            <a:avLst/>
            <a:gdLst/>
            <a:ahLst/>
            <a:cxnLst/>
            <a:rect l="l" t="t" r="r" b="b"/>
            <a:pathLst>
              <a:path w="923" h="461" extrusionOk="0">
                <a:moveTo>
                  <a:pt x="462" y="0"/>
                </a:moveTo>
                <a:cubicBezTo>
                  <a:pt x="207" y="0"/>
                  <a:pt x="0" y="207"/>
                  <a:pt x="0" y="461"/>
                </a:cubicBezTo>
                <a:cubicBezTo>
                  <a:pt x="0" y="461"/>
                  <a:pt x="0" y="461"/>
                  <a:pt x="0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264"/>
                  <a:pt x="265" y="104"/>
                  <a:pt x="462" y="104"/>
                </a:cubicBezTo>
                <a:cubicBezTo>
                  <a:pt x="659" y="104"/>
                  <a:pt x="820" y="264"/>
                  <a:pt x="820" y="461"/>
                </a:cubicBezTo>
                <a:cubicBezTo>
                  <a:pt x="820" y="461"/>
                  <a:pt x="820" y="461"/>
                  <a:pt x="820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207"/>
                  <a:pt x="716" y="0"/>
                  <a:pt x="462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3" name="Google Shape;393;p30"/>
          <p:cNvGrpSpPr/>
          <p:nvPr/>
        </p:nvGrpSpPr>
        <p:grpSpPr>
          <a:xfrm>
            <a:off x="676275" y="1729428"/>
            <a:ext cx="2374900" cy="2381251"/>
            <a:chOff x="676275" y="2281238"/>
            <a:chExt cx="2374900" cy="2381251"/>
          </a:xfrm>
        </p:grpSpPr>
        <p:sp>
          <p:nvSpPr>
            <p:cNvPr id="394" name="Google Shape;394;p30"/>
            <p:cNvSpPr/>
            <p:nvPr/>
          </p:nvSpPr>
          <p:spPr>
            <a:xfrm>
              <a:off x="676275" y="3470276"/>
              <a:ext cx="2374900" cy="1192213"/>
            </a:xfrm>
            <a:custGeom>
              <a:avLst/>
              <a:gdLst/>
              <a:ahLst/>
              <a:cxnLst/>
              <a:rect l="l" t="t" r="r" b="b"/>
              <a:pathLst>
                <a:path w="923" h="462" extrusionOk="0">
                  <a:moveTo>
                    <a:pt x="819" y="1"/>
                  </a:moveTo>
                  <a:cubicBezTo>
                    <a:pt x="819" y="198"/>
                    <a:pt x="659" y="359"/>
                    <a:pt x="462" y="359"/>
                  </a:cubicBezTo>
                  <a:cubicBezTo>
                    <a:pt x="264" y="359"/>
                    <a:pt x="104" y="198"/>
                    <a:pt x="104" y="1"/>
                  </a:cubicBezTo>
                  <a:cubicBezTo>
                    <a:pt x="104" y="1"/>
                    <a:pt x="104" y="1"/>
                    <a:pt x="10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55"/>
                    <a:pt x="207" y="462"/>
                    <a:pt x="462" y="462"/>
                  </a:cubicBezTo>
                  <a:cubicBezTo>
                    <a:pt x="716" y="462"/>
                    <a:pt x="923" y="255"/>
                    <a:pt x="923" y="1"/>
                  </a:cubicBezTo>
                  <a:cubicBezTo>
                    <a:pt x="923" y="1"/>
                    <a:pt x="923" y="1"/>
                    <a:pt x="923" y="0"/>
                  </a:cubicBezTo>
                  <a:cubicBezTo>
                    <a:pt x="819" y="0"/>
                    <a:pt x="819" y="0"/>
                    <a:pt x="819" y="0"/>
                  </a:cubicBezTo>
                  <a:cubicBezTo>
                    <a:pt x="819" y="1"/>
                    <a:pt x="819" y="1"/>
                    <a:pt x="819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30"/>
            <p:cNvSpPr/>
            <p:nvPr/>
          </p:nvSpPr>
          <p:spPr>
            <a:xfrm>
              <a:off x="676275" y="2281238"/>
              <a:ext cx="2374900" cy="1189038"/>
            </a:xfrm>
            <a:custGeom>
              <a:avLst/>
              <a:gdLst/>
              <a:ahLst/>
              <a:cxnLst/>
              <a:rect l="l" t="t" r="r" b="b"/>
              <a:pathLst>
                <a:path w="923" h="461" extrusionOk="0">
                  <a:moveTo>
                    <a:pt x="462" y="0"/>
                  </a:moveTo>
                  <a:cubicBezTo>
                    <a:pt x="207" y="0"/>
                    <a:pt x="0" y="207"/>
                    <a:pt x="0" y="461"/>
                  </a:cubicBezTo>
                  <a:cubicBezTo>
                    <a:pt x="104" y="461"/>
                    <a:pt x="104" y="461"/>
                    <a:pt x="104" y="461"/>
                  </a:cubicBezTo>
                  <a:cubicBezTo>
                    <a:pt x="104" y="264"/>
                    <a:pt x="264" y="104"/>
                    <a:pt x="462" y="104"/>
                  </a:cubicBezTo>
                  <a:cubicBezTo>
                    <a:pt x="659" y="104"/>
                    <a:pt x="819" y="264"/>
                    <a:pt x="819" y="461"/>
                  </a:cubicBezTo>
                  <a:cubicBezTo>
                    <a:pt x="923" y="461"/>
                    <a:pt x="923" y="461"/>
                    <a:pt x="923" y="461"/>
                  </a:cubicBezTo>
                  <a:cubicBezTo>
                    <a:pt x="923" y="207"/>
                    <a:pt x="716" y="0"/>
                    <a:pt x="462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6" name="Google Shape;396;p30"/>
          <p:cNvSpPr/>
          <p:nvPr/>
        </p:nvSpPr>
        <p:spPr>
          <a:xfrm>
            <a:off x="9107488" y="1729428"/>
            <a:ext cx="2376488" cy="1189038"/>
          </a:xfrm>
          <a:custGeom>
            <a:avLst/>
            <a:gdLst/>
            <a:ahLst/>
            <a:cxnLst/>
            <a:rect l="l" t="t" r="r" b="b"/>
            <a:pathLst>
              <a:path w="923" h="461" extrusionOk="0">
                <a:moveTo>
                  <a:pt x="462" y="0"/>
                </a:moveTo>
                <a:cubicBezTo>
                  <a:pt x="207" y="0"/>
                  <a:pt x="0" y="207"/>
                  <a:pt x="0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264"/>
                  <a:pt x="264" y="104"/>
                  <a:pt x="462" y="104"/>
                </a:cubicBezTo>
                <a:cubicBezTo>
                  <a:pt x="659" y="104"/>
                  <a:pt x="819" y="264"/>
                  <a:pt x="819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207"/>
                  <a:pt x="716" y="0"/>
                  <a:pt x="462" y="0"/>
                </a:cubicBezTo>
                <a:close/>
              </a:path>
            </a:pathLst>
          </a:custGeom>
          <a:solidFill>
            <a:srgbClr val="192F4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30"/>
          <p:cNvSpPr/>
          <p:nvPr/>
        </p:nvSpPr>
        <p:spPr>
          <a:xfrm>
            <a:off x="7000875" y="2918466"/>
            <a:ext cx="2374900" cy="1192213"/>
          </a:xfrm>
          <a:custGeom>
            <a:avLst/>
            <a:gdLst/>
            <a:ahLst/>
            <a:cxnLst/>
            <a:rect l="l" t="t" r="r" b="b"/>
            <a:pathLst>
              <a:path w="923" h="462" extrusionOk="0">
                <a:moveTo>
                  <a:pt x="461" y="358"/>
                </a:moveTo>
                <a:cubicBezTo>
                  <a:pt x="264" y="358"/>
                  <a:pt x="104" y="198"/>
                  <a:pt x="10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55"/>
                  <a:pt x="207" y="462"/>
                  <a:pt x="461" y="462"/>
                </a:cubicBezTo>
                <a:cubicBezTo>
                  <a:pt x="716" y="462"/>
                  <a:pt x="923" y="255"/>
                  <a:pt x="923" y="0"/>
                </a:cubicBezTo>
                <a:cubicBezTo>
                  <a:pt x="819" y="0"/>
                  <a:pt x="819" y="0"/>
                  <a:pt x="819" y="0"/>
                </a:cubicBezTo>
                <a:cubicBezTo>
                  <a:pt x="819" y="198"/>
                  <a:pt x="658" y="358"/>
                  <a:pt x="461" y="358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30"/>
          <p:cNvSpPr/>
          <p:nvPr/>
        </p:nvSpPr>
        <p:spPr>
          <a:xfrm>
            <a:off x="4892675" y="1729428"/>
            <a:ext cx="2374900" cy="1189038"/>
          </a:xfrm>
          <a:custGeom>
            <a:avLst/>
            <a:gdLst/>
            <a:ahLst/>
            <a:cxnLst/>
            <a:rect l="l" t="t" r="r" b="b"/>
            <a:pathLst>
              <a:path w="923" h="461" extrusionOk="0">
                <a:moveTo>
                  <a:pt x="461" y="0"/>
                </a:moveTo>
                <a:cubicBezTo>
                  <a:pt x="207" y="0"/>
                  <a:pt x="0" y="207"/>
                  <a:pt x="0" y="461"/>
                </a:cubicBezTo>
                <a:cubicBezTo>
                  <a:pt x="103" y="461"/>
                  <a:pt x="103" y="461"/>
                  <a:pt x="103" y="461"/>
                </a:cubicBezTo>
                <a:cubicBezTo>
                  <a:pt x="104" y="264"/>
                  <a:pt x="264" y="104"/>
                  <a:pt x="461" y="104"/>
                </a:cubicBezTo>
                <a:cubicBezTo>
                  <a:pt x="658" y="104"/>
                  <a:pt x="819" y="264"/>
                  <a:pt x="819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2" y="207"/>
                  <a:pt x="715" y="0"/>
                  <a:pt x="461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30"/>
          <p:cNvSpPr/>
          <p:nvPr/>
        </p:nvSpPr>
        <p:spPr>
          <a:xfrm>
            <a:off x="2782888" y="2918466"/>
            <a:ext cx="2374900" cy="1192213"/>
          </a:xfrm>
          <a:custGeom>
            <a:avLst/>
            <a:gdLst/>
            <a:ahLst/>
            <a:cxnLst/>
            <a:rect l="l" t="t" r="r" b="b"/>
            <a:pathLst>
              <a:path w="923" h="462" extrusionOk="0">
                <a:moveTo>
                  <a:pt x="462" y="358"/>
                </a:moveTo>
                <a:cubicBezTo>
                  <a:pt x="265" y="358"/>
                  <a:pt x="104" y="198"/>
                  <a:pt x="10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55"/>
                  <a:pt x="207" y="462"/>
                  <a:pt x="462" y="462"/>
                </a:cubicBezTo>
                <a:cubicBezTo>
                  <a:pt x="716" y="462"/>
                  <a:pt x="923" y="255"/>
                  <a:pt x="923" y="0"/>
                </a:cubicBezTo>
                <a:cubicBezTo>
                  <a:pt x="820" y="0"/>
                  <a:pt x="820" y="0"/>
                  <a:pt x="820" y="0"/>
                </a:cubicBezTo>
                <a:cubicBezTo>
                  <a:pt x="819" y="198"/>
                  <a:pt x="659" y="358"/>
                  <a:pt x="462" y="358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30"/>
          <p:cNvSpPr txBox="1">
            <a:spLocks noGrp="1"/>
          </p:cNvSpPr>
          <p:nvPr>
            <p:ph type="title"/>
          </p:nvPr>
        </p:nvSpPr>
        <p:spPr>
          <a:xfrm>
            <a:off x="-12145" y="972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5: </a:t>
            </a:r>
            <a: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8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Substance Abuse</a:t>
            </a:r>
            <a:r>
              <a:rPr lang="en-US" b="0">
                <a:solidFill>
                  <a:srgbClr val="F2F2F2"/>
                </a:solidFill>
              </a:rPr>
              <a:t>, Diversity and Disproportionality</a:t>
            </a:r>
            <a:endParaRPr sz="2800" b="0" i="0" u="none" strike="noStrike" cap="none">
              <a:solidFill>
                <a:srgbClr val="8296B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1" name="Google Shape;401;p30"/>
          <p:cNvPicPr preferRelativeResize="0"/>
          <p:nvPr/>
        </p:nvPicPr>
        <p:blipFill rotWithShape="1">
          <a:blip r:embed="rId5">
            <a:alphaModFix amt="7000"/>
          </a:blip>
          <a:srcRect/>
          <a:stretch/>
        </p:blipFill>
        <p:spPr>
          <a:xfrm>
            <a:off x="7805730" y="2442118"/>
            <a:ext cx="715541" cy="987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80305" y="2519873"/>
            <a:ext cx="716366" cy="902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30"/>
          <p:cNvPicPr preferRelativeResize="0"/>
          <p:nvPr/>
        </p:nvPicPr>
        <p:blipFill rotWithShape="1">
          <a:blip r:embed="rId7">
            <a:alphaModFix amt="7000"/>
          </a:blip>
          <a:srcRect/>
          <a:stretch/>
        </p:blipFill>
        <p:spPr>
          <a:xfrm>
            <a:off x="5668635" y="2490521"/>
            <a:ext cx="822979" cy="733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1"/>
          <p:cNvSpPr txBox="1"/>
          <p:nvPr/>
        </p:nvSpPr>
        <p:spPr>
          <a:xfrm>
            <a:off x="-12145" y="972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5: </a:t>
            </a:r>
            <a: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8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Substance Abuse</a:t>
            </a:r>
            <a:r>
              <a:rPr lang="en-US" sz="2800">
                <a:solidFill>
                  <a:srgbClr val="F2F2F2"/>
                </a:solidFill>
              </a:rPr>
              <a:t>, Diversity and Disproportionality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31"/>
          <p:cNvSpPr txBox="1">
            <a:spLocks noGrp="1"/>
          </p:cNvSpPr>
          <p:nvPr>
            <p:ph type="body" idx="1"/>
          </p:nvPr>
        </p:nvSpPr>
        <p:spPr>
          <a:xfrm>
            <a:off x="990600" y="1752600"/>
            <a:ext cx="10508292" cy="3998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In this chapter, you learned about</a:t>
            </a:r>
            <a:r>
              <a:rPr lang="en-US" sz="2400" b="0" i="0" u="none" strike="noStrike" cap="none" dirty="0" smtClean="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✓"/>
            </a:pPr>
            <a:r>
              <a:rPr lang="en-US" sz="2400" b="0" i="0" u="none" strike="noStrike" cap="none" dirty="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The cause and effect of substance abuse.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✓"/>
            </a:pPr>
            <a:r>
              <a:rPr lang="en-US" sz="2400" b="0" i="0" u="none" strike="noStrike" cap="none" dirty="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Substance abuse resources.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✓"/>
            </a:pPr>
            <a:r>
              <a:rPr lang="en-US" sz="2400" b="0" i="0" u="none" strike="noStrike" cap="none" dirty="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How culture affects your work.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✓"/>
            </a:pPr>
            <a:r>
              <a:rPr lang="en-US" sz="2400" b="0" i="0" u="none" strike="noStrike" cap="none" dirty="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How cultural competence benefits children and families. </a:t>
            </a:r>
            <a:endParaRPr sz="2400" b="0" i="0" u="none" strike="noStrike" cap="none" dirty="0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✓"/>
            </a:pPr>
            <a:r>
              <a:rPr lang="en-US" sz="2400" b="0" i="0" u="none" strike="noStrike" cap="none" dirty="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Causes of disproportionality.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✓"/>
            </a:pPr>
            <a:r>
              <a:rPr lang="en-US" sz="2400" b="0" i="0" u="none" strike="noStrike" cap="none" dirty="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Writing effective court reports.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2"/>
          <p:cNvSpPr txBox="1"/>
          <p:nvPr/>
        </p:nvSpPr>
        <p:spPr>
          <a:xfrm>
            <a:off x="-12145" y="972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5: </a:t>
            </a:r>
            <a: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8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Evaluation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6" name="Google Shape;416;p32"/>
          <p:cNvGrpSpPr/>
          <p:nvPr/>
        </p:nvGrpSpPr>
        <p:grpSpPr>
          <a:xfrm>
            <a:off x="676275" y="2454664"/>
            <a:ext cx="10807701" cy="2381251"/>
            <a:chOff x="676275" y="2281238"/>
            <a:chExt cx="10807701" cy="2381251"/>
          </a:xfrm>
        </p:grpSpPr>
        <p:pic>
          <p:nvPicPr>
            <p:cNvPr id="417" name="Google Shape;417;p3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939431" y="3065871"/>
              <a:ext cx="809435" cy="812462"/>
            </a:xfrm>
            <a:prstGeom prst="rect">
              <a:avLst/>
            </a:prstGeom>
            <a:solidFill>
              <a:srgbClr val="F8F8F8"/>
            </a:solidFill>
            <a:ln w="9525" cap="flat" cmpd="sng">
              <a:solidFill>
                <a:srgbClr val="F7F7F7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418" name="Google Shape;418;p32"/>
            <p:cNvSpPr/>
            <p:nvPr/>
          </p:nvSpPr>
          <p:spPr>
            <a:xfrm>
              <a:off x="9107488" y="3470276"/>
              <a:ext cx="2376488" cy="1192213"/>
            </a:xfrm>
            <a:custGeom>
              <a:avLst/>
              <a:gdLst/>
              <a:ahLst/>
              <a:cxnLst/>
              <a:rect l="l" t="t" r="r" b="b"/>
              <a:pathLst>
                <a:path w="923" h="462" extrusionOk="0">
                  <a:moveTo>
                    <a:pt x="819" y="1"/>
                  </a:moveTo>
                  <a:cubicBezTo>
                    <a:pt x="819" y="198"/>
                    <a:pt x="659" y="358"/>
                    <a:pt x="462" y="358"/>
                  </a:cubicBezTo>
                  <a:cubicBezTo>
                    <a:pt x="264" y="358"/>
                    <a:pt x="104" y="198"/>
                    <a:pt x="104" y="1"/>
                  </a:cubicBezTo>
                  <a:cubicBezTo>
                    <a:pt x="104" y="1"/>
                    <a:pt x="104" y="1"/>
                    <a:pt x="10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55"/>
                    <a:pt x="207" y="462"/>
                    <a:pt x="462" y="462"/>
                  </a:cubicBezTo>
                  <a:cubicBezTo>
                    <a:pt x="716" y="462"/>
                    <a:pt x="923" y="255"/>
                    <a:pt x="923" y="1"/>
                  </a:cubicBezTo>
                  <a:cubicBezTo>
                    <a:pt x="923" y="1"/>
                    <a:pt x="923" y="1"/>
                    <a:pt x="923" y="0"/>
                  </a:cubicBezTo>
                  <a:cubicBezTo>
                    <a:pt x="819" y="0"/>
                    <a:pt x="819" y="0"/>
                    <a:pt x="819" y="0"/>
                  </a:cubicBezTo>
                  <a:cubicBezTo>
                    <a:pt x="819" y="1"/>
                    <a:pt x="819" y="1"/>
                    <a:pt x="819" y="1"/>
                  </a:cubicBezTo>
                  <a:close/>
                </a:path>
              </a:pathLst>
            </a:custGeom>
            <a:solidFill>
              <a:srgbClr val="BBCFE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32"/>
            <p:cNvSpPr/>
            <p:nvPr/>
          </p:nvSpPr>
          <p:spPr>
            <a:xfrm>
              <a:off x="7000875" y="2281238"/>
              <a:ext cx="2374900" cy="1189038"/>
            </a:xfrm>
            <a:custGeom>
              <a:avLst/>
              <a:gdLst/>
              <a:ahLst/>
              <a:cxnLst/>
              <a:rect l="l" t="t" r="r" b="b"/>
              <a:pathLst>
                <a:path w="923" h="461" extrusionOk="0">
                  <a:moveTo>
                    <a:pt x="461" y="0"/>
                  </a:moveTo>
                  <a:cubicBezTo>
                    <a:pt x="207" y="0"/>
                    <a:pt x="0" y="207"/>
                    <a:pt x="0" y="461"/>
                  </a:cubicBezTo>
                  <a:cubicBezTo>
                    <a:pt x="0" y="461"/>
                    <a:pt x="0" y="461"/>
                    <a:pt x="0" y="461"/>
                  </a:cubicBezTo>
                  <a:cubicBezTo>
                    <a:pt x="104" y="461"/>
                    <a:pt x="104" y="461"/>
                    <a:pt x="104" y="461"/>
                  </a:cubicBezTo>
                  <a:cubicBezTo>
                    <a:pt x="104" y="461"/>
                    <a:pt x="104" y="461"/>
                    <a:pt x="104" y="461"/>
                  </a:cubicBezTo>
                  <a:cubicBezTo>
                    <a:pt x="104" y="264"/>
                    <a:pt x="264" y="104"/>
                    <a:pt x="461" y="104"/>
                  </a:cubicBezTo>
                  <a:cubicBezTo>
                    <a:pt x="659" y="104"/>
                    <a:pt x="819" y="264"/>
                    <a:pt x="819" y="461"/>
                  </a:cubicBezTo>
                  <a:cubicBezTo>
                    <a:pt x="819" y="461"/>
                    <a:pt x="819" y="461"/>
                    <a:pt x="819" y="461"/>
                  </a:cubicBezTo>
                  <a:cubicBezTo>
                    <a:pt x="923" y="461"/>
                    <a:pt x="923" y="461"/>
                    <a:pt x="923" y="461"/>
                  </a:cubicBezTo>
                  <a:cubicBezTo>
                    <a:pt x="923" y="461"/>
                    <a:pt x="923" y="461"/>
                    <a:pt x="923" y="461"/>
                  </a:cubicBezTo>
                  <a:cubicBezTo>
                    <a:pt x="923" y="207"/>
                    <a:pt x="716" y="0"/>
                    <a:pt x="461" y="0"/>
                  </a:cubicBezTo>
                  <a:close/>
                </a:path>
              </a:pathLst>
            </a:custGeom>
            <a:solidFill>
              <a:srgbClr val="F8F8F8"/>
            </a:solidFill>
            <a:ln w="9525" cap="flat" cmpd="sng">
              <a:solidFill>
                <a:srgbClr val="F7F7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32"/>
            <p:cNvSpPr/>
            <p:nvPr/>
          </p:nvSpPr>
          <p:spPr>
            <a:xfrm>
              <a:off x="4892675" y="3470276"/>
              <a:ext cx="2374900" cy="1192213"/>
            </a:xfrm>
            <a:custGeom>
              <a:avLst/>
              <a:gdLst/>
              <a:ahLst/>
              <a:cxnLst/>
              <a:rect l="l" t="t" r="r" b="b"/>
              <a:pathLst>
                <a:path w="923" h="462" extrusionOk="0">
                  <a:moveTo>
                    <a:pt x="819" y="1"/>
                  </a:moveTo>
                  <a:cubicBezTo>
                    <a:pt x="819" y="198"/>
                    <a:pt x="658" y="359"/>
                    <a:pt x="461" y="359"/>
                  </a:cubicBezTo>
                  <a:cubicBezTo>
                    <a:pt x="264" y="359"/>
                    <a:pt x="103" y="198"/>
                    <a:pt x="103" y="1"/>
                  </a:cubicBezTo>
                  <a:cubicBezTo>
                    <a:pt x="103" y="1"/>
                    <a:pt x="103" y="1"/>
                    <a:pt x="10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55"/>
                    <a:pt x="207" y="462"/>
                    <a:pt x="461" y="462"/>
                  </a:cubicBezTo>
                  <a:cubicBezTo>
                    <a:pt x="716" y="462"/>
                    <a:pt x="923" y="255"/>
                    <a:pt x="923" y="1"/>
                  </a:cubicBezTo>
                  <a:cubicBezTo>
                    <a:pt x="923" y="1"/>
                    <a:pt x="923" y="1"/>
                    <a:pt x="923" y="0"/>
                  </a:cubicBezTo>
                  <a:cubicBezTo>
                    <a:pt x="819" y="0"/>
                    <a:pt x="819" y="0"/>
                    <a:pt x="819" y="0"/>
                  </a:cubicBezTo>
                  <a:cubicBezTo>
                    <a:pt x="819" y="1"/>
                    <a:pt x="819" y="1"/>
                    <a:pt x="819" y="1"/>
                  </a:cubicBezTo>
                  <a:close/>
                </a:path>
              </a:pathLst>
            </a:custGeom>
            <a:solidFill>
              <a:srgbClr val="F8F8F8"/>
            </a:solidFill>
            <a:ln w="9525" cap="flat" cmpd="sng">
              <a:solidFill>
                <a:srgbClr val="F7F7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32"/>
            <p:cNvSpPr/>
            <p:nvPr/>
          </p:nvSpPr>
          <p:spPr>
            <a:xfrm>
              <a:off x="2782888" y="2281238"/>
              <a:ext cx="2374900" cy="1189038"/>
            </a:xfrm>
            <a:custGeom>
              <a:avLst/>
              <a:gdLst/>
              <a:ahLst/>
              <a:cxnLst/>
              <a:rect l="l" t="t" r="r" b="b"/>
              <a:pathLst>
                <a:path w="923" h="461" extrusionOk="0">
                  <a:moveTo>
                    <a:pt x="462" y="0"/>
                  </a:moveTo>
                  <a:cubicBezTo>
                    <a:pt x="207" y="0"/>
                    <a:pt x="0" y="207"/>
                    <a:pt x="0" y="461"/>
                  </a:cubicBezTo>
                  <a:cubicBezTo>
                    <a:pt x="0" y="461"/>
                    <a:pt x="0" y="461"/>
                    <a:pt x="0" y="461"/>
                  </a:cubicBezTo>
                  <a:cubicBezTo>
                    <a:pt x="104" y="461"/>
                    <a:pt x="104" y="461"/>
                    <a:pt x="104" y="461"/>
                  </a:cubicBezTo>
                  <a:cubicBezTo>
                    <a:pt x="104" y="461"/>
                    <a:pt x="104" y="461"/>
                    <a:pt x="104" y="461"/>
                  </a:cubicBezTo>
                  <a:cubicBezTo>
                    <a:pt x="104" y="264"/>
                    <a:pt x="265" y="104"/>
                    <a:pt x="462" y="104"/>
                  </a:cubicBezTo>
                  <a:cubicBezTo>
                    <a:pt x="659" y="104"/>
                    <a:pt x="820" y="264"/>
                    <a:pt x="820" y="461"/>
                  </a:cubicBezTo>
                  <a:cubicBezTo>
                    <a:pt x="820" y="461"/>
                    <a:pt x="820" y="461"/>
                    <a:pt x="820" y="461"/>
                  </a:cubicBezTo>
                  <a:cubicBezTo>
                    <a:pt x="923" y="461"/>
                    <a:pt x="923" y="461"/>
                    <a:pt x="923" y="461"/>
                  </a:cubicBezTo>
                  <a:cubicBezTo>
                    <a:pt x="923" y="461"/>
                    <a:pt x="923" y="461"/>
                    <a:pt x="923" y="461"/>
                  </a:cubicBezTo>
                  <a:cubicBezTo>
                    <a:pt x="923" y="207"/>
                    <a:pt x="716" y="0"/>
                    <a:pt x="462" y="0"/>
                  </a:cubicBezTo>
                  <a:close/>
                </a:path>
              </a:pathLst>
            </a:custGeom>
            <a:solidFill>
              <a:srgbClr val="F8F8F8"/>
            </a:solidFill>
            <a:ln w="9525" cap="flat" cmpd="sng">
              <a:solidFill>
                <a:srgbClr val="F7F7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2" name="Google Shape;422;p32"/>
            <p:cNvGrpSpPr/>
            <p:nvPr/>
          </p:nvGrpSpPr>
          <p:grpSpPr>
            <a:xfrm>
              <a:off x="676275" y="2281238"/>
              <a:ext cx="2374900" cy="2381251"/>
              <a:chOff x="676275" y="2281238"/>
              <a:chExt cx="2374900" cy="2381251"/>
            </a:xfrm>
          </p:grpSpPr>
          <p:sp>
            <p:nvSpPr>
              <p:cNvPr id="423" name="Google Shape;423;p32"/>
              <p:cNvSpPr/>
              <p:nvPr/>
            </p:nvSpPr>
            <p:spPr>
              <a:xfrm>
                <a:off x="676275" y="3470276"/>
                <a:ext cx="2374900" cy="1192213"/>
              </a:xfrm>
              <a:custGeom>
                <a:avLst/>
                <a:gdLst/>
                <a:ahLst/>
                <a:cxnLst/>
                <a:rect l="l" t="t" r="r" b="b"/>
                <a:pathLst>
                  <a:path w="923" h="462" extrusionOk="0">
                    <a:moveTo>
                      <a:pt x="819" y="1"/>
                    </a:moveTo>
                    <a:cubicBezTo>
                      <a:pt x="819" y="198"/>
                      <a:pt x="659" y="359"/>
                      <a:pt x="462" y="359"/>
                    </a:cubicBezTo>
                    <a:cubicBezTo>
                      <a:pt x="264" y="359"/>
                      <a:pt x="104" y="198"/>
                      <a:pt x="104" y="1"/>
                    </a:cubicBezTo>
                    <a:cubicBezTo>
                      <a:pt x="104" y="1"/>
                      <a:pt x="104" y="1"/>
                      <a:pt x="10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55"/>
                      <a:pt x="207" y="462"/>
                      <a:pt x="462" y="462"/>
                    </a:cubicBezTo>
                    <a:cubicBezTo>
                      <a:pt x="716" y="462"/>
                      <a:pt x="923" y="255"/>
                      <a:pt x="923" y="1"/>
                    </a:cubicBezTo>
                    <a:cubicBezTo>
                      <a:pt x="923" y="1"/>
                      <a:pt x="923" y="1"/>
                      <a:pt x="923" y="0"/>
                    </a:cubicBezTo>
                    <a:cubicBezTo>
                      <a:pt x="819" y="0"/>
                      <a:pt x="819" y="0"/>
                      <a:pt x="819" y="0"/>
                    </a:cubicBezTo>
                    <a:cubicBezTo>
                      <a:pt x="819" y="1"/>
                      <a:pt x="819" y="1"/>
                      <a:pt x="819" y="1"/>
                    </a:cubicBezTo>
                    <a:close/>
                  </a:path>
                </a:pathLst>
              </a:custGeom>
              <a:solidFill>
                <a:srgbClr val="F8F8F8"/>
              </a:solidFill>
              <a:ln w="9525" cap="flat" cmpd="sng">
                <a:solidFill>
                  <a:srgbClr val="F7F7F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32"/>
              <p:cNvSpPr/>
              <p:nvPr/>
            </p:nvSpPr>
            <p:spPr>
              <a:xfrm>
                <a:off x="676275" y="2281238"/>
                <a:ext cx="2374900" cy="1189038"/>
              </a:xfrm>
              <a:custGeom>
                <a:avLst/>
                <a:gdLst/>
                <a:ahLst/>
                <a:cxnLst/>
                <a:rect l="l" t="t" r="r" b="b"/>
                <a:pathLst>
                  <a:path w="923" h="461" extrusionOk="0">
                    <a:moveTo>
                      <a:pt x="462" y="0"/>
                    </a:moveTo>
                    <a:cubicBezTo>
                      <a:pt x="207" y="0"/>
                      <a:pt x="0" y="207"/>
                      <a:pt x="0" y="461"/>
                    </a:cubicBezTo>
                    <a:cubicBezTo>
                      <a:pt x="104" y="461"/>
                      <a:pt x="104" y="461"/>
                      <a:pt x="104" y="461"/>
                    </a:cubicBezTo>
                    <a:cubicBezTo>
                      <a:pt x="104" y="264"/>
                      <a:pt x="264" y="104"/>
                      <a:pt x="462" y="104"/>
                    </a:cubicBezTo>
                    <a:cubicBezTo>
                      <a:pt x="659" y="104"/>
                      <a:pt x="819" y="264"/>
                      <a:pt x="819" y="461"/>
                    </a:cubicBezTo>
                    <a:cubicBezTo>
                      <a:pt x="923" y="461"/>
                      <a:pt x="923" y="461"/>
                      <a:pt x="923" y="461"/>
                    </a:cubicBezTo>
                    <a:cubicBezTo>
                      <a:pt x="923" y="207"/>
                      <a:pt x="716" y="0"/>
                      <a:pt x="462" y="0"/>
                    </a:cubicBezTo>
                    <a:close/>
                  </a:path>
                </a:pathLst>
              </a:custGeom>
              <a:solidFill>
                <a:srgbClr val="F8F8F8"/>
              </a:solidFill>
              <a:ln w="9525" cap="flat" cmpd="sng">
                <a:solidFill>
                  <a:srgbClr val="F7F7F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25" name="Google Shape;425;p32"/>
            <p:cNvSpPr/>
            <p:nvPr/>
          </p:nvSpPr>
          <p:spPr>
            <a:xfrm>
              <a:off x="9107488" y="2281238"/>
              <a:ext cx="2376488" cy="1189038"/>
            </a:xfrm>
            <a:custGeom>
              <a:avLst/>
              <a:gdLst/>
              <a:ahLst/>
              <a:cxnLst/>
              <a:rect l="l" t="t" r="r" b="b"/>
              <a:pathLst>
                <a:path w="923" h="461" extrusionOk="0">
                  <a:moveTo>
                    <a:pt x="462" y="0"/>
                  </a:moveTo>
                  <a:cubicBezTo>
                    <a:pt x="207" y="0"/>
                    <a:pt x="0" y="207"/>
                    <a:pt x="0" y="461"/>
                  </a:cubicBezTo>
                  <a:cubicBezTo>
                    <a:pt x="104" y="461"/>
                    <a:pt x="104" y="461"/>
                    <a:pt x="104" y="461"/>
                  </a:cubicBezTo>
                  <a:cubicBezTo>
                    <a:pt x="104" y="264"/>
                    <a:pt x="264" y="104"/>
                    <a:pt x="462" y="104"/>
                  </a:cubicBezTo>
                  <a:cubicBezTo>
                    <a:pt x="659" y="104"/>
                    <a:pt x="819" y="264"/>
                    <a:pt x="819" y="461"/>
                  </a:cubicBezTo>
                  <a:cubicBezTo>
                    <a:pt x="923" y="461"/>
                    <a:pt x="923" y="461"/>
                    <a:pt x="923" y="461"/>
                  </a:cubicBezTo>
                  <a:cubicBezTo>
                    <a:pt x="923" y="207"/>
                    <a:pt x="716" y="0"/>
                    <a:pt x="462" y="0"/>
                  </a:cubicBezTo>
                  <a:close/>
                </a:path>
              </a:pathLst>
            </a:custGeom>
            <a:solidFill>
              <a:srgbClr val="192F4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32"/>
            <p:cNvSpPr/>
            <p:nvPr/>
          </p:nvSpPr>
          <p:spPr>
            <a:xfrm>
              <a:off x="7000875" y="3470276"/>
              <a:ext cx="2374900" cy="1192213"/>
            </a:xfrm>
            <a:custGeom>
              <a:avLst/>
              <a:gdLst/>
              <a:ahLst/>
              <a:cxnLst/>
              <a:rect l="l" t="t" r="r" b="b"/>
              <a:pathLst>
                <a:path w="923" h="462" extrusionOk="0">
                  <a:moveTo>
                    <a:pt x="461" y="358"/>
                  </a:moveTo>
                  <a:cubicBezTo>
                    <a:pt x="264" y="358"/>
                    <a:pt x="104" y="198"/>
                    <a:pt x="10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5"/>
                    <a:pt x="207" y="462"/>
                    <a:pt x="461" y="462"/>
                  </a:cubicBezTo>
                  <a:cubicBezTo>
                    <a:pt x="716" y="462"/>
                    <a:pt x="923" y="255"/>
                    <a:pt x="923" y="0"/>
                  </a:cubicBezTo>
                  <a:cubicBezTo>
                    <a:pt x="819" y="0"/>
                    <a:pt x="819" y="0"/>
                    <a:pt x="819" y="0"/>
                  </a:cubicBezTo>
                  <a:cubicBezTo>
                    <a:pt x="819" y="198"/>
                    <a:pt x="658" y="358"/>
                    <a:pt x="461" y="358"/>
                  </a:cubicBezTo>
                  <a:close/>
                </a:path>
              </a:pathLst>
            </a:custGeom>
            <a:solidFill>
              <a:srgbClr val="F8F8F8"/>
            </a:solidFill>
            <a:ln w="9525" cap="flat" cmpd="sng">
              <a:solidFill>
                <a:srgbClr val="F7F7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32"/>
            <p:cNvSpPr/>
            <p:nvPr/>
          </p:nvSpPr>
          <p:spPr>
            <a:xfrm>
              <a:off x="4892675" y="2281238"/>
              <a:ext cx="2374900" cy="1189038"/>
            </a:xfrm>
            <a:custGeom>
              <a:avLst/>
              <a:gdLst/>
              <a:ahLst/>
              <a:cxnLst/>
              <a:rect l="l" t="t" r="r" b="b"/>
              <a:pathLst>
                <a:path w="923" h="461" extrusionOk="0">
                  <a:moveTo>
                    <a:pt x="461" y="0"/>
                  </a:moveTo>
                  <a:cubicBezTo>
                    <a:pt x="207" y="0"/>
                    <a:pt x="0" y="207"/>
                    <a:pt x="0" y="461"/>
                  </a:cubicBezTo>
                  <a:cubicBezTo>
                    <a:pt x="103" y="461"/>
                    <a:pt x="103" y="461"/>
                    <a:pt x="103" y="461"/>
                  </a:cubicBezTo>
                  <a:cubicBezTo>
                    <a:pt x="104" y="264"/>
                    <a:pt x="264" y="104"/>
                    <a:pt x="461" y="104"/>
                  </a:cubicBezTo>
                  <a:cubicBezTo>
                    <a:pt x="658" y="104"/>
                    <a:pt x="819" y="264"/>
                    <a:pt x="819" y="461"/>
                  </a:cubicBezTo>
                  <a:cubicBezTo>
                    <a:pt x="923" y="461"/>
                    <a:pt x="923" y="461"/>
                    <a:pt x="923" y="461"/>
                  </a:cubicBezTo>
                  <a:cubicBezTo>
                    <a:pt x="922" y="207"/>
                    <a:pt x="715" y="0"/>
                    <a:pt x="461" y="0"/>
                  </a:cubicBezTo>
                  <a:close/>
                </a:path>
              </a:pathLst>
            </a:custGeom>
            <a:solidFill>
              <a:srgbClr val="F8F8F8"/>
            </a:solidFill>
            <a:ln w="9525" cap="flat" cmpd="sng">
              <a:solidFill>
                <a:srgbClr val="F7F7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32"/>
            <p:cNvSpPr/>
            <p:nvPr/>
          </p:nvSpPr>
          <p:spPr>
            <a:xfrm>
              <a:off x="2782888" y="3470276"/>
              <a:ext cx="2374900" cy="1192213"/>
            </a:xfrm>
            <a:custGeom>
              <a:avLst/>
              <a:gdLst/>
              <a:ahLst/>
              <a:cxnLst/>
              <a:rect l="l" t="t" r="r" b="b"/>
              <a:pathLst>
                <a:path w="923" h="462" extrusionOk="0">
                  <a:moveTo>
                    <a:pt x="462" y="358"/>
                  </a:moveTo>
                  <a:cubicBezTo>
                    <a:pt x="265" y="358"/>
                    <a:pt x="104" y="198"/>
                    <a:pt x="10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5"/>
                    <a:pt x="207" y="462"/>
                    <a:pt x="462" y="462"/>
                  </a:cubicBezTo>
                  <a:cubicBezTo>
                    <a:pt x="716" y="462"/>
                    <a:pt x="923" y="255"/>
                    <a:pt x="923" y="0"/>
                  </a:cubicBezTo>
                  <a:cubicBezTo>
                    <a:pt x="820" y="0"/>
                    <a:pt x="820" y="0"/>
                    <a:pt x="820" y="0"/>
                  </a:cubicBezTo>
                  <a:cubicBezTo>
                    <a:pt x="819" y="198"/>
                    <a:pt x="659" y="358"/>
                    <a:pt x="462" y="358"/>
                  </a:cubicBezTo>
                  <a:close/>
                </a:path>
              </a:pathLst>
            </a:custGeom>
            <a:solidFill>
              <a:srgbClr val="F8F8F8"/>
            </a:solidFill>
            <a:ln w="9525" cap="flat" cmpd="sng">
              <a:solidFill>
                <a:srgbClr val="F7F7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9" name="Google Shape;429;p32"/>
          <p:cNvSpPr/>
          <p:nvPr/>
        </p:nvSpPr>
        <p:spPr>
          <a:xfrm>
            <a:off x="990833" y="3096481"/>
            <a:ext cx="8014944" cy="135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Please fill out the Chapter 5 Volunteer Training Evaluation and give it to the facilitator.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6"/>
          <p:cNvGrpSpPr/>
          <p:nvPr/>
        </p:nvGrpSpPr>
        <p:grpSpPr>
          <a:xfrm>
            <a:off x="676275" y="2217559"/>
            <a:ext cx="10807701" cy="2439397"/>
            <a:chOff x="676275" y="2217559"/>
            <a:chExt cx="10807701" cy="2439397"/>
          </a:xfrm>
        </p:grpSpPr>
        <p:grpSp>
          <p:nvGrpSpPr>
            <p:cNvPr id="75" name="Google Shape;75;p6"/>
            <p:cNvGrpSpPr/>
            <p:nvPr/>
          </p:nvGrpSpPr>
          <p:grpSpPr>
            <a:xfrm>
              <a:off x="676275" y="2217559"/>
              <a:ext cx="10807701" cy="2439397"/>
              <a:chOff x="676275" y="2281238"/>
              <a:chExt cx="10807701" cy="2439397"/>
            </a:xfrm>
          </p:grpSpPr>
          <p:sp>
            <p:nvSpPr>
              <p:cNvPr id="76" name="Google Shape;76;p6"/>
              <p:cNvSpPr/>
              <p:nvPr/>
            </p:nvSpPr>
            <p:spPr>
              <a:xfrm>
                <a:off x="9107488" y="3528422"/>
                <a:ext cx="2376488" cy="1192213"/>
              </a:xfrm>
              <a:custGeom>
                <a:avLst/>
                <a:gdLst/>
                <a:ahLst/>
                <a:cxnLst/>
                <a:rect l="l" t="t" r="r" b="b"/>
                <a:pathLst>
                  <a:path w="923" h="462" extrusionOk="0">
                    <a:moveTo>
                      <a:pt x="819" y="1"/>
                    </a:moveTo>
                    <a:cubicBezTo>
                      <a:pt x="819" y="198"/>
                      <a:pt x="659" y="358"/>
                      <a:pt x="462" y="358"/>
                    </a:cubicBezTo>
                    <a:cubicBezTo>
                      <a:pt x="264" y="358"/>
                      <a:pt x="104" y="198"/>
                      <a:pt x="104" y="1"/>
                    </a:cubicBezTo>
                    <a:cubicBezTo>
                      <a:pt x="104" y="1"/>
                      <a:pt x="104" y="1"/>
                      <a:pt x="10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55"/>
                      <a:pt x="207" y="462"/>
                      <a:pt x="462" y="462"/>
                    </a:cubicBezTo>
                    <a:cubicBezTo>
                      <a:pt x="716" y="462"/>
                      <a:pt x="923" y="255"/>
                      <a:pt x="923" y="1"/>
                    </a:cubicBezTo>
                    <a:cubicBezTo>
                      <a:pt x="923" y="1"/>
                      <a:pt x="923" y="1"/>
                      <a:pt x="923" y="0"/>
                    </a:cubicBezTo>
                    <a:cubicBezTo>
                      <a:pt x="819" y="0"/>
                      <a:pt x="819" y="0"/>
                      <a:pt x="819" y="0"/>
                    </a:cubicBezTo>
                    <a:cubicBezTo>
                      <a:pt x="819" y="1"/>
                      <a:pt x="819" y="1"/>
                      <a:pt x="819" y="1"/>
                    </a:cubicBezTo>
                    <a:close/>
                  </a:path>
                </a:pathLst>
              </a:custGeom>
              <a:solidFill>
                <a:srgbClr val="F8F8F8"/>
              </a:solidFill>
              <a:ln w="9525" cap="flat" cmpd="sng">
                <a:solidFill>
                  <a:srgbClr val="F7F7F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6"/>
              <p:cNvSpPr/>
              <p:nvPr/>
            </p:nvSpPr>
            <p:spPr>
              <a:xfrm>
                <a:off x="7000875" y="2339384"/>
                <a:ext cx="2374900" cy="1189038"/>
              </a:xfrm>
              <a:custGeom>
                <a:avLst/>
                <a:gdLst/>
                <a:ahLst/>
                <a:cxnLst/>
                <a:rect l="l" t="t" r="r" b="b"/>
                <a:pathLst>
                  <a:path w="923" h="461" extrusionOk="0">
                    <a:moveTo>
                      <a:pt x="461" y="0"/>
                    </a:moveTo>
                    <a:cubicBezTo>
                      <a:pt x="207" y="0"/>
                      <a:pt x="0" y="207"/>
                      <a:pt x="0" y="461"/>
                    </a:cubicBezTo>
                    <a:cubicBezTo>
                      <a:pt x="0" y="461"/>
                      <a:pt x="0" y="461"/>
                      <a:pt x="0" y="461"/>
                    </a:cubicBezTo>
                    <a:cubicBezTo>
                      <a:pt x="104" y="461"/>
                      <a:pt x="104" y="461"/>
                      <a:pt x="104" y="461"/>
                    </a:cubicBezTo>
                    <a:cubicBezTo>
                      <a:pt x="104" y="461"/>
                      <a:pt x="104" y="461"/>
                      <a:pt x="104" y="461"/>
                    </a:cubicBezTo>
                    <a:cubicBezTo>
                      <a:pt x="104" y="264"/>
                      <a:pt x="264" y="104"/>
                      <a:pt x="461" y="104"/>
                    </a:cubicBezTo>
                    <a:cubicBezTo>
                      <a:pt x="659" y="104"/>
                      <a:pt x="819" y="264"/>
                      <a:pt x="819" y="461"/>
                    </a:cubicBezTo>
                    <a:cubicBezTo>
                      <a:pt x="819" y="461"/>
                      <a:pt x="819" y="461"/>
                      <a:pt x="819" y="461"/>
                    </a:cubicBezTo>
                    <a:cubicBezTo>
                      <a:pt x="923" y="461"/>
                      <a:pt x="923" y="461"/>
                      <a:pt x="923" y="461"/>
                    </a:cubicBezTo>
                    <a:cubicBezTo>
                      <a:pt x="923" y="461"/>
                      <a:pt x="923" y="461"/>
                      <a:pt x="923" y="461"/>
                    </a:cubicBezTo>
                    <a:cubicBezTo>
                      <a:pt x="923" y="207"/>
                      <a:pt x="716" y="0"/>
                      <a:pt x="461" y="0"/>
                    </a:cubicBezTo>
                    <a:close/>
                  </a:path>
                </a:pathLst>
              </a:custGeom>
              <a:solidFill>
                <a:srgbClr val="F8F8F8"/>
              </a:solidFill>
              <a:ln w="9525" cap="flat" cmpd="sng">
                <a:solidFill>
                  <a:srgbClr val="F7F7F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8;p6"/>
              <p:cNvSpPr/>
              <p:nvPr/>
            </p:nvSpPr>
            <p:spPr>
              <a:xfrm>
                <a:off x="4892675" y="3470276"/>
                <a:ext cx="2374900" cy="1192213"/>
              </a:xfrm>
              <a:custGeom>
                <a:avLst/>
                <a:gdLst/>
                <a:ahLst/>
                <a:cxnLst/>
                <a:rect l="l" t="t" r="r" b="b"/>
                <a:pathLst>
                  <a:path w="923" h="462" extrusionOk="0">
                    <a:moveTo>
                      <a:pt x="819" y="1"/>
                    </a:moveTo>
                    <a:cubicBezTo>
                      <a:pt x="819" y="198"/>
                      <a:pt x="658" y="359"/>
                      <a:pt x="461" y="359"/>
                    </a:cubicBezTo>
                    <a:cubicBezTo>
                      <a:pt x="264" y="359"/>
                      <a:pt x="103" y="198"/>
                      <a:pt x="103" y="1"/>
                    </a:cubicBezTo>
                    <a:cubicBezTo>
                      <a:pt x="103" y="1"/>
                      <a:pt x="103" y="1"/>
                      <a:pt x="10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55"/>
                      <a:pt x="207" y="462"/>
                      <a:pt x="461" y="462"/>
                    </a:cubicBezTo>
                    <a:cubicBezTo>
                      <a:pt x="716" y="462"/>
                      <a:pt x="923" y="255"/>
                      <a:pt x="923" y="1"/>
                    </a:cubicBezTo>
                    <a:cubicBezTo>
                      <a:pt x="923" y="1"/>
                      <a:pt x="923" y="1"/>
                      <a:pt x="923" y="0"/>
                    </a:cubicBezTo>
                    <a:cubicBezTo>
                      <a:pt x="819" y="0"/>
                      <a:pt x="819" y="0"/>
                      <a:pt x="819" y="0"/>
                    </a:cubicBezTo>
                    <a:cubicBezTo>
                      <a:pt x="819" y="1"/>
                      <a:pt x="819" y="1"/>
                      <a:pt x="819" y="1"/>
                    </a:cubicBezTo>
                    <a:close/>
                  </a:path>
                </a:pathLst>
              </a:custGeom>
              <a:solidFill>
                <a:srgbClr val="F8F8F8"/>
              </a:solidFill>
              <a:ln w="9525" cap="flat" cmpd="sng">
                <a:solidFill>
                  <a:srgbClr val="F7F7F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6"/>
              <p:cNvSpPr/>
              <p:nvPr/>
            </p:nvSpPr>
            <p:spPr>
              <a:xfrm>
                <a:off x="2782888" y="2339384"/>
                <a:ext cx="2374900" cy="1189038"/>
              </a:xfrm>
              <a:custGeom>
                <a:avLst/>
                <a:gdLst/>
                <a:ahLst/>
                <a:cxnLst/>
                <a:rect l="l" t="t" r="r" b="b"/>
                <a:pathLst>
                  <a:path w="923" h="461" extrusionOk="0">
                    <a:moveTo>
                      <a:pt x="462" y="0"/>
                    </a:moveTo>
                    <a:cubicBezTo>
                      <a:pt x="207" y="0"/>
                      <a:pt x="0" y="207"/>
                      <a:pt x="0" y="461"/>
                    </a:cubicBezTo>
                    <a:cubicBezTo>
                      <a:pt x="0" y="461"/>
                      <a:pt x="0" y="461"/>
                      <a:pt x="0" y="461"/>
                    </a:cubicBezTo>
                    <a:cubicBezTo>
                      <a:pt x="104" y="461"/>
                      <a:pt x="104" y="461"/>
                      <a:pt x="104" y="461"/>
                    </a:cubicBezTo>
                    <a:cubicBezTo>
                      <a:pt x="104" y="461"/>
                      <a:pt x="104" y="461"/>
                      <a:pt x="104" y="461"/>
                    </a:cubicBezTo>
                    <a:cubicBezTo>
                      <a:pt x="104" y="264"/>
                      <a:pt x="265" y="104"/>
                      <a:pt x="462" y="104"/>
                    </a:cubicBezTo>
                    <a:cubicBezTo>
                      <a:pt x="659" y="104"/>
                      <a:pt x="820" y="264"/>
                      <a:pt x="820" y="461"/>
                    </a:cubicBezTo>
                    <a:cubicBezTo>
                      <a:pt x="820" y="461"/>
                      <a:pt x="820" y="461"/>
                      <a:pt x="820" y="461"/>
                    </a:cubicBezTo>
                    <a:cubicBezTo>
                      <a:pt x="923" y="461"/>
                      <a:pt x="923" y="461"/>
                      <a:pt x="923" y="461"/>
                    </a:cubicBezTo>
                    <a:cubicBezTo>
                      <a:pt x="923" y="461"/>
                      <a:pt x="923" y="461"/>
                      <a:pt x="923" y="461"/>
                    </a:cubicBezTo>
                    <a:cubicBezTo>
                      <a:pt x="923" y="207"/>
                      <a:pt x="716" y="0"/>
                      <a:pt x="462" y="0"/>
                    </a:cubicBezTo>
                    <a:close/>
                  </a:path>
                </a:pathLst>
              </a:custGeom>
              <a:solidFill>
                <a:srgbClr val="F8F8F8"/>
              </a:solidFill>
              <a:ln w="9525" cap="flat" cmpd="sng">
                <a:solidFill>
                  <a:srgbClr val="F7F7F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0" name="Google Shape;80;p6"/>
              <p:cNvGrpSpPr/>
              <p:nvPr/>
            </p:nvGrpSpPr>
            <p:grpSpPr>
              <a:xfrm>
                <a:off x="676275" y="2281238"/>
                <a:ext cx="2374900" cy="2381251"/>
                <a:chOff x="676275" y="2281238"/>
                <a:chExt cx="2374900" cy="2381251"/>
              </a:xfrm>
            </p:grpSpPr>
            <p:sp>
              <p:nvSpPr>
                <p:cNvPr id="81" name="Google Shape;81;p6"/>
                <p:cNvSpPr/>
                <p:nvPr/>
              </p:nvSpPr>
              <p:spPr>
                <a:xfrm>
                  <a:off x="676275" y="3470276"/>
                  <a:ext cx="2374900" cy="1192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3" h="462" extrusionOk="0">
                      <a:moveTo>
                        <a:pt x="819" y="1"/>
                      </a:moveTo>
                      <a:cubicBezTo>
                        <a:pt x="819" y="198"/>
                        <a:pt x="659" y="359"/>
                        <a:pt x="462" y="359"/>
                      </a:cubicBezTo>
                      <a:cubicBezTo>
                        <a:pt x="264" y="359"/>
                        <a:pt x="104" y="198"/>
                        <a:pt x="104" y="1"/>
                      </a:cubicBezTo>
                      <a:cubicBezTo>
                        <a:pt x="104" y="1"/>
                        <a:pt x="104" y="1"/>
                        <a:pt x="10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55"/>
                        <a:pt x="207" y="462"/>
                        <a:pt x="462" y="462"/>
                      </a:cubicBezTo>
                      <a:cubicBezTo>
                        <a:pt x="716" y="462"/>
                        <a:pt x="923" y="255"/>
                        <a:pt x="923" y="1"/>
                      </a:cubicBezTo>
                      <a:cubicBezTo>
                        <a:pt x="923" y="1"/>
                        <a:pt x="923" y="1"/>
                        <a:pt x="923" y="0"/>
                      </a:cubicBezTo>
                      <a:cubicBezTo>
                        <a:pt x="819" y="0"/>
                        <a:pt x="819" y="0"/>
                        <a:pt x="819" y="0"/>
                      </a:cubicBezTo>
                      <a:cubicBezTo>
                        <a:pt x="819" y="1"/>
                        <a:pt x="819" y="1"/>
                        <a:pt x="819" y="1"/>
                      </a:cubicBezTo>
                      <a:close/>
                    </a:path>
                  </a:pathLst>
                </a:custGeom>
                <a:solidFill>
                  <a:srgbClr val="BBCFE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" name="Google Shape;82;p6"/>
                <p:cNvSpPr/>
                <p:nvPr/>
              </p:nvSpPr>
              <p:spPr>
                <a:xfrm>
                  <a:off x="676275" y="2281238"/>
                  <a:ext cx="2374900" cy="1189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3" h="461" extrusionOk="0">
                      <a:moveTo>
                        <a:pt x="462" y="0"/>
                      </a:moveTo>
                      <a:cubicBezTo>
                        <a:pt x="207" y="0"/>
                        <a:pt x="0" y="207"/>
                        <a:pt x="0" y="461"/>
                      </a:cubicBezTo>
                      <a:cubicBezTo>
                        <a:pt x="104" y="461"/>
                        <a:pt x="104" y="461"/>
                        <a:pt x="104" y="461"/>
                      </a:cubicBezTo>
                      <a:cubicBezTo>
                        <a:pt x="104" y="264"/>
                        <a:pt x="264" y="104"/>
                        <a:pt x="462" y="104"/>
                      </a:cubicBezTo>
                      <a:cubicBezTo>
                        <a:pt x="659" y="104"/>
                        <a:pt x="819" y="264"/>
                        <a:pt x="819" y="461"/>
                      </a:cubicBezTo>
                      <a:cubicBezTo>
                        <a:pt x="923" y="461"/>
                        <a:pt x="923" y="461"/>
                        <a:pt x="923" y="461"/>
                      </a:cubicBezTo>
                      <a:cubicBezTo>
                        <a:pt x="923" y="207"/>
                        <a:pt x="716" y="0"/>
                        <a:pt x="462" y="0"/>
                      </a:cubicBezTo>
                      <a:close/>
                    </a:path>
                  </a:pathLst>
                </a:custGeom>
                <a:solidFill>
                  <a:srgbClr val="192F4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3" name="Google Shape;83;p6"/>
              <p:cNvSpPr/>
              <p:nvPr/>
            </p:nvSpPr>
            <p:spPr>
              <a:xfrm>
                <a:off x="9107488" y="2339384"/>
                <a:ext cx="2376488" cy="1189038"/>
              </a:xfrm>
              <a:custGeom>
                <a:avLst/>
                <a:gdLst/>
                <a:ahLst/>
                <a:cxnLst/>
                <a:rect l="l" t="t" r="r" b="b"/>
                <a:pathLst>
                  <a:path w="923" h="461" extrusionOk="0">
                    <a:moveTo>
                      <a:pt x="462" y="0"/>
                    </a:moveTo>
                    <a:cubicBezTo>
                      <a:pt x="207" y="0"/>
                      <a:pt x="0" y="207"/>
                      <a:pt x="0" y="461"/>
                    </a:cubicBezTo>
                    <a:cubicBezTo>
                      <a:pt x="104" y="461"/>
                      <a:pt x="104" y="461"/>
                      <a:pt x="104" y="461"/>
                    </a:cubicBezTo>
                    <a:cubicBezTo>
                      <a:pt x="104" y="264"/>
                      <a:pt x="264" y="104"/>
                      <a:pt x="462" y="104"/>
                    </a:cubicBezTo>
                    <a:cubicBezTo>
                      <a:pt x="659" y="104"/>
                      <a:pt x="819" y="264"/>
                      <a:pt x="819" y="461"/>
                    </a:cubicBezTo>
                    <a:cubicBezTo>
                      <a:pt x="923" y="461"/>
                      <a:pt x="923" y="461"/>
                      <a:pt x="923" y="461"/>
                    </a:cubicBezTo>
                    <a:cubicBezTo>
                      <a:pt x="923" y="207"/>
                      <a:pt x="716" y="0"/>
                      <a:pt x="462" y="0"/>
                    </a:cubicBezTo>
                    <a:close/>
                  </a:path>
                </a:pathLst>
              </a:custGeom>
              <a:solidFill>
                <a:srgbClr val="F8F8F8"/>
              </a:solidFill>
              <a:ln w="9525" cap="flat" cmpd="sng">
                <a:solidFill>
                  <a:srgbClr val="F7F7F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6"/>
              <p:cNvSpPr/>
              <p:nvPr/>
            </p:nvSpPr>
            <p:spPr>
              <a:xfrm>
                <a:off x="7000875" y="3470276"/>
                <a:ext cx="2374900" cy="1192213"/>
              </a:xfrm>
              <a:custGeom>
                <a:avLst/>
                <a:gdLst/>
                <a:ahLst/>
                <a:cxnLst/>
                <a:rect l="l" t="t" r="r" b="b"/>
                <a:pathLst>
                  <a:path w="923" h="462" extrusionOk="0">
                    <a:moveTo>
                      <a:pt x="461" y="358"/>
                    </a:moveTo>
                    <a:cubicBezTo>
                      <a:pt x="264" y="358"/>
                      <a:pt x="104" y="198"/>
                      <a:pt x="10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55"/>
                      <a:pt x="207" y="462"/>
                      <a:pt x="461" y="462"/>
                    </a:cubicBezTo>
                    <a:cubicBezTo>
                      <a:pt x="716" y="462"/>
                      <a:pt x="923" y="255"/>
                      <a:pt x="923" y="0"/>
                    </a:cubicBezTo>
                    <a:cubicBezTo>
                      <a:pt x="819" y="0"/>
                      <a:pt x="819" y="0"/>
                      <a:pt x="819" y="0"/>
                    </a:cubicBezTo>
                    <a:cubicBezTo>
                      <a:pt x="819" y="198"/>
                      <a:pt x="658" y="358"/>
                      <a:pt x="461" y="358"/>
                    </a:cubicBezTo>
                    <a:close/>
                  </a:path>
                </a:pathLst>
              </a:custGeom>
              <a:solidFill>
                <a:srgbClr val="F8F8F8"/>
              </a:solidFill>
              <a:ln w="9525" cap="flat" cmpd="sng">
                <a:solidFill>
                  <a:srgbClr val="F7F7F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6"/>
              <p:cNvSpPr/>
              <p:nvPr/>
            </p:nvSpPr>
            <p:spPr>
              <a:xfrm>
                <a:off x="4892675" y="2339384"/>
                <a:ext cx="2374900" cy="1189038"/>
              </a:xfrm>
              <a:custGeom>
                <a:avLst/>
                <a:gdLst/>
                <a:ahLst/>
                <a:cxnLst/>
                <a:rect l="l" t="t" r="r" b="b"/>
                <a:pathLst>
                  <a:path w="923" h="461" extrusionOk="0">
                    <a:moveTo>
                      <a:pt x="461" y="0"/>
                    </a:moveTo>
                    <a:cubicBezTo>
                      <a:pt x="207" y="0"/>
                      <a:pt x="0" y="207"/>
                      <a:pt x="0" y="461"/>
                    </a:cubicBezTo>
                    <a:cubicBezTo>
                      <a:pt x="103" y="461"/>
                      <a:pt x="103" y="461"/>
                      <a:pt x="103" y="461"/>
                    </a:cubicBezTo>
                    <a:cubicBezTo>
                      <a:pt x="104" y="264"/>
                      <a:pt x="264" y="104"/>
                      <a:pt x="461" y="104"/>
                    </a:cubicBezTo>
                    <a:cubicBezTo>
                      <a:pt x="658" y="104"/>
                      <a:pt x="819" y="264"/>
                      <a:pt x="819" y="461"/>
                    </a:cubicBezTo>
                    <a:cubicBezTo>
                      <a:pt x="923" y="461"/>
                      <a:pt x="923" y="461"/>
                      <a:pt x="923" y="461"/>
                    </a:cubicBezTo>
                    <a:cubicBezTo>
                      <a:pt x="922" y="207"/>
                      <a:pt x="715" y="0"/>
                      <a:pt x="461" y="0"/>
                    </a:cubicBezTo>
                    <a:close/>
                  </a:path>
                </a:pathLst>
              </a:custGeom>
              <a:solidFill>
                <a:srgbClr val="F8F8F8"/>
              </a:solidFill>
              <a:ln w="9525" cap="flat" cmpd="sng">
                <a:solidFill>
                  <a:srgbClr val="F7F7F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2782888" y="3478392"/>
                <a:ext cx="2374900" cy="1192213"/>
              </a:xfrm>
              <a:custGeom>
                <a:avLst/>
                <a:gdLst/>
                <a:ahLst/>
                <a:cxnLst/>
                <a:rect l="l" t="t" r="r" b="b"/>
                <a:pathLst>
                  <a:path w="923" h="462" extrusionOk="0">
                    <a:moveTo>
                      <a:pt x="462" y="358"/>
                    </a:moveTo>
                    <a:cubicBezTo>
                      <a:pt x="265" y="358"/>
                      <a:pt x="104" y="198"/>
                      <a:pt x="10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55"/>
                      <a:pt x="207" y="462"/>
                      <a:pt x="462" y="462"/>
                    </a:cubicBezTo>
                    <a:cubicBezTo>
                      <a:pt x="716" y="462"/>
                      <a:pt x="923" y="255"/>
                      <a:pt x="923" y="0"/>
                    </a:cubicBezTo>
                    <a:cubicBezTo>
                      <a:pt x="820" y="0"/>
                      <a:pt x="820" y="0"/>
                      <a:pt x="820" y="0"/>
                    </a:cubicBezTo>
                    <a:cubicBezTo>
                      <a:pt x="819" y="198"/>
                      <a:pt x="659" y="358"/>
                      <a:pt x="462" y="358"/>
                    </a:cubicBezTo>
                    <a:close/>
                  </a:path>
                </a:pathLst>
              </a:custGeom>
              <a:solidFill>
                <a:srgbClr val="F8F8F8"/>
              </a:solidFill>
              <a:ln w="9525" cap="flat" cmpd="sng">
                <a:solidFill>
                  <a:srgbClr val="F7F7F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87" name="Google Shape;87;p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516144" y="2939542"/>
              <a:ext cx="733480" cy="9242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8" name="Google Shape;88;p6"/>
          <p:cNvSpPr txBox="1"/>
          <p:nvPr/>
        </p:nvSpPr>
        <p:spPr>
          <a:xfrm>
            <a:off x="-12145" y="972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5: </a:t>
            </a:r>
            <a: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Pre-Work Recap</a:t>
            </a:r>
            <a:endParaRPr sz="2800" b="0" i="0" u="none" strike="noStrike" cap="none">
              <a:solidFill>
                <a:srgbClr val="8296B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6"/>
          <p:cNvSpPr/>
          <p:nvPr/>
        </p:nvSpPr>
        <p:spPr>
          <a:xfrm>
            <a:off x="3429000" y="3048000"/>
            <a:ext cx="785422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pages 1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76-191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What is Substance Abuse? through Initial Case Notes for the Bass Case.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33"/>
          <p:cNvSpPr txBox="1"/>
          <p:nvPr/>
        </p:nvSpPr>
        <p:spPr>
          <a:xfrm>
            <a:off x="-12145" y="972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6: </a:t>
            </a:r>
            <a: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8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Pre-Work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5" name="Google Shape;435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28198" y="3181565"/>
            <a:ext cx="733480" cy="924273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33"/>
          <p:cNvSpPr/>
          <p:nvPr/>
        </p:nvSpPr>
        <p:spPr>
          <a:xfrm>
            <a:off x="9107488" y="3643702"/>
            <a:ext cx="2374900" cy="1192213"/>
          </a:xfrm>
          <a:custGeom>
            <a:avLst/>
            <a:gdLst/>
            <a:ahLst/>
            <a:cxnLst/>
            <a:rect l="l" t="t" r="r" b="b"/>
            <a:pathLst>
              <a:path w="923" h="462" extrusionOk="0">
                <a:moveTo>
                  <a:pt x="819" y="1"/>
                </a:moveTo>
                <a:cubicBezTo>
                  <a:pt x="819" y="198"/>
                  <a:pt x="659" y="359"/>
                  <a:pt x="462" y="359"/>
                </a:cubicBezTo>
                <a:cubicBezTo>
                  <a:pt x="264" y="359"/>
                  <a:pt x="104" y="198"/>
                  <a:pt x="104" y="1"/>
                </a:cubicBezTo>
                <a:cubicBezTo>
                  <a:pt x="104" y="1"/>
                  <a:pt x="104" y="1"/>
                  <a:pt x="10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55"/>
                  <a:pt x="207" y="462"/>
                  <a:pt x="462" y="462"/>
                </a:cubicBezTo>
                <a:cubicBezTo>
                  <a:pt x="716" y="462"/>
                  <a:pt x="923" y="255"/>
                  <a:pt x="923" y="1"/>
                </a:cubicBezTo>
                <a:cubicBezTo>
                  <a:pt x="923" y="1"/>
                  <a:pt x="923" y="1"/>
                  <a:pt x="923" y="0"/>
                </a:cubicBezTo>
                <a:cubicBezTo>
                  <a:pt x="819" y="0"/>
                  <a:pt x="819" y="0"/>
                  <a:pt x="819" y="0"/>
                </a:cubicBezTo>
                <a:cubicBezTo>
                  <a:pt x="819" y="1"/>
                  <a:pt x="819" y="1"/>
                  <a:pt x="819" y="1"/>
                </a:cubicBezTo>
                <a:close/>
              </a:path>
            </a:pathLst>
          </a:custGeom>
          <a:solidFill>
            <a:srgbClr val="BBCFE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33"/>
          <p:cNvSpPr/>
          <p:nvPr/>
        </p:nvSpPr>
        <p:spPr>
          <a:xfrm>
            <a:off x="9107488" y="2454664"/>
            <a:ext cx="2374900" cy="1189038"/>
          </a:xfrm>
          <a:custGeom>
            <a:avLst/>
            <a:gdLst/>
            <a:ahLst/>
            <a:cxnLst/>
            <a:rect l="l" t="t" r="r" b="b"/>
            <a:pathLst>
              <a:path w="923" h="461" extrusionOk="0">
                <a:moveTo>
                  <a:pt x="462" y="0"/>
                </a:moveTo>
                <a:cubicBezTo>
                  <a:pt x="207" y="0"/>
                  <a:pt x="0" y="207"/>
                  <a:pt x="0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264"/>
                  <a:pt x="264" y="104"/>
                  <a:pt x="462" y="104"/>
                </a:cubicBezTo>
                <a:cubicBezTo>
                  <a:pt x="659" y="104"/>
                  <a:pt x="819" y="264"/>
                  <a:pt x="819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207"/>
                  <a:pt x="716" y="0"/>
                  <a:pt x="462" y="0"/>
                </a:cubicBezTo>
                <a:close/>
              </a:path>
            </a:pathLst>
          </a:custGeom>
          <a:solidFill>
            <a:srgbClr val="192F4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33"/>
          <p:cNvSpPr/>
          <p:nvPr/>
        </p:nvSpPr>
        <p:spPr>
          <a:xfrm>
            <a:off x="952446" y="1904462"/>
            <a:ext cx="7854229" cy="3277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 pages </a:t>
            </a:r>
            <a:r>
              <a:rPr lang="en-US" sz="2300">
                <a:solidFill>
                  <a:schemeClr val="dk1"/>
                </a:solidFill>
              </a:rPr>
              <a:t>200-217</a:t>
            </a:r>
            <a:r>
              <a:rPr lang="en-US"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Understanding Domestic Violence through Initial Case Notes for the Amarillo Case, and complete the following:</a:t>
            </a:r>
            <a:endParaRPr sz="2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>
              <a:solidFill>
                <a:schemeClr val="dk1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1B2E"/>
              </a:buClr>
              <a:buSzPts val="2300"/>
              <a:buFont typeface="Noto Sans Symbols"/>
              <a:buChar char="❑"/>
            </a:pPr>
            <a:r>
              <a:rPr lang="en-US"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Write down any questions you have after reading the Understanding Domestic Violence section.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1B2E"/>
              </a:buClr>
              <a:buSzPts val="2300"/>
              <a:buFont typeface="Noto Sans Symbols"/>
              <a:buChar char="❑"/>
            </a:pPr>
            <a:r>
              <a:rPr lang="en-US"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Complete the Sorting People Online Activity.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1B2E"/>
              </a:buClr>
              <a:buSzPts val="2300"/>
              <a:buFont typeface="Noto Sans Symbols"/>
              <a:buChar char="❑"/>
            </a:pPr>
            <a:r>
              <a:rPr lang="en-US"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Complete the Exploring Culture and Perceptions Activity.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1B2E"/>
              </a:buClr>
              <a:buSzPts val="2300"/>
              <a:buFont typeface="Noto Sans Symbols"/>
              <a:buChar char="❑"/>
            </a:pPr>
            <a:r>
              <a:rPr lang="en-US"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Complete the Culturally Competent Child Advocacy Activity.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" name="Google Shape;94;p7"/>
          <p:cNvGraphicFramePr/>
          <p:nvPr/>
        </p:nvGraphicFramePr>
        <p:xfrm>
          <a:off x="81280" y="1551611"/>
          <a:ext cx="12009125" cy="4754880"/>
        </p:xfrm>
        <a:graphic>
          <a:graphicData uri="http://schemas.openxmlformats.org/drawingml/2006/table">
            <a:tbl>
              <a:tblPr firstRow="1" firstCol="1" bandRow="1">
                <a:noFill/>
                <a:tableStyleId>{80B09797-CF74-43DA-B0A8-EB93E350F9DC}</a:tableStyleId>
              </a:tblPr>
              <a:tblGrid>
                <a:gridCol w="2331400"/>
                <a:gridCol w="9677725"/>
              </a:tblGrid>
              <a:tr h="720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Competency Category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solidFill>
                      <a:srgbClr val="222A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Knowledge, Skills and Attributes Development in Chapter 5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solidFill>
                      <a:srgbClr val="ED1B2E"/>
                    </a:solidFill>
                  </a:tcPr>
                </a:tc>
              </a:tr>
              <a:tr h="720275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0" u="none" strike="noStrike" cap="none">
                          <a:solidFill>
                            <a:srgbClr val="222A3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Foundation of Knowledge</a:t>
                      </a:r>
                      <a:endParaRPr sz="2400" b="0" u="none" strike="noStrike" cap="none">
                        <a:solidFill>
                          <a:srgbClr val="222A3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222A3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Understands the ways substance abuse can affect children and families</a:t>
                      </a:r>
                      <a:endParaRPr sz="1400" u="none" strike="noStrike" cap="none"/>
                    </a:p>
                  </a:txBody>
                  <a:tcPr marL="68575" marR="68575" marT="0" marB="0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BCB"/>
                    </a:solidFill>
                  </a:tcPr>
                </a:tc>
              </a:tr>
              <a:tr h="7202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2A35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222A3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Knows the importance of being aware of resources in the community that assist with substance abuse</a:t>
                      </a:r>
                      <a:endParaRPr sz="1400" u="none" strike="noStrike" cap="none"/>
                    </a:p>
                  </a:txBody>
                  <a:tcPr marL="68575" marR="68575" marT="0" marB="0"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E7E7E7"/>
                    </a:solidFill>
                  </a:tcPr>
                </a:tc>
              </a:tr>
              <a:tr h="720275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0" u="none" strike="noStrike" cap="none">
                          <a:solidFill>
                            <a:srgbClr val="222A3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Cultural Competency</a:t>
                      </a:r>
                      <a:endParaRPr sz="1400" u="none" strike="noStrike" cap="none"/>
                    </a:p>
                  </a:txBody>
                  <a:tcPr marL="68575" marR="68575" marT="0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222A3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Knows strategies and steps to increase cultural competency skills and demonstrate culturally competent child advocacy</a:t>
                      </a:r>
                      <a:endParaRPr sz="1400" u="none" strike="noStrike" cap="none"/>
                    </a:p>
                  </a:txBody>
                  <a:tcPr marL="68575" marR="68575" marT="0" marB="0" anchor="ctr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BCB"/>
                    </a:solidFill>
                  </a:tcPr>
                </a:tc>
              </a:tr>
              <a:tr h="1080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2A35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222A3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Understands the root causes of disproportionate representation of children of color in the child welfare system and the disparate outcomes children of color experience</a:t>
                      </a:r>
                      <a:endParaRPr sz="1400" u="none" strike="noStrike" cap="none"/>
                    </a:p>
                  </a:txBody>
                  <a:tcPr marL="68575" marR="68575" marT="0" marB="0" anchor="ctr"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E7E7E7"/>
                    </a:solidFill>
                  </a:tcPr>
                </a:tc>
              </a:tr>
              <a:tr h="720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0" u="none" strike="noStrike" cap="none">
                          <a:solidFill>
                            <a:srgbClr val="222A3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Communication</a:t>
                      </a:r>
                      <a:endParaRPr sz="1400" u="none" strike="noStrike" cap="none"/>
                    </a:p>
                  </a:txBody>
                  <a:tcPr marL="68575" marR="68575" marT="0" marB="0"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222A3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Understands the importance of speaking and writing clearly and concisely</a:t>
                      </a:r>
                      <a:endParaRPr sz="1400" u="none" strike="noStrike" cap="none"/>
                    </a:p>
                  </a:txBody>
                  <a:tcPr marL="68575" marR="68575" marT="0" marB="0" anchor="ctr">
                    <a:solidFill>
                      <a:srgbClr val="CBCBCB"/>
                    </a:solidFill>
                  </a:tcPr>
                </a:tc>
              </a:tr>
            </a:tbl>
          </a:graphicData>
        </a:graphic>
      </p:graphicFrame>
      <p:sp>
        <p:nvSpPr>
          <p:cNvPr id="95" name="Google Shape;95;p7"/>
          <p:cNvSpPr txBox="1"/>
          <p:nvPr/>
        </p:nvSpPr>
        <p:spPr>
          <a:xfrm>
            <a:off x="-12145" y="972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5: </a:t>
            </a:r>
            <a: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Competencies</a:t>
            </a:r>
            <a:endParaRPr sz="2800" b="0" i="0" u="none" strike="noStrike" cap="none">
              <a:solidFill>
                <a:srgbClr val="8296B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8"/>
          <p:cNvGrpSpPr/>
          <p:nvPr/>
        </p:nvGrpSpPr>
        <p:grpSpPr>
          <a:xfrm>
            <a:off x="-12145" y="296268"/>
            <a:ext cx="9413319" cy="1010044"/>
            <a:chOff x="-2619" y="296268"/>
            <a:chExt cx="7569864" cy="1010044"/>
          </a:xfrm>
        </p:grpSpPr>
        <p:sp>
          <p:nvSpPr>
            <p:cNvPr id="102" name="Google Shape;102;p8"/>
            <p:cNvSpPr/>
            <p:nvPr/>
          </p:nvSpPr>
          <p:spPr>
            <a:xfrm>
              <a:off x="-2619" y="1260593"/>
              <a:ext cx="6895393" cy="45719"/>
            </a:xfrm>
            <a:custGeom>
              <a:avLst/>
              <a:gdLst/>
              <a:ahLst/>
              <a:cxnLst/>
              <a:rect l="l" t="t" r="r" b="b"/>
              <a:pathLst>
                <a:path w="5170811" h="45719" extrusionOk="0">
                  <a:moveTo>
                    <a:pt x="0" y="0"/>
                  </a:moveTo>
                  <a:lnTo>
                    <a:pt x="5170811" y="0"/>
                  </a:lnTo>
                  <a:lnTo>
                    <a:pt x="5148326" y="40722"/>
                  </a:lnTo>
                  <a:lnTo>
                    <a:pt x="0" y="457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B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8"/>
            <p:cNvSpPr/>
            <p:nvPr/>
          </p:nvSpPr>
          <p:spPr>
            <a:xfrm flipH="1">
              <a:off x="-2" y="296268"/>
              <a:ext cx="7567247" cy="986631"/>
            </a:xfrm>
            <a:custGeom>
              <a:avLst/>
              <a:gdLst/>
              <a:ahLst/>
              <a:cxnLst/>
              <a:rect l="l" t="t" r="r" b="b"/>
              <a:pathLst>
                <a:path w="10046002" h="1278735" extrusionOk="0">
                  <a:moveTo>
                    <a:pt x="0" y="0"/>
                  </a:moveTo>
                  <a:lnTo>
                    <a:pt x="10036411" y="3198"/>
                  </a:lnTo>
                  <a:lnTo>
                    <a:pt x="10046002" y="1278735"/>
                  </a:lnTo>
                  <a:lnTo>
                    <a:pt x="904809" y="1272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30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4" name="Google Shape;104;p8"/>
          <p:cNvSpPr/>
          <p:nvPr/>
        </p:nvSpPr>
        <p:spPr>
          <a:xfrm>
            <a:off x="1587" y="1588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105" name="Google Shape;105;p8"/>
          <p:cNvSpPr/>
          <p:nvPr/>
        </p:nvSpPr>
        <p:spPr>
          <a:xfrm>
            <a:off x="320474" y="4136252"/>
            <a:ext cx="285293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Pre-Work Recap, Chapter Overview and Competencies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8"/>
          <p:cNvSpPr/>
          <p:nvPr/>
        </p:nvSpPr>
        <p:spPr>
          <a:xfrm>
            <a:off x="3137227" y="4116879"/>
            <a:ext cx="167222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113044"/>
                </a:solidFill>
                <a:latin typeface="Arial"/>
                <a:ea typeface="Arial"/>
                <a:cs typeface="Arial"/>
                <a:sym typeface="Arial"/>
              </a:rPr>
              <a:t>Substance Abuse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8"/>
          <p:cNvSpPr/>
          <p:nvPr/>
        </p:nvSpPr>
        <p:spPr>
          <a:xfrm>
            <a:off x="4919818" y="4116879"/>
            <a:ext cx="245811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113044"/>
                </a:solidFill>
                <a:latin typeface="Arial"/>
                <a:ea typeface="Arial"/>
                <a:cs typeface="Arial"/>
                <a:sym typeface="Arial"/>
              </a:rPr>
              <a:t>Skill Building: Cultural Competence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8"/>
          <p:cNvSpPr/>
          <p:nvPr/>
        </p:nvSpPr>
        <p:spPr>
          <a:xfrm>
            <a:off x="7544156" y="4116879"/>
            <a:ext cx="145941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113044"/>
                </a:solidFill>
                <a:latin typeface="Arial"/>
                <a:ea typeface="Arial"/>
                <a:cs typeface="Arial"/>
                <a:sym typeface="Arial"/>
              </a:rPr>
              <a:t>Working a Case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8"/>
          <p:cNvSpPr/>
          <p:nvPr/>
        </p:nvSpPr>
        <p:spPr>
          <a:xfrm>
            <a:off x="9011149" y="4078779"/>
            <a:ext cx="2999876" cy="1723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113044"/>
                </a:solidFill>
                <a:latin typeface="Arial"/>
                <a:ea typeface="Arial"/>
                <a:cs typeface="Arial"/>
                <a:sym typeface="Arial"/>
              </a:rPr>
              <a:t>Chapter Wrap-Up: Review and Evaluation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113044"/>
                </a:solidFill>
                <a:latin typeface="Arial"/>
                <a:ea typeface="Arial"/>
                <a:cs typeface="Arial"/>
                <a:sym typeface="Arial"/>
              </a:rPr>
              <a:t>Chapter 6: Pre-Work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39431" y="2514061"/>
            <a:ext cx="809435" cy="812462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8"/>
          <p:cNvSpPr/>
          <p:nvPr/>
        </p:nvSpPr>
        <p:spPr>
          <a:xfrm>
            <a:off x="9107488" y="2918466"/>
            <a:ext cx="2376488" cy="1192213"/>
          </a:xfrm>
          <a:custGeom>
            <a:avLst/>
            <a:gdLst/>
            <a:ahLst/>
            <a:cxnLst/>
            <a:rect l="l" t="t" r="r" b="b"/>
            <a:pathLst>
              <a:path w="923" h="462" extrusionOk="0">
                <a:moveTo>
                  <a:pt x="819" y="1"/>
                </a:moveTo>
                <a:cubicBezTo>
                  <a:pt x="819" y="198"/>
                  <a:pt x="659" y="358"/>
                  <a:pt x="462" y="358"/>
                </a:cubicBezTo>
                <a:cubicBezTo>
                  <a:pt x="264" y="358"/>
                  <a:pt x="104" y="198"/>
                  <a:pt x="104" y="1"/>
                </a:cubicBezTo>
                <a:cubicBezTo>
                  <a:pt x="104" y="1"/>
                  <a:pt x="104" y="1"/>
                  <a:pt x="10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55"/>
                  <a:pt x="207" y="462"/>
                  <a:pt x="462" y="462"/>
                </a:cubicBezTo>
                <a:cubicBezTo>
                  <a:pt x="716" y="462"/>
                  <a:pt x="923" y="255"/>
                  <a:pt x="923" y="1"/>
                </a:cubicBezTo>
                <a:cubicBezTo>
                  <a:pt x="923" y="1"/>
                  <a:pt x="923" y="1"/>
                  <a:pt x="923" y="0"/>
                </a:cubicBezTo>
                <a:cubicBezTo>
                  <a:pt x="819" y="0"/>
                  <a:pt x="819" y="0"/>
                  <a:pt x="819" y="0"/>
                </a:cubicBezTo>
                <a:cubicBezTo>
                  <a:pt x="819" y="1"/>
                  <a:pt x="819" y="1"/>
                  <a:pt x="819" y="1"/>
                </a:cubicBezTo>
                <a:close/>
              </a:path>
            </a:pathLst>
          </a:custGeom>
          <a:solidFill>
            <a:srgbClr val="BBCFE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8"/>
          <p:cNvSpPr/>
          <p:nvPr/>
        </p:nvSpPr>
        <p:spPr>
          <a:xfrm>
            <a:off x="7000875" y="1729428"/>
            <a:ext cx="2374900" cy="1189038"/>
          </a:xfrm>
          <a:custGeom>
            <a:avLst/>
            <a:gdLst/>
            <a:ahLst/>
            <a:cxnLst/>
            <a:rect l="l" t="t" r="r" b="b"/>
            <a:pathLst>
              <a:path w="923" h="461" extrusionOk="0">
                <a:moveTo>
                  <a:pt x="461" y="0"/>
                </a:moveTo>
                <a:cubicBezTo>
                  <a:pt x="207" y="0"/>
                  <a:pt x="0" y="207"/>
                  <a:pt x="0" y="461"/>
                </a:cubicBezTo>
                <a:cubicBezTo>
                  <a:pt x="0" y="461"/>
                  <a:pt x="0" y="461"/>
                  <a:pt x="0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264"/>
                  <a:pt x="264" y="104"/>
                  <a:pt x="461" y="104"/>
                </a:cubicBezTo>
                <a:cubicBezTo>
                  <a:pt x="659" y="104"/>
                  <a:pt x="819" y="264"/>
                  <a:pt x="819" y="461"/>
                </a:cubicBezTo>
                <a:cubicBezTo>
                  <a:pt x="819" y="461"/>
                  <a:pt x="819" y="461"/>
                  <a:pt x="819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207"/>
                  <a:pt x="716" y="0"/>
                  <a:pt x="461" y="0"/>
                </a:cubicBezTo>
                <a:close/>
              </a:path>
            </a:pathLst>
          </a:custGeom>
          <a:solidFill>
            <a:srgbClr val="BBCFE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8"/>
          <p:cNvSpPr/>
          <p:nvPr/>
        </p:nvSpPr>
        <p:spPr>
          <a:xfrm>
            <a:off x="4892675" y="2918466"/>
            <a:ext cx="2374900" cy="1192213"/>
          </a:xfrm>
          <a:custGeom>
            <a:avLst/>
            <a:gdLst/>
            <a:ahLst/>
            <a:cxnLst/>
            <a:rect l="l" t="t" r="r" b="b"/>
            <a:pathLst>
              <a:path w="923" h="462" extrusionOk="0">
                <a:moveTo>
                  <a:pt x="819" y="1"/>
                </a:moveTo>
                <a:cubicBezTo>
                  <a:pt x="819" y="198"/>
                  <a:pt x="658" y="359"/>
                  <a:pt x="461" y="359"/>
                </a:cubicBezTo>
                <a:cubicBezTo>
                  <a:pt x="264" y="359"/>
                  <a:pt x="103" y="198"/>
                  <a:pt x="103" y="1"/>
                </a:cubicBezTo>
                <a:cubicBezTo>
                  <a:pt x="103" y="1"/>
                  <a:pt x="103" y="1"/>
                  <a:pt x="10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55"/>
                  <a:pt x="207" y="462"/>
                  <a:pt x="461" y="462"/>
                </a:cubicBezTo>
                <a:cubicBezTo>
                  <a:pt x="716" y="462"/>
                  <a:pt x="923" y="255"/>
                  <a:pt x="923" y="1"/>
                </a:cubicBezTo>
                <a:cubicBezTo>
                  <a:pt x="923" y="1"/>
                  <a:pt x="923" y="1"/>
                  <a:pt x="923" y="0"/>
                </a:cubicBezTo>
                <a:cubicBezTo>
                  <a:pt x="819" y="0"/>
                  <a:pt x="819" y="0"/>
                  <a:pt x="819" y="0"/>
                </a:cubicBezTo>
                <a:cubicBezTo>
                  <a:pt x="819" y="1"/>
                  <a:pt x="819" y="1"/>
                  <a:pt x="819" y="1"/>
                </a:cubicBezTo>
                <a:close/>
              </a:path>
            </a:pathLst>
          </a:custGeom>
          <a:solidFill>
            <a:srgbClr val="BBCFE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8"/>
          <p:cNvSpPr/>
          <p:nvPr/>
        </p:nvSpPr>
        <p:spPr>
          <a:xfrm>
            <a:off x="2782888" y="1729428"/>
            <a:ext cx="2374900" cy="1189038"/>
          </a:xfrm>
          <a:custGeom>
            <a:avLst/>
            <a:gdLst/>
            <a:ahLst/>
            <a:cxnLst/>
            <a:rect l="l" t="t" r="r" b="b"/>
            <a:pathLst>
              <a:path w="923" h="461" extrusionOk="0">
                <a:moveTo>
                  <a:pt x="462" y="0"/>
                </a:moveTo>
                <a:cubicBezTo>
                  <a:pt x="207" y="0"/>
                  <a:pt x="0" y="207"/>
                  <a:pt x="0" y="461"/>
                </a:cubicBezTo>
                <a:cubicBezTo>
                  <a:pt x="0" y="461"/>
                  <a:pt x="0" y="461"/>
                  <a:pt x="0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264"/>
                  <a:pt x="265" y="104"/>
                  <a:pt x="462" y="104"/>
                </a:cubicBezTo>
                <a:cubicBezTo>
                  <a:pt x="659" y="104"/>
                  <a:pt x="820" y="264"/>
                  <a:pt x="820" y="461"/>
                </a:cubicBezTo>
                <a:cubicBezTo>
                  <a:pt x="820" y="461"/>
                  <a:pt x="820" y="461"/>
                  <a:pt x="820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207"/>
                  <a:pt x="716" y="0"/>
                  <a:pt x="462" y="0"/>
                </a:cubicBezTo>
                <a:close/>
              </a:path>
            </a:pathLst>
          </a:custGeom>
          <a:solidFill>
            <a:srgbClr val="BBCFE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5" name="Google Shape;115;p8"/>
          <p:cNvGrpSpPr/>
          <p:nvPr/>
        </p:nvGrpSpPr>
        <p:grpSpPr>
          <a:xfrm>
            <a:off x="676275" y="1729428"/>
            <a:ext cx="2374900" cy="2381251"/>
            <a:chOff x="676275" y="2281238"/>
            <a:chExt cx="2374900" cy="2381251"/>
          </a:xfrm>
        </p:grpSpPr>
        <p:sp>
          <p:nvSpPr>
            <p:cNvPr id="116" name="Google Shape;116;p8"/>
            <p:cNvSpPr/>
            <p:nvPr/>
          </p:nvSpPr>
          <p:spPr>
            <a:xfrm>
              <a:off x="676275" y="3470276"/>
              <a:ext cx="2374900" cy="1192213"/>
            </a:xfrm>
            <a:custGeom>
              <a:avLst/>
              <a:gdLst/>
              <a:ahLst/>
              <a:cxnLst/>
              <a:rect l="l" t="t" r="r" b="b"/>
              <a:pathLst>
                <a:path w="923" h="462" extrusionOk="0">
                  <a:moveTo>
                    <a:pt x="819" y="1"/>
                  </a:moveTo>
                  <a:cubicBezTo>
                    <a:pt x="819" y="198"/>
                    <a:pt x="659" y="359"/>
                    <a:pt x="462" y="359"/>
                  </a:cubicBezTo>
                  <a:cubicBezTo>
                    <a:pt x="264" y="359"/>
                    <a:pt x="104" y="198"/>
                    <a:pt x="104" y="1"/>
                  </a:cubicBezTo>
                  <a:cubicBezTo>
                    <a:pt x="104" y="1"/>
                    <a:pt x="104" y="1"/>
                    <a:pt x="10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55"/>
                    <a:pt x="207" y="462"/>
                    <a:pt x="462" y="462"/>
                  </a:cubicBezTo>
                  <a:cubicBezTo>
                    <a:pt x="716" y="462"/>
                    <a:pt x="923" y="255"/>
                    <a:pt x="923" y="1"/>
                  </a:cubicBezTo>
                  <a:cubicBezTo>
                    <a:pt x="923" y="1"/>
                    <a:pt x="923" y="1"/>
                    <a:pt x="923" y="0"/>
                  </a:cubicBezTo>
                  <a:cubicBezTo>
                    <a:pt x="819" y="0"/>
                    <a:pt x="819" y="0"/>
                    <a:pt x="819" y="0"/>
                  </a:cubicBezTo>
                  <a:cubicBezTo>
                    <a:pt x="819" y="1"/>
                    <a:pt x="819" y="1"/>
                    <a:pt x="819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676275" y="2281238"/>
              <a:ext cx="2374900" cy="1189038"/>
            </a:xfrm>
            <a:custGeom>
              <a:avLst/>
              <a:gdLst/>
              <a:ahLst/>
              <a:cxnLst/>
              <a:rect l="l" t="t" r="r" b="b"/>
              <a:pathLst>
                <a:path w="923" h="461" extrusionOk="0">
                  <a:moveTo>
                    <a:pt x="462" y="0"/>
                  </a:moveTo>
                  <a:cubicBezTo>
                    <a:pt x="207" y="0"/>
                    <a:pt x="0" y="207"/>
                    <a:pt x="0" y="461"/>
                  </a:cubicBezTo>
                  <a:cubicBezTo>
                    <a:pt x="104" y="461"/>
                    <a:pt x="104" y="461"/>
                    <a:pt x="104" y="461"/>
                  </a:cubicBezTo>
                  <a:cubicBezTo>
                    <a:pt x="104" y="264"/>
                    <a:pt x="264" y="104"/>
                    <a:pt x="462" y="104"/>
                  </a:cubicBezTo>
                  <a:cubicBezTo>
                    <a:pt x="659" y="104"/>
                    <a:pt x="819" y="264"/>
                    <a:pt x="819" y="461"/>
                  </a:cubicBezTo>
                  <a:cubicBezTo>
                    <a:pt x="923" y="461"/>
                    <a:pt x="923" y="461"/>
                    <a:pt x="923" y="461"/>
                  </a:cubicBezTo>
                  <a:cubicBezTo>
                    <a:pt x="923" y="207"/>
                    <a:pt x="716" y="0"/>
                    <a:pt x="462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8" name="Google Shape;118;p8"/>
          <p:cNvSpPr/>
          <p:nvPr/>
        </p:nvSpPr>
        <p:spPr>
          <a:xfrm>
            <a:off x="9107488" y="1729428"/>
            <a:ext cx="2376488" cy="1189038"/>
          </a:xfrm>
          <a:custGeom>
            <a:avLst/>
            <a:gdLst/>
            <a:ahLst/>
            <a:cxnLst/>
            <a:rect l="l" t="t" r="r" b="b"/>
            <a:pathLst>
              <a:path w="923" h="461" extrusionOk="0">
                <a:moveTo>
                  <a:pt x="462" y="0"/>
                </a:moveTo>
                <a:cubicBezTo>
                  <a:pt x="207" y="0"/>
                  <a:pt x="0" y="207"/>
                  <a:pt x="0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264"/>
                  <a:pt x="264" y="104"/>
                  <a:pt x="462" y="104"/>
                </a:cubicBezTo>
                <a:cubicBezTo>
                  <a:pt x="659" y="104"/>
                  <a:pt x="819" y="264"/>
                  <a:pt x="819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207"/>
                  <a:pt x="716" y="0"/>
                  <a:pt x="462" y="0"/>
                </a:cubicBezTo>
                <a:close/>
              </a:path>
            </a:pathLst>
          </a:custGeom>
          <a:solidFill>
            <a:srgbClr val="192F4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8"/>
          <p:cNvSpPr/>
          <p:nvPr/>
        </p:nvSpPr>
        <p:spPr>
          <a:xfrm>
            <a:off x="7000875" y="2918466"/>
            <a:ext cx="2374900" cy="1192213"/>
          </a:xfrm>
          <a:custGeom>
            <a:avLst/>
            <a:gdLst/>
            <a:ahLst/>
            <a:cxnLst/>
            <a:rect l="l" t="t" r="r" b="b"/>
            <a:pathLst>
              <a:path w="923" h="462" extrusionOk="0">
                <a:moveTo>
                  <a:pt x="461" y="358"/>
                </a:moveTo>
                <a:cubicBezTo>
                  <a:pt x="264" y="358"/>
                  <a:pt x="104" y="198"/>
                  <a:pt x="10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55"/>
                  <a:pt x="207" y="462"/>
                  <a:pt x="461" y="462"/>
                </a:cubicBezTo>
                <a:cubicBezTo>
                  <a:pt x="716" y="462"/>
                  <a:pt x="923" y="255"/>
                  <a:pt x="923" y="0"/>
                </a:cubicBezTo>
                <a:cubicBezTo>
                  <a:pt x="819" y="0"/>
                  <a:pt x="819" y="0"/>
                  <a:pt x="819" y="0"/>
                </a:cubicBezTo>
                <a:cubicBezTo>
                  <a:pt x="819" y="198"/>
                  <a:pt x="658" y="358"/>
                  <a:pt x="461" y="358"/>
                </a:cubicBezTo>
                <a:close/>
              </a:path>
            </a:pathLst>
          </a:custGeom>
          <a:solidFill>
            <a:srgbClr val="F5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8"/>
          <p:cNvSpPr/>
          <p:nvPr/>
        </p:nvSpPr>
        <p:spPr>
          <a:xfrm>
            <a:off x="4892675" y="1729428"/>
            <a:ext cx="2374900" cy="1189038"/>
          </a:xfrm>
          <a:custGeom>
            <a:avLst/>
            <a:gdLst/>
            <a:ahLst/>
            <a:cxnLst/>
            <a:rect l="l" t="t" r="r" b="b"/>
            <a:pathLst>
              <a:path w="923" h="461" extrusionOk="0">
                <a:moveTo>
                  <a:pt x="461" y="0"/>
                </a:moveTo>
                <a:cubicBezTo>
                  <a:pt x="207" y="0"/>
                  <a:pt x="0" y="207"/>
                  <a:pt x="0" y="461"/>
                </a:cubicBezTo>
                <a:cubicBezTo>
                  <a:pt x="103" y="461"/>
                  <a:pt x="103" y="461"/>
                  <a:pt x="103" y="461"/>
                </a:cubicBezTo>
                <a:cubicBezTo>
                  <a:pt x="104" y="264"/>
                  <a:pt x="264" y="104"/>
                  <a:pt x="461" y="104"/>
                </a:cubicBezTo>
                <a:cubicBezTo>
                  <a:pt x="658" y="104"/>
                  <a:pt x="819" y="264"/>
                  <a:pt x="819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2" y="207"/>
                  <a:pt x="715" y="0"/>
                  <a:pt x="461" y="0"/>
                </a:cubicBezTo>
                <a:close/>
              </a:path>
            </a:pathLst>
          </a:custGeom>
          <a:solidFill>
            <a:srgbClr val="192F4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8"/>
          <p:cNvSpPr/>
          <p:nvPr/>
        </p:nvSpPr>
        <p:spPr>
          <a:xfrm>
            <a:off x="2782888" y="2918466"/>
            <a:ext cx="2374900" cy="1192213"/>
          </a:xfrm>
          <a:custGeom>
            <a:avLst/>
            <a:gdLst/>
            <a:ahLst/>
            <a:cxnLst/>
            <a:rect l="l" t="t" r="r" b="b"/>
            <a:pathLst>
              <a:path w="923" h="462" extrusionOk="0">
                <a:moveTo>
                  <a:pt x="462" y="358"/>
                </a:moveTo>
                <a:cubicBezTo>
                  <a:pt x="265" y="358"/>
                  <a:pt x="104" y="198"/>
                  <a:pt x="10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55"/>
                  <a:pt x="207" y="462"/>
                  <a:pt x="462" y="462"/>
                </a:cubicBezTo>
                <a:cubicBezTo>
                  <a:pt x="716" y="462"/>
                  <a:pt x="923" y="255"/>
                  <a:pt x="923" y="0"/>
                </a:cubicBezTo>
                <a:cubicBezTo>
                  <a:pt x="820" y="0"/>
                  <a:pt x="820" y="0"/>
                  <a:pt x="820" y="0"/>
                </a:cubicBezTo>
                <a:cubicBezTo>
                  <a:pt x="819" y="198"/>
                  <a:pt x="659" y="358"/>
                  <a:pt x="462" y="358"/>
                </a:cubicBezTo>
                <a:close/>
              </a:path>
            </a:pathLst>
          </a:custGeom>
          <a:solidFill>
            <a:srgbClr val="F5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8"/>
          <p:cNvSpPr txBox="1">
            <a:spLocks noGrp="1"/>
          </p:cNvSpPr>
          <p:nvPr>
            <p:ph type="title"/>
          </p:nvPr>
        </p:nvSpPr>
        <p:spPr>
          <a:xfrm>
            <a:off x="-12145" y="972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5: </a:t>
            </a:r>
            <a: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8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Substance Abuse and Cultural Competence</a:t>
            </a:r>
            <a:endParaRPr sz="2800" b="0" i="0" u="none" strike="noStrike" cap="none">
              <a:solidFill>
                <a:srgbClr val="8296B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Google Shape;123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05730" y="2442118"/>
            <a:ext cx="715541" cy="987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58930" y="2372951"/>
            <a:ext cx="1012818" cy="1012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80305" y="2519873"/>
            <a:ext cx="716366" cy="902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668635" y="2490521"/>
            <a:ext cx="822979" cy="733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31;p9"/>
          <p:cNvGrpSpPr/>
          <p:nvPr/>
        </p:nvGrpSpPr>
        <p:grpSpPr>
          <a:xfrm>
            <a:off x="-12145" y="296268"/>
            <a:ext cx="9413319" cy="1010044"/>
            <a:chOff x="-2619" y="296268"/>
            <a:chExt cx="7569864" cy="1010044"/>
          </a:xfrm>
        </p:grpSpPr>
        <p:sp>
          <p:nvSpPr>
            <p:cNvPr id="132" name="Google Shape;132;p9"/>
            <p:cNvSpPr/>
            <p:nvPr/>
          </p:nvSpPr>
          <p:spPr>
            <a:xfrm>
              <a:off x="-2619" y="1260593"/>
              <a:ext cx="6895393" cy="45719"/>
            </a:xfrm>
            <a:custGeom>
              <a:avLst/>
              <a:gdLst/>
              <a:ahLst/>
              <a:cxnLst/>
              <a:rect l="l" t="t" r="r" b="b"/>
              <a:pathLst>
                <a:path w="5170811" h="45719" extrusionOk="0">
                  <a:moveTo>
                    <a:pt x="0" y="0"/>
                  </a:moveTo>
                  <a:lnTo>
                    <a:pt x="5170811" y="0"/>
                  </a:lnTo>
                  <a:lnTo>
                    <a:pt x="5148326" y="40722"/>
                  </a:lnTo>
                  <a:lnTo>
                    <a:pt x="0" y="457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B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9"/>
            <p:cNvSpPr/>
            <p:nvPr/>
          </p:nvSpPr>
          <p:spPr>
            <a:xfrm flipH="1">
              <a:off x="-2" y="296268"/>
              <a:ext cx="7567247" cy="986631"/>
            </a:xfrm>
            <a:custGeom>
              <a:avLst/>
              <a:gdLst/>
              <a:ahLst/>
              <a:cxnLst/>
              <a:rect l="l" t="t" r="r" b="b"/>
              <a:pathLst>
                <a:path w="10046002" h="1278735" extrusionOk="0">
                  <a:moveTo>
                    <a:pt x="0" y="0"/>
                  </a:moveTo>
                  <a:lnTo>
                    <a:pt x="10036411" y="3198"/>
                  </a:lnTo>
                  <a:lnTo>
                    <a:pt x="10046002" y="1278735"/>
                  </a:lnTo>
                  <a:lnTo>
                    <a:pt x="904809" y="1272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30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4" name="Google Shape;134;p9"/>
          <p:cNvSpPr/>
          <p:nvPr/>
        </p:nvSpPr>
        <p:spPr>
          <a:xfrm>
            <a:off x="1587" y="1588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135" name="Google Shape;135;p9"/>
          <p:cNvSpPr/>
          <p:nvPr/>
        </p:nvSpPr>
        <p:spPr>
          <a:xfrm rot="10800000" flipH="1">
            <a:off x="2519820" y="3530071"/>
            <a:ext cx="9672180" cy="986631"/>
          </a:xfrm>
          <a:custGeom>
            <a:avLst/>
            <a:gdLst/>
            <a:ahLst/>
            <a:cxnLst/>
            <a:rect l="l" t="t" r="r" b="b"/>
            <a:pathLst>
              <a:path w="10046002" h="1278735" extrusionOk="0">
                <a:moveTo>
                  <a:pt x="0" y="0"/>
                </a:moveTo>
                <a:lnTo>
                  <a:pt x="10036411" y="3198"/>
                </a:lnTo>
                <a:lnTo>
                  <a:pt x="10046002" y="1278735"/>
                </a:lnTo>
                <a:lnTo>
                  <a:pt x="904809" y="1272340"/>
                </a:lnTo>
                <a:lnTo>
                  <a:pt x="0" y="0"/>
                </a:lnTo>
                <a:close/>
              </a:path>
            </a:pathLst>
          </a:custGeom>
          <a:solidFill>
            <a:srgbClr val="F5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9"/>
          <p:cNvSpPr/>
          <p:nvPr/>
        </p:nvSpPr>
        <p:spPr>
          <a:xfrm>
            <a:off x="3344449" y="3582448"/>
            <a:ext cx="7966554" cy="914400"/>
          </a:xfrm>
          <a:prstGeom prst="rect">
            <a:avLst/>
          </a:prstGeom>
          <a:solidFill>
            <a:srgbClr val="F5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Understanding Substance Abuse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7" name="Google Shape;137;p9"/>
          <p:cNvGrpSpPr/>
          <p:nvPr/>
        </p:nvGrpSpPr>
        <p:grpSpPr>
          <a:xfrm>
            <a:off x="3379959" y="3495564"/>
            <a:ext cx="1101136" cy="1047730"/>
            <a:chOff x="2039674" y="4297230"/>
            <a:chExt cx="1101136" cy="1047730"/>
          </a:xfrm>
        </p:grpSpPr>
        <p:sp>
          <p:nvSpPr>
            <p:cNvPr id="138" name="Google Shape;138;p9"/>
            <p:cNvSpPr/>
            <p:nvPr/>
          </p:nvSpPr>
          <p:spPr>
            <a:xfrm rot="-6791320">
              <a:off x="2129413" y="4451906"/>
              <a:ext cx="823516" cy="738377"/>
            </a:xfrm>
            <a:custGeom>
              <a:avLst/>
              <a:gdLst/>
              <a:ahLst/>
              <a:cxnLst/>
              <a:rect l="l" t="t" r="r" b="b"/>
              <a:pathLst>
                <a:path w="241" h="234" extrusionOk="0">
                  <a:moveTo>
                    <a:pt x="215" y="19"/>
                  </a:moveTo>
                  <a:cubicBezTo>
                    <a:pt x="203" y="7"/>
                    <a:pt x="187" y="0"/>
                    <a:pt x="172" y="0"/>
                  </a:cubicBezTo>
                  <a:cubicBezTo>
                    <a:pt x="159" y="0"/>
                    <a:pt x="146" y="5"/>
                    <a:pt x="138" y="14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3" y="130"/>
                    <a:pt x="20" y="134"/>
                    <a:pt x="19" y="139"/>
                  </a:cubicBezTo>
                  <a:cubicBezTo>
                    <a:pt x="2" y="201"/>
                    <a:pt x="2" y="201"/>
                    <a:pt x="2" y="201"/>
                  </a:cubicBezTo>
                  <a:cubicBezTo>
                    <a:pt x="2" y="201"/>
                    <a:pt x="0" y="206"/>
                    <a:pt x="0" y="209"/>
                  </a:cubicBezTo>
                  <a:cubicBezTo>
                    <a:pt x="0" y="223"/>
                    <a:pt x="12" y="234"/>
                    <a:pt x="26" y="234"/>
                  </a:cubicBezTo>
                  <a:cubicBezTo>
                    <a:pt x="29" y="234"/>
                    <a:pt x="34" y="233"/>
                    <a:pt x="34" y="233"/>
                  </a:cubicBezTo>
                  <a:cubicBezTo>
                    <a:pt x="96" y="216"/>
                    <a:pt x="96" y="216"/>
                    <a:pt x="96" y="216"/>
                  </a:cubicBezTo>
                  <a:cubicBezTo>
                    <a:pt x="101" y="215"/>
                    <a:pt x="105" y="213"/>
                    <a:pt x="109" y="209"/>
                  </a:cubicBezTo>
                  <a:cubicBezTo>
                    <a:pt x="220" y="97"/>
                    <a:pt x="220" y="97"/>
                    <a:pt x="220" y="97"/>
                  </a:cubicBezTo>
                  <a:cubicBezTo>
                    <a:pt x="241" y="76"/>
                    <a:pt x="238" y="42"/>
                    <a:pt x="215" y="19"/>
                  </a:cubicBezTo>
                  <a:close/>
                  <a:moveTo>
                    <a:pt x="117" y="174"/>
                  </a:moveTo>
                  <a:cubicBezTo>
                    <a:pt x="117" y="168"/>
                    <a:pt x="115" y="161"/>
                    <a:pt x="112" y="155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5" y="99"/>
                    <a:pt x="183" y="113"/>
                    <a:pt x="174" y="123"/>
                  </a:cubicBezTo>
                  <a:cubicBezTo>
                    <a:pt x="174" y="123"/>
                    <a:pt x="174" y="123"/>
                    <a:pt x="174" y="123"/>
                  </a:cubicBezTo>
                  <a:cubicBezTo>
                    <a:pt x="174" y="123"/>
                    <a:pt x="174" y="123"/>
                    <a:pt x="174" y="123"/>
                  </a:cubicBezTo>
                  <a:cubicBezTo>
                    <a:pt x="117" y="180"/>
                    <a:pt x="117" y="180"/>
                    <a:pt x="117" y="180"/>
                  </a:cubicBezTo>
                  <a:cubicBezTo>
                    <a:pt x="117" y="178"/>
                    <a:pt x="118" y="176"/>
                    <a:pt x="117" y="174"/>
                  </a:cubicBezTo>
                  <a:close/>
                  <a:moveTo>
                    <a:pt x="108" y="148"/>
                  </a:moveTo>
                  <a:cubicBezTo>
                    <a:pt x="106" y="144"/>
                    <a:pt x="103" y="140"/>
                    <a:pt x="99" y="136"/>
                  </a:cubicBezTo>
                  <a:cubicBezTo>
                    <a:pt x="94" y="131"/>
                    <a:pt x="89" y="128"/>
                    <a:pt x="84" y="125"/>
                  </a:cubicBezTo>
                  <a:cubicBezTo>
                    <a:pt x="154" y="55"/>
                    <a:pt x="154" y="55"/>
                    <a:pt x="154" y="55"/>
                  </a:cubicBezTo>
                  <a:cubicBezTo>
                    <a:pt x="159" y="58"/>
                    <a:pt x="164" y="61"/>
                    <a:pt x="169" y="66"/>
                  </a:cubicBezTo>
                  <a:cubicBezTo>
                    <a:pt x="173" y="70"/>
                    <a:pt x="176" y="74"/>
                    <a:pt x="178" y="79"/>
                  </a:cubicBezTo>
                  <a:lnTo>
                    <a:pt x="108" y="148"/>
                  </a:lnTo>
                  <a:close/>
                  <a:moveTo>
                    <a:pt x="77" y="121"/>
                  </a:moveTo>
                  <a:cubicBezTo>
                    <a:pt x="70" y="119"/>
                    <a:pt x="63" y="117"/>
                    <a:pt x="56" y="117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21" y="52"/>
                    <a:pt x="133" y="50"/>
                    <a:pt x="146" y="53"/>
                  </a:cubicBezTo>
                  <a:lnTo>
                    <a:pt x="77" y="121"/>
                  </a:lnTo>
                  <a:close/>
                  <a:moveTo>
                    <a:pt x="31" y="219"/>
                  </a:moveTo>
                  <a:cubicBezTo>
                    <a:pt x="30" y="219"/>
                    <a:pt x="28" y="219"/>
                    <a:pt x="26" y="220"/>
                  </a:cubicBezTo>
                  <a:cubicBezTo>
                    <a:pt x="20" y="219"/>
                    <a:pt x="15" y="215"/>
                    <a:pt x="15" y="209"/>
                  </a:cubicBezTo>
                  <a:cubicBezTo>
                    <a:pt x="15" y="207"/>
                    <a:pt x="16" y="205"/>
                    <a:pt x="16" y="204"/>
                  </a:cubicBezTo>
                  <a:cubicBezTo>
                    <a:pt x="23" y="177"/>
                    <a:pt x="23" y="177"/>
                    <a:pt x="23" y="177"/>
                  </a:cubicBezTo>
                  <a:cubicBezTo>
                    <a:pt x="32" y="176"/>
                    <a:pt x="41" y="180"/>
                    <a:pt x="48" y="187"/>
                  </a:cubicBezTo>
                  <a:cubicBezTo>
                    <a:pt x="55" y="194"/>
                    <a:pt x="58" y="203"/>
                    <a:pt x="58" y="211"/>
                  </a:cubicBezTo>
                  <a:lnTo>
                    <a:pt x="31" y="219"/>
                  </a:lnTo>
                  <a:close/>
                  <a:moveTo>
                    <a:pt x="65" y="210"/>
                  </a:moveTo>
                  <a:cubicBezTo>
                    <a:pt x="65" y="200"/>
                    <a:pt x="61" y="190"/>
                    <a:pt x="53" y="182"/>
                  </a:cubicBezTo>
                  <a:cubicBezTo>
                    <a:pt x="45" y="174"/>
                    <a:pt x="35" y="170"/>
                    <a:pt x="26" y="169"/>
                  </a:cubicBezTo>
                  <a:cubicBezTo>
                    <a:pt x="33" y="143"/>
                    <a:pt x="33" y="143"/>
                    <a:pt x="33" y="143"/>
                  </a:cubicBezTo>
                  <a:cubicBezTo>
                    <a:pt x="33" y="141"/>
                    <a:pt x="34" y="139"/>
                    <a:pt x="36" y="138"/>
                  </a:cubicBezTo>
                  <a:cubicBezTo>
                    <a:pt x="50" y="127"/>
                    <a:pt x="73" y="130"/>
                    <a:pt x="88" y="146"/>
                  </a:cubicBezTo>
                  <a:cubicBezTo>
                    <a:pt x="105" y="163"/>
                    <a:pt x="108" y="187"/>
                    <a:pt x="95" y="201"/>
                  </a:cubicBezTo>
                  <a:cubicBezTo>
                    <a:pt x="94" y="202"/>
                    <a:pt x="93" y="202"/>
                    <a:pt x="92" y="202"/>
                  </a:cubicBezTo>
                  <a:lnTo>
                    <a:pt x="65" y="210"/>
                  </a:lnTo>
                  <a:close/>
                  <a:moveTo>
                    <a:pt x="210" y="86"/>
                  </a:moveTo>
                  <a:cubicBezTo>
                    <a:pt x="198" y="99"/>
                    <a:pt x="198" y="99"/>
                    <a:pt x="198" y="99"/>
                  </a:cubicBezTo>
                  <a:cubicBezTo>
                    <a:pt x="198" y="97"/>
                    <a:pt x="198" y="96"/>
                    <a:pt x="198" y="94"/>
                  </a:cubicBezTo>
                  <a:cubicBezTo>
                    <a:pt x="196" y="80"/>
                    <a:pt x="190" y="66"/>
                    <a:pt x="179" y="55"/>
                  </a:cubicBezTo>
                  <a:cubicBezTo>
                    <a:pt x="167" y="44"/>
                    <a:pt x="151" y="37"/>
                    <a:pt x="136" y="37"/>
                  </a:cubicBezTo>
                  <a:cubicBezTo>
                    <a:pt x="148" y="24"/>
                    <a:pt x="148" y="24"/>
                    <a:pt x="148" y="24"/>
                  </a:cubicBezTo>
                  <a:cubicBezTo>
                    <a:pt x="154" y="18"/>
                    <a:pt x="162" y="15"/>
                    <a:pt x="172" y="15"/>
                  </a:cubicBezTo>
                  <a:cubicBezTo>
                    <a:pt x="183" y="15"/>
                    <a:pt x="196" y="20"/>
                    <a:pt x="205" y="30"/>
                  </a:cubicBezTo>
                  <a:cubicBezTo>
                    <a:pt x="214" y="38"/>
                    <a:pt x="219" y="49"/>
                    <a:pt x="219" y="60"/>
                  </a:cubicBezTo>
                  <a:cubicBezTo>
                    <a:pt x="220" y="70"/>
                    <a:pt x="217" y="80"/>
                    <a:pt x="210" y="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9"/>
            <p:cNvSpPr txBox="1"/>
            <p:nvPr/>
          </p:nvSpPr>
          <p:spPr>
            <a:xfrm>
              <a:off x="2956144" y="4835046"/>
              <a:ext cx="18466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rgbClr val="F5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0" name="Google Shape;140;p9"/>
          <p:cNvSpPr/>
          <p:nvPr/>
        </p:nvSpPr>
        <p:spPr>
          <a:xfrm>
            <a:off x="104775" y="328792"/>
            <a:ext cx="7208566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5: </a:t>
            </a:r>
            <a:r>
              <a:rPr lang="en-US" sz="2800" b="0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2800" b="0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8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Substance Abuse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oogle Shape;145;p10"/>
          <p:cNvGrpSpPr/>
          <p:nvPr/>
        </p:nvGrpSpPr>
        <p:grpSpPr>
          <a:xfrm>
            <a:off x="-12145" y="296268"/>
            <a:ext cx="9413319" cy="1010044"/>
            <a:chOff x="-2619" y="296268"/>
            <a:chExt cx="7569864" cy="1010044"/>
          </a:xfrm>
        </p:grpSpPr>
        <p:sp>
          <p:nvSpPr>
            <p:cNvPr id="146" name="Google Shape;146;p10"/>
            <p:cNvSpPr/>
            <p:nvPr/>
          </p:nvSpPr>
          <p:spPr>
            <a:xfrm>
              <a:off x="-2619" y="1260593"/>
              <a:ext cx="6895393" cy="45719"/>
            </a:xfrm>
            <a:custGeom>
              <a:avLst/>
              <a:gdLst/>
              <a:ahLst/>
              <a:cxnLst/>
              <a:rect l="l" t="t" r="r" b="b"/>
              <a:pathLst>
                <a:path w="5170811" h="45719" extrusionOk="0">
                  <a:moveTo>
                    <a:pt x="0" y="0"/>
                  </a:moveTo>
                  <a:lnTo>
                    <a:pt x="5170811" y="0"/>
                  </a:lnTo>
                  <a:lnTo>
                    <a:pt x="5148326" y="40722"/>
                  </a:lnTo>
                  <a:lnTo>
                    <a:pt x="0" y="457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B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10"/>
            <p:cNvSpPr/>
            <p:nvPr/>
          </p:nvSpPr>
          <p:spPr>
            <a:xfrm flipH="1">
              <a:off x="-2" y="296268"/>
              <a:ext cx="7567247" cy="986631"/>
            </a:xfrm>
            <a:custGeom>
              <a:avLst/>
              <a:gdLst/>
              <a:ahLst/>
              <a:cxnLst/>
              <a:rect l="l" t="t" r="r" b="b"/>
              <a:pathLst>
                <a:path w="10046002" h="1278735" extrusionOk="0">
                  <a:moveTo>
                    <a:pt x="0" y="0"/>
                  </a:moveTo>
                  <a:lnTo>
                    <a:pt x="10036411" y="3198"/>
                  </a:lnTo>
                  <a:lnTo>
                    <a:pt x="10046002" y="1278735"/>
                  </a:lnTo>
                  <a:lnTo>
                    <a:pt x="904809" y="1272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30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8" name="Google Shape;148;p10"/>
          <p:cNvSpPr/>
          <p:nvPr/>
        </p:nvSpPr>
        <p:spPr>
          <a:xfrm>
            <a:off x="1587" y="1588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149" name="Google Shape;149;p10"/>
          <p:cNvSpPr/>
          <p:nvPr/>
        </p:nvSpPr>
        <p:spPr>
          <a:xfrm rot="10800000" flipH="1">
            <a:off x="2519820" y="3530071"/>
            <a:ext cx="9672180" cy="986631"/>
          </a:xfrm>
          <a:custGeom>
            <a:avLst/>
            <a:gdLst/>
            <a:ahLst/>
            <a:cxnLst/>
            <a:rect l="l" t="t" r="r" b="b"/>
            <a:pathLst>
              <a:path w="10046002" h="1278735" extrusionOk="0">
                <a:moveTo>
                  <a:pt x="0" y="0"/>
                </a:moveTo>
                <a:lnTo>
                  <a:pt x="10036411" y="3198"/>
                </a:lnTo>
                <a:lnTo>
                  <a:pt x="10046002" y="1278735"/>
                </a:lnTo>
                <a:lnTo>
                  <a:pt x="904809" y="1272340"/>
                </a:lnTo>
                <a:lnTo>
                  <a:pt x="0" y="0"/>
                </a:lnTo>
                <a:close/>
              </a:path>
            </a:pathLst>
          </a:custGeom>
          <a:solidFill>
            <a:srgbClr val="F5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0"/>
          <p:cNvSpPr/>
          <p:nvPr/>
        </p:nvSpPr>
        <p:spPr>
          <a:xfrm>
            <a:off x="3344449" y="3582448"/>
            <a:ext cx="7966554" cy="914400"/>
          </a:xfrm>
          <a:prstGeom prst="rect">
            <a:avLst/>
          </a:prstGeom>
          <a:solidFill>
            <a:srgbClr val="F5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Substance Abuse and Parenting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1" name="Google Shape;151;p10"/>
          <p:cNvGrpSpPr/>
          <p:nvPr/>
        </p:nvGrpSpPr>
        <p:grpSpPr>
          <a:xfrm>
            <a:off x="3379959" y="3495564"/>
            <a:ext cx="1101136" cy="1047730"/>
            <a:chOff x="2039674" y="4297230"/>
            <a:chExt cx="1101136" cy="1047730"/>
          </a:xfrm>
        </p:grpSpPr>
        <p:sp>
          <p:nvSpPr>
            <p:cNvPr id="152" name="Google Shape;152;p10"/>
            <p:cNvSpPr/>
            <p:nvPr/>
          </p:nvSpPr>
          <p:spPr>
            <a:xfrm rot="-6791320">
              <a:off x="2129413" y="4451906"/>
              <a:ext cx="823516" cy="738377"/>
            </a:xfrm>
            <a:custGeom>
              <a:avLst/>
              <a:gdLst/>
              <a:ahLst/>
              <a:cxnLst/>
              <a:rect l="l" t="t" r="r" b="b"/>
              <a:pathLst>
                <a:path w="241" h="234" extrusionOk="0">
                  <a:moveTo>
                    <a:pt x="215" y="19"/>
                  </a:moveTo>
                  <a:cubicBezTo>
                    <a:pt x="203" y="7"/>
                    <a:pt x="187" y="0"/>
                    <a:pt x="172" y="0"/>
                  </a:cubicBezTo>
                  <a:cubicBezTo>
                    <a:pt x="159" y="0"/>
                    <a:pt x="146" y="5"/>
                    <a:pt x="138" y="14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3" y="130"/>
                    <a:pt x="20" y="134"/>
                    <a:pt x="19" y="139"/>
                  </a:cubicBezTo>
                  <a:cubicBezTo>
                    <a:pt x="2" y="201"/>
                    <a:pt x="2" y="201"/>
                    <a:pt x="2" y="201"/>
                  </a:cubicBezTo>
                  <a:cubicBezTo>
                    <a:pt x="2" y="201"/>
                    <a:pt x="0" y="206"/>
                    <a:pt x="0" y="209"/>
                  </a:cubicBezTo>
                  <a:cubicBezTo>
                    <a:pt x="0" y="223"/>
                    <a:pt x="12" y="234"/>
                    <a:pt x="26" y="234"/>
                  </a:cubicBezTo>
                  <a:cubicBezTo>
                    <a:pt x="29" y="234"/>
                    <a:pt x="34" y="233"/>
                    <a:pt x="34" y="233"/>
                  </a:cubicBezTo>
                  <a:cubicBezTo>
                    <a:pt x="96" y="216"/>
                    <a:pt x="96" y="216"/>
                    <a:pt x="96" y="216"/>
                  </a:cubicBezTo>
                  <a:cubicBezTo>
                    <a:pt x="101" y="215"/>
                    <a:pt x="105" y="213"/>
                    <a:pt x="109" y="209"/>
                  </a:cubicBezTo>
                  <a:cubicBezTo>
                    <a:pt x="220" y="97"/>
                    <a:pt x="220" y="97"/>
                    <a:pt x="220" y="97"/>
                  </a:cubicBezTo>
                  <a:cubicBezTo>
                    <a:pt x="241" y="76"/>
                    <a:pt x="238" y="42"/>
                    <a:pt x="215" y="19"/>
                  </a:cubicBezTo>
                  <a:close/>
                  <a:moveTo>
                    <a:pt x="117" y="174"/>
                  </a:moveTo>
                  <a:cubicBezTo>
                    <a:pt x="117" y="168"/>
                    <a:pt x="115" y="161"/>
                    <a:pt x="112" y="155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5" y="99"/>
                    <a:pt x="183" y="113"/>
                    <a:pt x="174" y="123"/>
                  </a:cubicBezTo>
                  <a:cubicBezTo>
                    <a:pt x="174" y="123"/>
                    <a:pt x="174" y="123"/>
                    <a:pt x="174" y="123"/>
                  </a:cubicBezTo>
                  <a:cubicBezTo>
                    <a:pt x="174" y="123"/>
                    <a:pt x="174" y="123"/>
                    <a:pt x="174" y="123"/>
                  </a:cubicBezTo>
                  <a:cubicBezTo>
                    <a:pt x="117" y="180"/>
                    <a:pt x="117" y="180"/>
                    <a:pt x="117" y="180"/>
                  </a:cubicBezTo>
                  <a:cubicBezTo>
                    <a:pt x="117" y="178"/>
                    <a:pt x="118" y="176"/>
                    <a:pt x="117" y="174"/>
                  </a:cubicBezTo>
                  <a:close/>
                  <a:moveTo>
                    <a:pt x="108" y="148"/>
                  </a:moveTo>
                  <a:cubicBezTo>
                    <a:pt x="106" y="144"/>
                    <a:pt x="103" y="140"/>
                    <a:pt x="99" y="136"/>
                  </a:cubicBezTo>
                  <a:cubicBezTo>
                    <a:pt x="94" y="131"/>
                    <a:pt x="89" y="128"/>
                    <a:pt x="84" y="125"/>
                  </a:cubicBezTo>
                  <a:cubicBezTo>
                    <a:pt x="154" y="55"/>
                    <a:pt x="154" y="55"/>
                    <a:pt x="154" y="55"/>
                  </a:cubicBezTo>
                  <a:cubicBezTo>
                    <a:pt x="159" y="58"/>
                    <a:pt x="164" y="61"/>
                    <a:pt x="169" y="66"/>
                  </a:cubicBezTo>
                  <a:cubicBezTo>
                    <a:pt x="173" y="70"/>
                    <a:pt x="176" y="74"/>
                    <a:pt x="178" y="79"/>
                  </a:cubicBezTo>
                  <a:lnTo>
                    <a:pt x="108" y="148"/>
                  </a:lnTo>
                  <a:close/>
                  <a:moveTo>
                    <a:pt x="77" y="121"/>
                  </a:moveTo>
                  <a:cubicBezTo>
                    <a:pt x="70" y="119"/>
                    <a:pt x="63" y="117"/>
                    <a:pt x="56" y="117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21" y="52"/>
                    <a:pt x="133" y="50"/>
                    <a:pt x="146" y="53"/>
                  </a:cubicBezTo>
                  <a:lnTo>
                    <a:pt x="77" y="121"/>
                  </a:lnTo>
                  <a:close/>
                  <a:moveTo>
                    <a:pt x="31" y="219"/>
                  </a:moveTo>
                  <a:cubicBezTo>
                    <a:pt x="30" y="219"/>
                    <a:pt x="28" y="219"/>
                    <a:pt x="26" y="220"/>
                  </a:cubicBezTo>
                  <a:cubicBezTo>
                    <a:pt x="20" y="219"/>
                    <a:pt x="15" y="215"/>
                    <a:pt x="15" y="209"/>
                  </a:cubicBezTo>
                  <a:cubicBezTo>
                    <a:pt x="15" y="207"/>
                    <a:pt x="16" y="205"/>
                    <a:pt x="16" y="204"/>
                  </a:cubicBezTo>
                  <a:cubicBezTo>
                    <a:pt x="23" y="177"/>
                    <a:pt x="23" y="177"/>
                    <a:pt x="23" y="177"/>
                  </a:cubicBezTo>
                  <a:cubicBezTo>
                    <a:pt x="32" y="176"/>
                    <a:pt x="41" y="180"/>
                    <a:pt x="48" y="187"/>
                  </a:cubicBezTo>
                  <a:cubicBezTo>
                    <a:pt x="55" y="194"/>
                    <a:pt x="58" y="203"/>
                    <a:pt x="58" y="211"/>
                  </a:cubicBezTo>
                  <a:lnTo>
                    <a:pt x="31" y="219"/>
                  </a:lnTo>
                  <a:close/>
                  <a:moveTo>
                    <a:pt x="65" y="210"/>
                  </a:moveTo>
                  <a:cubicBezTo>
                    <a:pt x="65" y="200"/>
                    <a:pt x="61" y="190"/>
                    <a:pt x="53" y="182"/>
                  </a:cubicBezTo>
                  <a:cubicBezTo>
                    <a:pt x="45" y="174"/>
                    <a:pt x="35" y="170"/>
                    <a:pt x="26" y="169"/>
                  </a:cubicBezTo>
                  <a:cubicBezTo>
                    <a:pt x="33" y="143"/>
                    <a:pt x="33" y="143"/>
                    <a:pt x="33" y="143"/>
                  </a:cubicBezTo>
                  <a:cubicBezTo>
                    <a:pt x="33" y="141"/>
                    <a:pt x="34" y="139"/>
                    <a:pt x="36" y="138"/>
                  </a:cubicBezTo>
                  <a:cubicBezTo>
                    <a:pt x="50" y="127"/>
                    <a:pt x="73" y="130"/>
                    <a:pt x="88" y="146"/>
                  </a:cubicBezTo>
                  <a:cubicBezTo>
                    <a:pt x="105" y="163"/>
                    <a:pt x="108" y="187"/>
                    <a:pt x="95" y="201"/>
                  </a:cubicBezTo>
                  <a:cubicBezTo>
                    <a:pt x="94" y="202"/>
                    <a:pt x="93" y="202"/>
                    <a:pt x="92" y="202"/>
                  </a:cubicBezTo>
                  <a:lnTo>
                    <a:pt x="65" y="210"/>
                  </a:lnTo>
                  <a:close/>
                  <a:moveTo>
                    <a:pt x="210" y="86"/>
                  </a:moveTo>
                  <a:cubicBezTo>
                    <a:pt x="198" y="99"/>
                    <a:pt x="198" y="99"/>
                    <a:pt x="198" y="99"/>
                  </a:cubicBezTo>
                  <a:cubicBezTo>
                    <a:pt x="198" y="97"/>
                    <a:pt x="198" y="96"/>
                    <a:pt x="198" y="94"/>
                  </a:cubicBezTo>
                  <a:cubicBezTo>
                    <a:pt x="196" y="80"/>
                    <a:pt x="190" y="66"/>
                    <a:pt x="179" y="55"/>
                  </a:cubicBezTo>
                  <a:cubicBezTo>
                    <a:pt x="167" y="44"/>
                    <a:pt x="151" y="37"/>
                    <a:pt x="136" y="37"/>
                  </a:cubicBezTo>
                  <a:cubicBezTo>
                    <a:pt x="148" y="24"/>
                    <a:pt x="148" y="24"/>
                    <a:pt x="148" y="24"/>
                  </a:cubicBezTo>
                  <a:cubicBezTo>
                    <a:pt x="154" y="18"/>
                    <a:pt x="162" y="15"/>
                    <a:pt x="172" y="15"/>
                  </a:cubicBezTo>
                  <a:cubicBezTo>
                    <a:pt x="183" y="15"/>
                    <a:pt x="196" y="20"/>
                    <a:pt x="205" y="30"/>
                  </a:cubicBezTo>
                  <a:cubicBezTo>
                    <a:pt x="214" y="38"/>
                    <a:pt x="219" y="49"/>
                    <a:pt x="219" y="60"/>
                  </a:cubicBezTo>
                  <a:cubicBezTo>
                    <a:pt x="220" y="70"/>
                    <a:pt x="217" y="80"/>
                    <a:pt x="210" y="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10"/>
            <p:cNvSpPr txBox="1"/>
            <p:nvPr/>
          </p:nvSpPr>
          <p:spPr>
            <a:xfrm>
              <a:off x="2956144" y="4835046"/>
              <a:ext cx="18466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rgbClr val="F5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4" name="Google Shape;154;p10"/>
          <p:cNvSpPr/>
          <p:nvPr/>
        </p:nvSpPr>
        <p:spPr>
          <a:xfrm>
            <a:off x="104774" y="328792"/>
            <a:ext cx="865822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5: </a:t>
            </a:r>
            <a:r>
              <a:rPr lang="en-US" sz="2800" b="0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2800" b="0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8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Substance Abuse and Cultural Competence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"/>
          <p:cNvSpPr/>
          <p:nvPr/>
        </p:nvSpPr>
        <p:spPr>
          <a:xfrm rot="10800000" flipH="1">
            <a:off x="2519820" y="3530071"/>
            <a:ext cx="9672180" cy="986631"/>
          </a:xfrm>
          <a:custGeom>
            <a:avLst/>
            <a:gdLst/>
            <a:ahLst/>
            <a:cxnLst/>
            <a:rect l="l" t="t" r="r" b="b"/>
            <a:pathLst>
              <a:path w="10046002" h="1278735" extrusionOk="0">
                <a:moveTo>
                  <a:pt x="0" y="0"/>
                </a:moveTo>
                <a:lnTo>
                  <a:pt x="10036411" y="3198"/>
                </a:lnTo>
                <a:lnTo>
                  <a:pt x="10046002" y="1278735"/>
                </a:lnTo>
                <a:lnTo>
                  <a:pt x="904809" y="1272340"/>
                </a:lnTo>
                <a:lnTo>
                  <a:pt x="0" y="0"/>
                </a:lnTo>
                <a:close/>
              </a:path>
            </a:pathLst>
          </a:custGeom>
          <a:solidFill>
            <a:srgbClr val="F5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1"/>
          <p:cNvSpPr txBox="1"/>
          <p:nvPr/>
        </p:nvSpPr>
        <p:spPr>
          <a:xfrm>
            <a:off x="-12145" y="972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5: </a:t>
            </a:r>
            <a: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Effects of Substance Abuse on Parenting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1"/>
          <p:cNvSpPr/>
          <p:nvPr/>
        </p:nvSpPr>
        <p:spPr>
          <a:xfrm>
            <a:off x="2858010" y="3116504"/>
            <a:ext cx="149609" cy="302161"/>
          </a:xfrm>
          <a:custGeom>
            <a:avLst/>
            <a:gdLst/>
            <a:ahLst/>
            <a:cxnLst/>
            <a:rect l="l" t="t" r="r" b="b"/>
            <a:pathLst>
              <a:path w="128" h="259" extrusionOk="0">
                <a:moveTo>
                  <a:pt x="101" y="9"/>
                </a:moveTo>
                <a:cubicBezTo>
                  <a:pt x="42" y="44"/>
                  <a:pt x="42" y="44"/>
                  <a:pt x="42" y="44"/>
                </a:cubicBezTo>
                <a:cubicBezTo>
                  <a:pt x="29" y="52"/>
                  <a:pt x="13" y="62"/>
                  <a:pt x="0" y="69"/>
                </a:cubicBezTo>
                <a:cubicBezTo>
                  <a:pt x="0" y="189"/>
                  <a:pt x="0" y="189"/>
                  <a:pt x="0" y="189"/>
                </a:cubicBezTo>
                <a:cubicBezTo>
                  <a:pt x="13" y="197"/>
                  <a:pt x="29" y="207"/>
                  <a:pt x="42" y="214"/>
                </a:cubicBezTo>
                <a:cubicBezTo>
                  <a:pt x="101" y="250"/>
                  <a:pt x="101" y="250"/>
                  <a:pt x="101" y="250"/>
                </a:cubicBezTo>
                <a:cubicBezTo>
                  <a:pt x="116" y="259"/>
                  <a:pt x="128" y="252"/>
                  <a:pt x="128" y="234"/>
                </a:cubicBezTo>
                <a:cubicBezTo>
                  <a:pt x="128" y="25"/>
                  <a:pt x="128" y="25"/>
                  <a:pt x="128" y="25"/>
                </a:cubicBezTo>
                <a:cubicBezTo>
                  <a:pt x="128" y="7"/>
                  <a:pt x="116" y="0"/>
                  <a:pt x="101" y="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2" name="Google Shape;162;p11"/>
          <p:cNvGrpSpPr/>
          <p:nvPr/>
        </p:nvGrpSpPr>
        <p:grpSpPr>
          <a:xfrm>
            <a:off x="4830183" y="2699692"/>
            <a:ext cx="596965" cy="411057"/>
            <a:chOff x="5785223" y="2699692"/>
            <a:chExt cx="596965" cy="411057"/>
          </a:xfrm>
        </p:grpSpPr>
        <p:sp>
          <p:nvSpPr>
            <p:cNvPr id="163" name="Google Shape;163;p11"/>
            <p:cNvSpPr/>
            <p:nvPr/>
          </p:nvSpPr>
          <p:spPr>
            <a:xfrm>
              <a:off x="5785223" y="2699692"/>
              <a:ext cx="410076" cy="411057"/>
            </a:xfrm>
            <a:custGeom>
              <a:avLst/>
              <a:gdLst/>
              <a:ahLst/>
              <a:cxnLst/>
              <a:rect l="l" t="t" r="r" b="b"/>
              <a:pathLst>
                <a:path w="352" h="352" extrusionOk="0">
                  <a:moveTo>
                    <a:pt x="32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0" y="338"/>
                    <a:pt x="14" y="352"/>
                    <a:pt x="32" y="352"/>
                  </a:cubicBezTo>
                  <a:cubicBezTo>
                    <a:pt x="320" y="352"/>
                    <a:pt x="320" y="352"/>
                    <a:pt x="320" y="352"/>
                  </a:cubicBezTo>
                  <a:cubicBezTo>
                    <a:pt x="338" y="352"/>
                    <a:pt x="352" y="338"/>
                    <a:pt x="352" y="320"/>
                  </a:cubicBezTo>
                  <a:cubicBezTo>
                    <a:pt x="352" y="32"/>
                    <a:pt x="352" y="32"/>
                    <a:pt x="352" y="32"/>
                  </a:cubicBezTo>
                  <a:cubicBezTo>
                    <a:pt x="352" y="14"/>
                    <a:pt x="338" y="0"/>
                    <a:pt x="3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11"/>
            <p:cNvSpPr/>
            <p:nvPr/>
          </p:nvSpPr>
          <p:spPr>
            <a:xfrm>
              <a:off x="6232579" y="2753649"/>
              <a:ext cx="149609" cy="302161"/>
            </a:xfrm>
            <a:custGeom>
              <a:avLst/>
              <a:gdLst/>
              <a:ahLst/>
              <a:cxnLst/>
              <a:rect l="l" t="t" r="r" b="b"/>
              <a:pathLst>
                <a:path w="128" h="259" extrusionOk="0">
                  <a:moveTo>
                    <a:pt x="101" y="9"/>
                  </a:moveTo>
                  <a:cubicBezTo>
                    <a:pt x="42" y="44"/>
                    <a:pt x="42" y="44"/>
                    <a:pt x="42" y="44"/>
                  </a:cubicBezTo>
                  <a:cubicBezTo>
                    <a:pt x="29" y="52"/>
                    <a:pt x="13" y="62"/>
                    <a:pt x="0" y="69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13" y="197"/>
                    <a:pt x="29" y="207"/>
                    <a:pt x="42" y="214"/>
                  </a:cubicBezTo>
                  <a:cubicBezTo>
                    <a:pt x="101" y="250"/>
                    <a:pt x="101" y="250"/>
                    <a:pt x="101" y="250"/>
                  </a:cubicBezTo>
                  <a:cubicBezTo>
                    <a:pt x="116" y="259"/>
                    <a:pt x="128" y="252"/>
                    <a:pt x="128" y="234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28" y="7"/>
                    <a:pt x="116" y="0"/>
                    <a:pt x="101" y="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5" name="Google Shape;165;p11"/>
          <p:cNvGrpSpPr/>
          <p:nvPr/>
        </p:nvGrpSpPr>
        <p:grpSpPr>
          <a:xfrm>
            <a:off x="3601454" y="3814390"/>
            <a:ext cx="596965" cy="411057"/>
            <a:chOff x="3601454" y="3814390"/>
            <a:chExt cx="596965" cy="411057"/>
          </a:xfrm>
        </p:grpSpPr>
        <p:sp>
          <p:nvSpPr>
            <p:cNvPr id="166" name="Google Shape;166;p11"/>
            <p:cNvSpPr/>
            <p:nvPr/>
          </p:nvSpPr>
          <p:spPr>
            <a:xfrm>
              <a:off x="3601454" y="3814390"/>
              <a:ext cx="410076" cy="411057"/>
            </a:xfrm>
            <a:custGeom>
              <a:avLst/>
              <a:gdLst/>
              <a:ahLst/>
              <a:cxnLst/>
              <a:rect l="l" t="t" r="r" b="b"/>
              <a:pathLst>
                <a:path w="352" h="352" extrusionOk="0">
                  <a:moveTo>
                    <a:pt x="32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0" y="338"/>
                    <a:pt x="14" y="352"/>
                    <a:pt x="32" y="352"/>
                  </a:cubicBezTo>
                  <a:cubicBezTo>
                    <a:pt x="320" y="352"/>
                    <a:pt x="320" y="352"/>
                    <a:pt x="320" y="352"/>
                  </a:cubicBezTo>
                  <a:cubicBezTo>
                    <a:pt x="338" y="352"/>
                    <a:pt x="352" y="338"/>
                    <a:pt x="352" y="320"/>
                  </a:cubicBezTo>
                  <a:cubicBezTo>
                    <a:pt x="352" y="32"/>
                    <a:pt x="352" y="32"/>
                    <a:pt x="352" y="32"/>
                  </a:cubicBezTo>
                  <a:cubicBezTo>
                    <a:pt x="352" y="14"/>
                    <a:pt x="338" y="0"/>
                    <a:pt x="3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11"/>
            <p:cNvSpPr/>
            <p:nvPr/>
          </p:nvSpPr>
          <p:spPr>
            <a:xfrm>
              <a:off x="4048810" y="3868347"/>
              <a:ext cx="149609" cy="302161"/>
            </a:xfrm>
            <a:custGeom>
              <a:avLst/>
              <a:gdLst/>
              <a:ahLst/>
              <a:cxnLst/>
              <a:rect l="l" t="t" r="r" b="b"/>
              <a:pathLst>
                <a:path w="128" h="259" extrusionOk="0">
                  <a:moveTo>
                    <a:pt x="101" y="9"/>
                  </a:moveTo>
                  <a:cubicBezTo>
                    <a:pt x="42" y="44"/>
                    <a:pt x="42" y="44"/>
                    <a:pt x="42" y="44"/>
                  </a:cubicBezTo>
                  <a:cubicBezTo>
                    <a:pt x="29" y="52"/>
                    <a:pt x="13" y="62"/>
                    <a:pt x="0" y="69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13" y="197"/>
                    <a:pt x="29" y="207"/>
                    <a:pt x="42" y="214"/>
                  </a:cubicBezTo>
                  <a:cubicBezTo>
                    <a:pt x="101" y="250"/>
                    <a:pt x="101" y="250"/>
                    <a:pt x="101" y="250"/>
                  </a:cubicBezTo>
                  <a:cubicBezTo>
                    <a:pt x="116" y="259"/>
                    <a:pt x="128" y="252"/>
                    <a:pt x="128" y="234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28" y="7"/>
                    <a:pt x="116" y="0"/>
                    <a:pt x="101" y="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8" name="Google Shape;168;p11"/>
          <p:cNvSpPr/>
          <p:nvPr/>
        </p:nvSpPr>
        <p:spPr>
          <a:xfrm>
            <a:off x="7924800" y="4569080"/>
            <a:ext cx="4267201" cy="1298320"/>
          </a:xfrm>
          <a:prstGeom prst="rect">
            <a:avLst/>
          </a:prstGeom>
          <a:solidFill>
            <a:srgbClr val="11304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are the challenges of advocating for a family with parental substance abuse?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1"/>
          <p:cNvSpPr/>
          <p:nvPr/>
        </p:nvSpPr>
        <p:spPr>
          <a:xfrm>
            <a:off x="4419601" y="3582448"/>
            <a:ext cx="6891402" cy="914400"/>
          </a:xfrm>
          <a:prstGeom prst="rect">
            <a:avLst/>
          </a:prstGeom>
          <a:solidFill>
            <a:srgbClr val="F5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Video: Saving Kids</a:t>
            </a:r>
            <a:endParaRPr sz="24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2"/>
          <p:cNvSpPr txBox="1"/>
          <p:nvPr/>
        </p:nvSpPr>
        <p:spPr>
          <a:xfrm>
            <a:off x="0" y="1222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5: </a:t>
            </a:r>
            <a: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Can the Child Return Home?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2"/>
          <p:cNvSpPr txBox="1"/>
          <p:nvPr/>
        </p:nvSpPr>
        <p:spPr>
          <a:xfrm>
            <a:off x="3576778" y="1724081"/>
            <a:ext cx="8346141" cy="4538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Key points to consider: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The parent’s ability to function in a caregiving role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The child’s health, development and age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Parental history of substance abuse and treatment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Safety of the home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Family supports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Available treatment resources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Treatment prognosis and/or length of sobriety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658" y="1724081"/>
            <a:ext cx="3179622" cy="4770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1140</Words>
  <Application>Microsoft Macintosh PowerPoint</Application>
  <PresentationFormat>Custom</PresentationFormat>
  <Paragraphs>161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Proxima Nova</vt:lpstr>
      <vt:lpstr>Office Theme</vt:lpstr>
      <vt:lpstr>PowerPoint Presentation</vt:lpstr>
      <vt:lpstr>Chapter 5:  Substance Abuse, Diversity and Disproportionality</vt:lpstr>
      <vt:lpstr>PowerPoint Presentation</vt:lpstr>
      <vt:lpstr>PowerPoint Presentation</vt:lpstr>
      <vt:lpstr>Chapter 5:  Substance Abuse and Cultural Competence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Chapter 5:  Substance Abuse, Diversity and Disproportionality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Chapter 5:  Substance Abuse, Diversity and Disproportionality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Chapter 5:  Substance Abuse, Diversity and Disproportionality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Margaret Halpin</cp:lastModifiedBy>
  <cp:revision>1</cp:revision>
  <dcterms:modified xsi:type="dcterms:W3CDTF">2018-08-20T16:57:56Z</dcterms:modified>
</cp:coreProperties>
</file>