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heme/theme2.xml" ContentType="application/vnd.openxmlformats-officedocument.theme+xml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302" r:id="rId3"/>
    <p:sldId id="303" r:id="rId4"/>
    <p:sldId id="307" r:id="rId5"/>
    <p:sldId id="308" r:id="rId6"/>
    <p:sldId id="309" r:id="rId7"/>
    <p:sldId id="310" r:id="rId8"/>
    <p:sldId id="311" r:id="rId9"/>
    <p:sldId id="339" r:id="rId10"/>
    <p:sldId id="312" r:id="rId11"/>
    <p:sldId id="314" r:id="rId12"/>
    <p:sldId id="332" r:id="rId13"/>
    <p:sldId id="328" r:id="rId14"/>
    <p:sldId id="316" r:id="rId15"/>
    <p:sldId id="341" r:id="rId16"/>
    <p:sldId id="317" r:id="rId17"/>
    <p:sldId id="318" r:id="rId18"/>
    <p:sldId id="319" r:id="rId19"/>
    <p:sldId id="329" r:id="rId20"/>
    <p:sldId id="321" r:id="rId21"/>
    <p:sldId id="342" r:id="rId22"/>
    <p:sldId id="322" r:id="rId23"/>
    <p:sldId id="323" r:id="rId24"/>
    <p:sldId id="324" r:id="rId25"/>
    <p:sldId id="343" r:id="rId26"/>
    <p:sldId id="344" r:id="rId27"/>
    <p:sldId id="345" r:id="rId28"/>
    <p:sldId id="330" r:id="rId29"/>
    <p:sldId id="325" r:id="rId30"/>
    <p:sldId id="326" r:id="rId31"/>
    <p:sldId id="327" r:id="rId32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a Williams" initials="KW" lastIdx="12" clrIdx="0">
    <p:extLst/>
  </p:cmAuthor>
  <p:cmAuthor id="2" name="Vijaya" initials="V" lastIdx="7" clrIdx="1">
    <p:extLst/>
  </p:cmAuthor>
  <p:cmAuthor id="3" name="Susan Grant" initials="SG" lastIdx="43" clrIdx="2">
    <p:extLst/>
  </p:cmAuthor>
  <p:cmAuthor id="4" name="Help Desk" initials="HD" lastIdx="1" clrIdx="3"/>
  <p:cmAuthor id="5" name="Swati" initials="S" lastIdx="11" clrIdx="4">
    <p:extLst/>
  </p:cmAuthor>
  <p:cmAuthor id="6" name="Jim Gallisdorfer" initials="JG" lastIdx="3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044"/>
    <a:srgbClr val="E6E6E6"/>
    <a:srgbClr val="F2F2F2"/>
    <a:srgbClr val="CBCBCB"/>
    <a:srgbClr val="E9EBF5"/>
    <a:srgbClr val="ED1B2E"/>
    <a:srgbClr val="222A35"/>
    <a:srgbClr val="E7E7E7"/>
    <a:srgbClr val="F7F7F7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9640" autoAdjust="0"/>
  </p:normalViewPr>
  <p:slideViewPr>
    <p:cSldViewPr snapToGrid="0">
      <p:cViewPr varScale="1">
        <p:scale>
          <a:sx n="128" d="100"/>
          <a:sy n="128" d="100"/>
        </p:scale>
        <p:origin x="-120" y="-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tags" Target="tags/tag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7F8C3-DF71-4F55-B392-EC2A6526589A}" type="datetimeFigureOut">
              <a:rPr lang="en-US" smtClean="0"/>
              <a:pPr/>
              <a:t>8/17/18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D8B32-96AD-4207-B4C9-D36790982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0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B32-96AD-4207-B4C9-D367909822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75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Debrief slides for Activity 6e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B32-96AD-4207-B4C9-D3679098227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B32-96AD-4207-B4C9-D3679098227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83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6G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B32-96AD-4207-B4C9-D3679098227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86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6G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B32-96AD-4207-B4C9-D3679098227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87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B32-96AD-4207-B4C9-D3679098227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8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6A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B32-96AD-4207-B4C9-D367909822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9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</a:t>
            </a:r>
            <a:r>
              <a:rPr lang="en-US" baseline="0" dirty="0"/>
              <a:t> 6A Part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B32-96AD-4207-B4C9-D3679098227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5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6A part 2?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B32-96AD-4207-B4C9-D3679098227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0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</a:t>
            </a:r>
            <a:r>
              <a:rPr lang="en-US" baseline="0" dirty="0"/>
              <a:t> 6B, part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B32-96AD-4207-B4C9-D3679098227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3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6A part 2?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B32-96AD-4207-B4C9-D3679098227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27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6C,</a:t>
            </a:r>
            <a:r>
              <a:rPr lang="en-US" baseline="0" dirty="0"/>
              <a:t> Part 2 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B32-96AD-4207-B4C9-D3679098227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85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6E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B32-96AD-4207-B4C9-D367909822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85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Debrief</a:t>
            </a:r>
            <a:r>
              <a:rPr lang="en-US" baseline="0" dirty="0"/>
              <a:t> slides for activity 6E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B32-96AD-4207-B4C9-D3679098227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2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BAE6-D86B-4DB9-8DC8-9E3FF0491987}" type="datetimeFigureOut">
              <a:rPr lang="en-US" smtClean="0"/>
              <a:pPr/>
              <a:t>8/17/18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5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BAE6-D86B-4DB9-8DC8-9E3FF0491987}" type="datetimeFigureOut">
              <a:rPr lang="en-US" smtClean="0"/>
              <a:pPr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8" name="Rectangle 8"/>
          <p:cNvSpPr/>
          <p:nvPr userDrawn="1"/>
        </p:nvSpPr>
        <p:spPr>
          <a:xfrm>
            <a:off x="-12145" y="1260593"/>
            <a:ext cx="8574597" cy="45719"/>
          </a:xfrm>
          <a:custGeom>
            <a:avLst/>
            <a:gdLst>
              <a:gd name="connsiteX0" fmla="*/ 0 w 5170811"/>
              <a:gd name="connsiteY0" fmla="*/ 0 h 45719"/>
              <a:gd name="connsiteX1" fmla="*/ 5170811 w 5170811"/>
              <a:gd name="connsiteY1" fmla="*/ 0 h 45719"/>
              <a:gd name="connsiteX2" fmla="*/ 5170811 w 5170811"/>
              <a:gd name="connsiteY2" fmla="*/ 45719 h 45719"/>
              <a:gd name="connsiteX3" fmla="*/ 0 w 5170811"/>
              <a:gd name="connsiteY3" fmla="*/ 45719 h 45719"/>
              <a:gd name="connsiteX4" fmla="*/ 0 w 5170811"/>
              <a:gd name="connsiteY4" fmla="*/ 0 h 45719"/>
              <a:gd name="connsiteX0" fmla="*/ 0 w 5170811"/>
              <a:gd name="connsiteY0" fmla="*/ 0 h 45719"/>
              <a:gd name="connsiteX1" fmla="*/ 5170811 w 5170811"/>
              <a:gd name="connsiteY1" fmla="*/ 0 h 45719"/>
              <a:gd name="connsiteX2" fmla="*/ 5148326 w 5170811"/>
              <a:gd name="connsiteY2" fmla="*/ 40722 h 45719"/>
              <a:gd name="connsiteX3" fmla="*/ 0 w 5170811"/>
              <a:gd name="connsiteY3" fmla="*/ 45719 h 45719"/>
              <a:gd name="connsiteX4" fmla="*/ 0 w 5170811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0811" h="45719">
                <a:moveTo>
                  <a:pt x="0" y="0"/>
                </a:moveTo>
                <a:lnTo>
                  <a:pt x="5170811" y="0"/>
                </a:lnTo>
                <a:lnTo>
                  <a:pt x="5148326" y="40722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"/>
          <p:cNvSpPr/>
          <p:nvPr userDrawn="1"/>
        </p:nvSpPr>
        <p:spPr>
          <a:xfrm flipH="1">
            <a:off x="-8891" y="296268"/>
            <a:ext cx="9410065" cy="986631"/>
          </a:xfrm>
          <a:custGeom>
            <a:avLst/>
            <a:gdLst>
              <a:gd name="connsiteX0" fmla="*/ 0 w 9163574"/>
              <a:gd name="connsiteY0" fmla="*/ 0 h 1249960"/>
              <a:gd name="connsiteX1" fmla="*/ 9163574 w 9163574"/>
              <a:gd name="connsiteY1" fmla="*/ 0 h 1249960"/>
              <a:gd name="connsiteX2" fmla="*/ 9163574 w 9163574"/>
              <a:gd name="connsiteY2" fmla="*/ 1249960 h 1249960"/>
              <a:gd name="connsiteX3" fmla="*/ 0 w 9163574"/>
              <a:gd name="connsiteY3" fmla="*/ 1249960 h 1249960"/>
              <a:gd name="connsiteX4" fmla="*/ 0 w 9163574"/>
              <a:gd name="connsiteY4" fmla="*/ 0 h 1249960"/>
              <a:gd name="connsiteX0" fmla="*/ 0 w 10046002"/>
              <a:gd name="connsiteY0" fmla="*/ 0 h 1278735"/>
              <a:gd name="connsiteX1" fmla="*/ 10046002 w 10046002"/>
              <a:gd name="connsiteY1" fmla="*/ 28775 h 1278735"/>
              <a:gd name="connsiteX2" fmla="*/ 10046002 w 10046002"/>
              <a:gd name="connsiteY2" fmla="*/ 1278735 h 1278735"/>
              <a:gd name="connsiteX3" fmla="*/ 882428 w 10046002"/>
              <a:gd name="connsiteY3" fmla="*/ 1278735 h 1278735"/>
              <a:gd name="connsiteX4" fmla="*/ 0 w 10046002"/>
              <a:gd name="connsiteY4" fmla="*/ 0 h 1278735"/>
              <a:gd name="connsiteX0" fmla="*/ 0 w 10046002"/>
              <a:gd name="connsiteY0" fmla="*/ 0 h 1278735"/>
              <a:gd name="connsiteX1" fmla="*/ 10046002 w 10046002"/>
              <a:gd name="connsiteY1" fmla="*/ 28775 h 1278735"/>
              <a:gd name="connsiteX2" fmla="*/ 10046002 w 10046002"/>
              <a:gd name="connsiteY2" fmla="*/ 1278735 h 1278735"/>
              <a:gd name="connsiteX3" fmla="*/ 1000725 w 10046002"/>
              <a:gd name="connsiteY3" fmla="*/ 1253157 h 1278735"/>
              <a:gd name="connsiteX4" fmla="*/ 0 w 10046002"/>
              <a:gd name="connsiteY4" fmla="*/ 0 h 1278735"/>
              <a:gd name="connsiteX0" fmla="*/ 0 w 10046002"/>
              <a:gd name="connsiteY0" fmla="*/ 0 h 1278735"/>
              <a:gd name="connsiteX1" fmla="*/ 10046002 w 10046002"/>
              <a:gd name="connsiteY1" fmla="*/ 28775 h 1278735"/>
              <a:gd name="connsiteX2" fmla="*/ 10046002 w 10046002"/>
              <a:gd name="connsiteY2" fmla="*/ 1278735 h 1278735"/>
              <a:gd name="connsiteX3" fmla="*/ 904809 w 10046002"/>
              <a:gd name="connsiteY3" fmla="*/ 1272340 h 1278735"/>
              <a:gd name="connsiteX4" fmla="*/ 0 w 10046002"/>
              <a:gd name="connsiteY4" fmla="*/ 0 h 1278735"/>
              <a:gd name="connsiteX0" fmla="*/ 0 w 10046002"/>
              <a:gd name="connsiteY0" fmla="*/ 0 h 1278735"/>
              <a:gd name="connsiteX1" fmla="*/ 10036411 w 10046002"/>
              <a:gd name="connsiteY1" fmla="*/ 3198 h 1278735"/>
              <a:gd name="connsiteX2" fmla="*/ 10046002 w 10046002"/>
              <a:gd name="connsiteY2" fmla="*/ 1278735 h 1278735"/>
              <a:gd name="connsiteX3" fmla="*/ 904809 w 10046002"/>
              <a:gd name="connsiteY3" fmla="*/ 1272340 h 1278735"/>
              <a:gd name="connsiteX4" fmla="*/ 0 w 10046002"/>
              <a:gd name="connsiteY4" fmla="*/ 0 h 12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6002" h="1278735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113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 – subtitle white line2</a:t>
            </a:r>
          </a:p>
        </p:txBody>
      </p:sp>
    </p:spTree>
    <p:extLst>
      <p:ext uri="{BB962C8B-B14F-4D97-AF65-F5344CB8AC3E}">
        <p14:creationId xmlns:p14="http://schemas.microsoft.com/office/powerpoint/2010/main" val="350105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vmlDrawing" Target="../drawings/vmlDrawing1.vml"/><Relationship Id="rId5" Type="http://schemas.openxmlformats.org/officeDocument/2006/relationships/tags" Target="../tags/tag2.x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0" name="Picture 6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AE6-D86B-4DB9-8DC8-9E3FF0491987}" type="datetimeFigureOut">
              <a:rPr lang="en-US" smtClean="0"/>
              <a:pPr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6"/>
          <a:stretch/>
        </p:blipFill>
        <p:spPr>
          <a:xfrm>
            <a:off x="10705741" y="57028"/>
            <a:ext cx="147755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chemeClr val="tx2">
              <a:lumMod val="60000"/>
              <a:lumOff val="4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1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emf"/><Relationship Id="rId10" Type="http://schemas.openxmlformats.org/officeDocument/2006/relationships/image" Target="../media/image8.emf"/><Relationship Id="rId11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3.png"/><Relationship Id="rId5" Type="http://schemas.microsoft.com/office/2007/relationships/hdphoto" Target="../media/hdphoto2.wdp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microsoft.com/office/2007/relationships/hdphoto" Target="NUL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imer-tab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2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5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3" t="75556" r="-1"/>
          <a:stretch/>
        </p:blipFill>
        <p:spPr>
          <a:xfrm>
            <a:off x="-1" y="5181600"/>
            <a:ext cx="12192001" cy="167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3602" y="5297980"/>
            <a:ext cx="802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CASA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VOLUNTEER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SESSION 6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1257300" y="-19050"/>
            <a:ext cx="3048000" cy="5200649"/>
          </a:xfrm>
          <a:prstGeom prst="parallelogram">
            <a:avLst>
              <a:gd name="adj" fmla="val 72940"/>
            </a:avLst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79419" y="0"/>
            <a:ext cx="2256118" cy="1389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Stock-823914176_super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86" y="279265"/>
            <a:ext cx="6914003" cy="46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82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Impact of Domestic Violence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1073792" y="1423328"/>
            <a:ext cx="9873842" cy="4538933"/>
          </a:xfrm>
        </p:spPr>
        <p:txBody>
          <a:bodyPr/>
          <a:lstStyle/>
          <a:p>
            <a:pPr marL="0" lvl="1">
              <a:spcAft>
                <a:spcPts val="1200"/>
              </a:spcAft>
              <a:buClr>
                <a:srgbClr val="FF0000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Recapping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“Lisa’s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911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Call”: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were your impressions of Lisa?</a:t>
            </a:r>
          </a:p>
          <a:p>
            <a:pPr lvl="1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were your impressions of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her mother?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were your impressions of her step-father?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6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Domestic Violence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927100" y="2412114"/>
            <a:ext cx="11012938" cy="288798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CASA/GAL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volunteer, you should: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37" lvl="1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knowledgeable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concerned about domestic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violence.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37" lvl="1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into account the history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severity of family violence when making placement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recommendations.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37" lvl="1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best interest of the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37" lvl="1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resources for children from violent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homes.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37" lvl="1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 help for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47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6:</a:t>
            </a:r>
            <a:br>
              <a:rPr lang="en-US" dirty="0"/>
            </a:br>
            <a:r>
              <a:rPr lang="en-US" b="0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19" name="Freeform 78"/>
          <p:cNvSpPr>
            <a:spLocks noEditPoints="1"/>
          </p:cNvSpPr>
          <p:nvPr/>
        </p:nvSpPr>
        <p:spPr bwMode="auto">
          <a:xfrm rot="14808680">
            <a:off x="3469698" y="3650240"/>
            <a:ext cx="823516" cy="738377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0" name="Group 19"/>
          <p:cNvGrpSpPr/>
          <p:nvPr/>
        </p:nvGrpSpPr>
        <p:grpSpPr>
          <a:xfrm>
            <a:off x="3512267" y="3607671"/>
            <a:ext cx="1263780" cy="823516"/>
            <a:chOff x="2171982" y="4409337"/>
            <a:chExt cx="1263780" cy="823516"/>
          </a:xfrm>
        </p:grpSpPr>
        <p:sp>
          <p:nvSpPr>
            <p:cNvPr id="21" name="Freeform 78"/>
            <p:cNvSpPr>
              <a:spLocks noEditPoints="1"/>
            </p:cNvSpPr>
            <p:nvPr/>
          </p:nvSpPr>
          <p:spPr bwMode="auto">
            <a:xfrm rot="14808680">
              <a:off x="2129413" y="4451906"/>
              <a:ext cx="823516" cy="738377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50000"/>
                  </a:solidFill>
                  <a:latin typeface="Arial" pitchFamily="34" charset="0"/>
                  <a:cs typeface="Arial" pitchFamily="34" charset="0"/>
                </a:rPr>
                <a:t>1B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19820" y="3530071"/>
            <a:ext cx="9672180" cy="986631"/>
            <a:chOff x="2519820" y="3530071"/>
            <a:chExt cx="9672180" cy="986631"/>
          </a:xfrm>
        </p:grpSpPr>
        <p:sp>
          <p:nvSpPr>
            <p:cNvPr id="24" name="Rectangle 1"/>
            <p:cNvSpPr/>
            <p:nvPr/>
          </p:nvSpPr>
          <p:spPr>
            <a:xfrm rot="10800000" flipH="1">
              <a:off x="2519820" y="3530071"/>
              <a:ext cx="9672180" cy="986631"/>
            </a:xfrm>
            <a:custGeom>
              <a:avLst/>
              <a:gdLst>
                <a:gd name="connsiteX0" fmla="*/ 0 w 9163574"/>
                <a:gd name="connsiteY0" fmla="*/ 0 h 1249960"/>
                <a:gd name="connsiteX1" fmla="*/ 9163574 w 9163574"/>
                <a:gd name="connsiteY1" fmla="*/ 0 h 1249960"/>
                <a:gd name="connsiteX2" fmla="*/ 9163574 w 9163574"/>
                <a:gd name="connsiteY2" fmla="*/ 1249960 h 1249960"/>
                <a:gd name="connsiteX3" fmla="*/ 0 w 9163574"/>
                <a:gd name="connsiteY3" fmla="*/ 1249960 h 1249960"/>
                <a:gd name="connsiteX4" fmla="*/ 0 w 9163574"/>
                <a:gd name="connsiteY4" fmla="*/ 0 h 1249960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882428 w 10046002"/>
                <a:gd name="connsiteY3" fmla="*/ 1278735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1000725 w 10046002"/>
                <a:gd name="connsiteY3" fmla="*/ 1253157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904809 w 10046002"/>
                <a:gd name="connsiteY3" fmla="*/ 1272340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36411 w 10046002"/>
                <a:gd name="connsiteY1" fmla="*/ 3198 h 1278735"/>
                <a:gd name="connsiteX2" fmla="*/ 10046002 w 10046002"/>
                <a:gd name="connsiteY2" fmla="*/ 1278735 h 1278735"/>
                <a:gd name="connsiteX3" fmla="*/ 904809 w 10046002"/>
                <a:gd name="connsiteY3" fmla="*/ 1272340 h 1278735"/>
                <a:gd name="connsiteX4" fmla="*/ 0 w 10046002"/>
                <a:gd name="connsiteY4" fmla="*/ 0 h 1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6002" h="1278735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44449" y="3582448"/>
              <a:ext cx="8847551" cy="914400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What Challenges You?</a:t>
              </a:r>
            </a:p>
          </p:txBody>
        </p:sp>
        <p:sp>
          <p:nvSpPr>
            <p:cNvPr id="26" name="Freeform 78"/>
            <p:cNvSpPr>
              <a:spLocks noEditPoints="1"/>
            </p:cNvSpPr>
            <p:nvPr/>
          </p:nvSpPr>
          <p:spPr bwMode="auto">
            <a:xfrm rot="14808680">
              <a:off x="3469698" y="3650240"/>
              <a:ext cx="823516" cy="738377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92388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474" y="4136252"/>
            <a:ext cx="2852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Pre-Work Recap, Chapter Overview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7227" y="4116879"/>
            <a:ext cx="1672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Violence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9818" y="4116879"/>
            <a:ext cx="2458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Building: Cultural Competence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4156" y="4116879"/>
            <a:ext cx="1459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 Case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11149" y="4078779"/>
            <a:ext cx="29998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Wrap-Up: Review</a:t>
            </a:r>
            <a:r>
              <a:rPr lang="en-US" sz="2400" dirty="0" smtClean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 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Pre-Work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9431" y="2514061"/>
            <a:ext cx="809435" cy="812462"/>
          </a:xfrm>
          <a:prstGeom prst="rect">
            <a:avLst/>
          </a:prstGeom>
        </p:spPr>
      </p:pic>
      <p:sp>
        <p:nvSpPr>
          <p:cNvPr id="12" name="Freeform 5"/>
          <p:cNvSpPr>
            <a:spLocks/>
          </p:cNvSpPr>
          <p:nvPr/>
        </p:nvSpPr>
        <p:spPr bwMode="auto">
          <a:xfrm>
            <a:off x="9107488" y="2918466"/>
            <a:ext cx="2376488" cy="1192213"/>
          </a:xfrm>
          <a:custGeom>
            <a:avLst/>
            <a:gdLst/>
            <a:ahLst/>
            <a:cxnLst>
              <a:cxn ang="0">
                <a:pos x="819" y="1"/>
              </a:cxn>
              <a:cxn ang="0">
                <a:pos x="462" y="358"/>
              </a:cxn>
              <a:cxn ang="0">
                <a:pos x="104" y="1"/>
              </a:cxn>
              <a:cxn ang="0">
                <a:pos x="104" y="0"/>
              </a:cxn>
              <a:cxn ang="0">
                <a:pos x="0" y="0"/>
              </a:cxn>
              <a:cxn ang="0">
                <a:pos x="0" y="1"/>
              </a:cxn>
              <a:cxn ang="0">
                <a:pos x="462" y="462"/>
              </a:cxn>
              <a:cxn ang="0">
                <a:pos x="923" y="1"/>
              </a:cxn>
              <a:cxn ang="0">
                <a:pos x="923" y="0"/>
              </a:cxn>
              <a:cxn ang="0">
                <a:pos x="819" y="0"/>
              </a:cxn>
              <a:cxn ang="0">
                <a:pos x="819" y="1"/>
              </a:cxn>
            </a:cxnLst>
            <a:rect l="0" t="0" r="r" b="b"/>
            <a:pathLst>
              <a:path w="923" h="462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7000875" y="1729428"/>
            <a:ext cx="2374900" cy="1189038"/>
          </a:xfrm>
          <a:custGeom>
            <a:avLst/>
            <a:gdLst/>
            <a:ahLst/>
            <a:cxnLst>
              <a:cxn ang="0">
                <a:pos x="461" y="0"/>
              </a:cxn>
              <a:cxn ang="0">
                <a:pos x="0" y="461"/>
              </a:cxn>
              <a:cxn ang="0">
                <a:pos x="0" y="461"/>
              </a:cxn>
              <a:cxn ang="0">
                <a:pos x="104" y="461"/>
              </a:cxn>
              <a:cxn ang="0">
                <a:pos x="104" y="461"/>
              </a:cxn>
              <a:cxn ang="0">
                <a:pos x="461" y="104"/>
              </a:cxn>
              <a:cxn ang="0">
                <a:pos x="819" y="461"/>
              </a:cxn>
              <a:cxn ang="0">
                <a:pos x="819" y="461"/>
              </a:cxn>
              <a:cxn ang="0">
                <a:pos x="923" y="461"/>
              </a:cxn>
              <a:cxn ang="0">
                <a:pos x="923" y="461"/>
              </a:cxn>
              <a:cxn ang="0">
                <a:pos x="461" y="0"/>
              </a:cxn>
            </a:cxnLst>
            <a:rect l="0" t="0" r="r" b="b"/>
            <a:pathLst>
              <a:path w="923" h="461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4892675" y="2918466"/>
            <a:ext cx="2374900" cy="1192213"/>
          </a:xfrm>
          <a:custGeom>
            <a:avLst/>
            <a:gdLst/>
            <a:ahLst/>
            <a:cxnLst>
              <a:cxn ang="0">
                <a:pos x="819" y="1"/>
              </a:cxn>
              <a:cxn ang="0">
                <a:pos x="461" y="359"/>
              </a:cxn>
              <a:cxn ang="0">
                <a:pos x="103" y="1"/>
              </a:cxn>
              <a:cxn ang="0">
                <a:pos x="103" y="0"/>
              </a:cxn>
              <a:cxn ang="0">
                <a:pos x="0" y="0"/>
              </a:cxn>
              <a:cxn ang="0">
                <a:pos x="0" y="1"/>
              </a:cxn>
              <a:cxn ang="0">
                <a:pos x="461" y="462"/>
              </a:cxn>
              <a:cxn ang="0">
                <a:pos x="923" y="1"/>
              </a:cxn>
              <a:cxn ang="0">
                <a:pos x="923" y="0"/>
              </a:cxn>
              <a:cxn ang="0">
                <a:pos x="819" y="0"/>
              </a:cxn>
              <a:cxn ang="0">
                <a:pos x="819" y="1"/>
              </a:cxn>
            </a:cxnLst>
            <a:rect l="0" t="0" r="r" b="b"/>
            <a:pathLst>
              <a:path w="923" h="462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2782888" y="1729428"/>
            <a:ext cx="2374900" cy="1189038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0" y="461"/>
              </a:cxn>
              <a:cxn ang="0">
                <a:pos x="0" y="461"/>
              </a:cxn>
              <a:cxn ang="0">
                <a:pos x="104" y="461"/>
              </a:cxn>
              <a:cxn ang="0">
                <a:pos x="104" y="461"/>
              </a:cxn>
              <a:cxn ang="0">
                <a:pos x="462" y="104"/>
              </a:cxn>
              <a:cxn ang="0">
                <a:pos x="820" y="461"/>
              </a:cxn>
              <a:cxn ang="0">
                <a:pos x="820" y="461"/>
              </a:cxn>
              <a:cxn ang="0">
                <a:pos x="923" y="461"/>
              </a:cxn>
              <a:cxn ang="0">
                <a:pos x="923" y="461"/>
              </a:cxn>
              <a:cxn ang="0">
                <a:pos x="462" y="0"/>
              </a:cxn>
            </a:cxnLst>
            <a:rect l="0" t="0" r="r" b="b"/>
            <a:pathLst>
              <a:path w="923" h="461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676275" y="3470276"/>
              <a:ext cx="2374900" cy="1192213"/>
            </a:xfrm>
            <a:custGeom>
              <a:avLst/>
              <a:gdLst/>
              <a:ahLst/>
              <a:cxnLst>
                <a:cxn ang="0">
                  <a:pos x="819" y="1"/>
                </a:cxn>
                <a:cxn ang="0">
                  <a:pos x="462" y="359"/>
                </a:cxn>
                <a:cxn ang="0">
                  <a:pos x="104" y="1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462" y="462"/>
                </a:cxn>
                <a:cxn ang="0">
                  <a:pos x="923" y="1"/>
                </a:cxn>
                <a:cxn ang="0">
                  <a:pos x="923" y="0"/>
                </a:cxn>
                <a:cxn ang="0">
                  <a:pos x="819" y="0"/>
                </a:cxn>
                <a:cxn ang="0">
                  <a:pos x="819" y="1"/>
                </a:cxn>
              </a:cxnLst>
              <a:rect l="0" t="0" r="r" b="b"/>
              <a:pathLst>
                <a:path w="923" h="462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676275" y="2281238"/>
              <a:ext cx="2374900" cy="1189038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0" y="461"/>
                </a:cxn>
                <a:cxn ang="0">
                  <a:pos x="104" y="461"/>
                </a:cxn>
                <a:cxn ang="0">
                  <a:pos x="462" y="104"/>
                </a:cxn>
                <a:cxn ang="0">
                  <a:pos x="819" y="461"/>
                </a:cxn>
                <a:cxn ang="0">
                  <a:pos x="923" y="461"/>
                </a:cxn>
                <a:cxn ang="0">
                  <a:pos x="462" y="0"/>
                </a:cxn>
              </a:cxnLst>
              <a:rect l="0" t="0" r="r" b="b"/>
              <a:pathLst>
                <a:path w="923" h="461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 11"/>
          <p:cNvSpPr>
            <a:spLocks/>
          </p:cNvSpPr>
          <p:nvPr/>
        </p:nvSpPr>
        <p:spPr bwMode="auto">
          <a:xfrm>
            <a:off x="9107488" y="1729428"/>
            <a:ext cx="2376488" cy="1189038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0" y="461"/>
              </a:cxn>
              <a:cxn ang="0">
                <a:pos x="104" y="461"/>
              </a:cxn>
              <a:cxn ang="0">
                <a:pos x="462" y="104"/>
              </a:cxn>
              <a:cxn ang="0">
                <a:pos x="819" y="461"/>
              </a:cxn>
              <a:cxn ang="0">
                <a:pos x="923" y="461"/>
              </a:cxn>
              <a:cxn ang="0">
                <a:pos x="462" y="0"/>
              </a:cxn>
            </a:cxnLst>
            <a:rect l="0" t="0" r="r" b="b"/>
            <a:pathLst>
              <a:path w="923" h="461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7000875" y="2918466"/>
            <a:ext cx="2374900" cy="1192213"/>
          </a:xfrm>
          <a:custGeom>
            <a:avLst/>
            <a:gdLst/>
            <a:ahLst/>
            <a:cxnLst>
              <a:cxn ang="0">
                <a:pos x="461" y="358"/>
              </a:cxn>
              <a:cxn ang="0">
                <a:pos x="104" y="0"/>
              </a:cxn>
              <a:cxn ang="0">
                <a:pos x="0" y="0"/>
              </a:cxn>
              <a:cxn ang="0">
                <a:pos x="461" y="462"/>
              </a:cxn>
              <a:cxn ang="0">
                <a:pos x="923" y="0"/>
              </a:cxn>
              <a:cxn ang="0">
                <a:pos x="819" y="0"/>
              </a:cxn>
              <a:cxn ang="0">
                <a:pos x="461" y="358"/>
              </a:cxn>
            </a:cxnLst>
            <a:rect l="0" t="0" r="r" b="b"/>
            <a:pathLst>
              <a:path w="923" h="462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4892675" y="1729428"/>
            <a:ext cx="2374900" cy="1189038"/>
          </a:xfrm>
          <a:custGeom>
            <a:avLst/>
            <a:gdLst/>
            <a:ahLst/>
            <a:cxnLst>
              <a:cxn ang="0">
                <a:pos x="461" y="0"/>
              </a:cxn>
              <a:cxn ang="0">
                <a:pos x="0" y="461"/>
              </a:cxn>
              <a:cxn ang="0">
                <a:pos x="103" y="461"/>
              </a:cxn>
              <a:cxn ang="0">
                <a:pos x="461" y="104"/>
              </a:cxn>
              <a:cxn ang="0">
                <a:pos x="819" y="461"/>
              </a:cxn>
              <a:cxn ang="0">
                <a:pos x="923" y="461"/>
              </a:cxn>
              <a:cxn ang="0">
                <a:pos x="461" y="0"/>
              </a:cxn>
            </a:cxnLst>
            <a:rect l="0" t="0" r="r" b="b"/>
            <a:pathLst>
              <a:path w="923" h="461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2782888" y="2918466"/>
            <a:ext cx="2374900" cy="1192213"/>
          </a:xfrm>
          <a:custGeom>
            <a:avLst/>
            <a:gdLst/>
            <a:ahLst/>
            <a:cxnLst>
              <a:cxn ang="0">
                <a:pos x="462" y="358"/>
              </a:cxn>
              <a:cxn ang="0">
                <a:pos x="104" y="0"/>
              </a:cxn>
              <a:cxn ang="0">
                <a:pos x="0" y="0"/>
              </a:cxn>
              <a:cxn ang="0">
                <a:pos x="462" y="462"/>
              </a:cxn>
              <a:cxn ang="0">
                <a:pos x="923" y="0"/>
              </a:cxn>
              <a:cxn ang="0">
                <a:pos x="820" y="0"/>
              </a:cxn>
              <a:cxn ang="0">
                <a:pos x="462" y="358"/>
              </a:cxn>
            </a:cxnLst>
            <a:rect l="0" t="0" r="r" b="b"/>
            <a:pathLst>
              <a:path w="923" h="462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5730" y="2442118"/>
            <a:ext cx="715541" cy="9877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1000"/>
          </a:blip>
          <a:stretch>
            <a:fillRect/>
          </a:stretch>
        </p:blipFill>
        <p:spPr>
          <a:xfrm>
            <a:off x="1480305" y="2519873"/>
            <a:ext cx="716366" cy="902706"/>
          </a:xfrm>
          <a:prstGeom prst="rect">
            <a:avLst/>
          </a:prstGeom>
        </p:spPr>
      </p:pic>
      <p:sp>
        <p:nvSpPr>
          <p:cNvPr id="27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Domestic Violence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b="0" dirty="0" smtClean="0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Cultural Competence</a:t>
            </a:r>
            <a:endParaRPr lang="en-US" b="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635" y="2490521"/>
            <a:ext cx="822979" cy="7335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lum bright="70000" contrast="-70000"/>
            <a:alphaModFix amt="10000"/>
          </a:blip>
          <a:stretch>
            <a:fillRect/>
          </a:stretch>
        </p:blipFill>
        <p:spPr>
          <a:xfrm>
            <a:off x="3453665" y="2331532"/>
            <a:ext cx="1012502" cy="10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Culture and Perceptions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225800" y="1738638"/>
            <a:ext cx="8487980" cy="453893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CASA/GAL volunteer:</a:t>
            </a:r>
          </a:p>
          <a:p>
            <a:pPr marL="822937" lvl="1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discomfort that families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feel disclosing specific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information such as race, family form,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ethnicity, gender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identity, geographic identity, age, sexual orientation, religion or spirituality, language, disabilities, socioeconomic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and immigration status.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37" lvl="1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 build rapport and help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comfortable sharing important information.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37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Glob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286000"/>
            <a:ext cx="25286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4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6:</a:t>
            </a:r>
            <a:br>
              <a:rPr lang="en-US" dirty="0"/>
            </a:br>
            <a:r>
              <a:rPr lang="en-US" b="0" dirty="0">
                <a:solidFill>
                  <a:schemeClr val="bg1"/>
                </a:solidFill>
              </a:rPr>
              <a:t>Skill Building: Cultural Competence</a:t>
            </a:r>
          </a:p>
        </p:txBody>
      </p:sp>
      <p:sp>
        <p:nvSpPr>
          <p:cNvPr id="19" name="Freeform 78"/>
          <p:cNvSpPr>
            <a:spLocks noEditPoints="1"/>
          </p:cNvSpPr>
          <p:nvPr/>
        </p:nvSpPr>
        <p:spPr bwMode="auto">
          <a:xfrm rot="14808680">
            <a:off x="3469698" y="3650240"/>
            <a:ext cx="823516" cy="738377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0" name="Group 19"/>
          <p:cNvGrpSpPr/>
          <p:nvPr/>
        </p:nvGrpSpPr>
        <p:grpSpPr>
          <a:xfrm>
            <a:off x="3512267" y="3607671"/>
            <a:ext cx="1263780" cy="823516"/>
            <a:chOff x="2171982" y="4409337"/>
            <a:chExt cx="1263780" cy="823516"/>
          </a:xfrm>
        </p:grpSpPr>
        <p:sp>
          <p:nvSpPr>
            <p:cNvPr id="21" name="Freeform 78"/>
            <p:cNvSpPr>
              <a:spLocks noEditPoints="1"/>
            </p:cNvSpPr>
            <p:nvPr/>
          </p:nvSpPr>
          <p:spPr bwMode="auto">
            <a:xfrm rot="14808680">
              <a:off x="2129413" y="4451906"/>
              <a:ext cx="823516" cy="738377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50000"/>
                  </a:solidFill>
                  <a:latin typeface="Arial" pitchFamily="34" charset="0"/>
                  <a:cs typeface="Arial" pitchFamily="34" charset="0"/>
                </a:rPr>
                <a:t>1B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19820" y="3530071"/>
            <a:ext cx="9672180" cy="986631"/>
            <a:chOff x="2519820" y="3530071"/>
            <a:chExt cx="9672180" cy="986631"/>
          </a:xfrm>
        </p:grpSpPr>
        <p:sp>
          <p:nvSpPr>
            <p:cNvPr id="24" name="Rectangle 1"/>
            <p:cNvSpPr/>
            <p:nvPr/>
          </p:nvSpPr>
          <p:spPr>
            <a:xfrm rot="10800000" flipH="1">
              <a:off x="2519820" y="3530071"/>
              <a:ext cx="9672180" cy="986631"/>
            </a:xfrm>
            <a:custGeom>
              <a:avLst/>
              <a:gdLst>
                <a:gd name="connsiteX0" fmla="*/ 0 w 9163574"/>
                <a:gd name="connsiteY0" fmla="*/ 0 h 1249960"/>
                <a:gd name="connsiteX1" fmla="*/ 9163574 w 9163574"/>
                <a:gd name="connsiteY1" fmla="*/ 0 h 1249960"/>
                <a:gd name="connsiteX2" fmla="*/ 9163574 w 9163574"/>
                <a:gd name="connsiteY2" fmla="*/ 1249960 h 1249960"/>
                <a:gd name="connsiteX3" fmla="*/ 0 w 9163574"/>
                <a:gd name="connsiteY3" fmla="*/ 1249960 h 1249960"/>
                <a:gd name="connsiteX4" fmla="*/ 0 w 9163574"/>
                <a:gd name="connsiteY4" fmla="*/ 0 h 1249960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882428 w 10046002"/>
                <a:gd name="connsiteY3" fmla="*/ 1278735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1000725 w 10046002"/>
                <a:gd name="connsiteY3" fmla="*/ 1253157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904809 w 10046002"/>
                <a:gd name="connsiteY3" fmla="*/ 1272340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36411 w 10046002"/>
                <a:gd name="connsiteY1" fmla="*/ 3198 h 1278735"/>
                <a:gd name="connsiteX2" fmla="*/ 10046002 w 10046002"/>
                <a:gd name="connsiteY2" fmla="*/ 1278735 h 1278735"/>
                <a:gd name="connsiteX3" fmla="*/ 904809 w 10046002"/>
                <a:gd name="connsiteY3" fmla="*/ 1272340 h 1278735"/>
                <a:gd name="connsiteX4" fmla="*/ 0 w 10046002"/>
                <a:gd name="connsiteY4" fmla="*/ 0 h 1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6002" h="1278735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05300" y="3582448"/>
              <a:ext cx="7696200" cy="914400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Culturally Competent Child Advocacy</a:t>
              </a:r>
            </a:p>
          </p:txBody>
        </p:sp>
        <p:sp>
          <p:nvSpPr>
            <p:cNvPr id="26" name="Freeform 78"/>
            <p:cNvSpPr>
              <a:spLocks noEditPoints="1"/>
            </p:cNvSpPr>
            <p:nvPr/>
          </p:nvSpPr>
          <p:spPr bwMode="auto">
            <a:xfrm rot="14808680">
              <a:off x="3469698" y="3650240"/>
              <a:ext cx="823516" cy="738377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7916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Stereotypes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674064" y="1724081"/>
            <a:ext cx="8103476" cy="453893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rigid and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inflexible.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even when presented with evidence contrary to the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people’s potential, perpetuate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myths and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gross generalizations about a particular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37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471" y="2637578"/>
            <a:ext cx="2101929" cy="2497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086" y="1948090"/>
            <a:ext cx="2771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Stereotypes</a:t>
            </a:r>
            <a:r>
              <a:rPr lang="mr-IN" sz="2400" b="1" dirty="0" smtClean="0">
                <a:latin typeface="Arial"/>
                <a:cs typeface="Arial"/>
              </a:rPr>
              <a:t>…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363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Cultural Competence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10304" y="1738638"/>
            <a:ext cx="8103476" cy="453893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competence is an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process of recognizing and overcoming biases by thinking flexibly and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credible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of information about those who are different from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you.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aware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and respecting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allows you to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culturally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 child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37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49" y="2546592"/>
            <a:ext cx="2731971" cy="26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2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Increasing Cultural Competence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2176" y="2008555"/>
            <a:ext cx="10997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increase your cultural competence, you can use the resources in your community: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18262" y="3210141"/>
            <a:ext cx="11059110" cy="2631510"/>
            <a:chOff x="718262" y="3210141"/>
            <a:chExt cx="11059110" cy="2631510"/>
          </a:xfrm>
        </p:grpSpPr>
        <p:sp>
          <p:nvSpPr>
            <p:cNvPr id="3" name="Rectangle 2"/>
            <p:cNvSpPr/>
            <p:nvPr/>
          </p:nvSpPr>
          <p:spPr>
            <a:xfrm>
              <a:off x="770339" y="4641322"/>
              <a:ext cx="11804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FF0000"/>
                </a:buClr>
              </a:pP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library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57439" y="4641322"/>
              <a:ext cx="15199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Clr>
                  <a:srgbClr val="FF0000"/>
                </a:buClr>
              </a:pP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Museums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3165" y="4641322"/>
              <a:ext cx="17841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FF0000"/>
                </a:buClr>
              </a:pP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university in your community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05108" y="4641322"/>
              <a:ext cx="153289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FF0000"/>
                </a:buClr>
              </a:pP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internet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28876" y="4641322"/>
              <a:ext cx="23391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FF0000"/>
                </a:buClr>
              </a:pP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 agencies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75089" y="4641322"/>
              <a:ext cx="220228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FF0000"/>
                </a:buClr>
              </a:pP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Communities of faith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262" y="3210141"/>
              <a:ext cx="1323683" cy="13249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6263" y="3210141"/>
              <a:ext cx="1323683" cy="13249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2824" y="3210141"/>
              <a:ext cx="1323683" cy="13249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9865" y="3210141"/>
              <a:ext cx="1323683" cy="132491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6586" y="3210141"/>
              <a:ext cx="1323683" cy="132491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4107" y="3210141"/>
              <a:ext cx="1323683" cy="132491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3254" y="3554222"/>
              <a:ext cx="675542" cy="64438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6508" y="3486803"/>
              <a:ext cx="763191" cy="77159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551" y="3486803"/>
              <a:ext cx="690228" cy="69087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91361" y="3455057"/>
              <a:ext cx="800690" cy="8350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89447" y="3543547"/>
              <a:ext cx="817960" cy="67182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08718" y="3581624"/>
              <a:ext cx="694461" cy="581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112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474" y="4136252"/>
            <a:ext cx="2852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Pre-Work Recap, Chapter Overview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7227" y="4116879"/>
            <a:ext cx="1672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Violence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9818" y="4116879"/>
            <a:ext cx="2458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Building: Cultural Competence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4156" y="4116879"/>
            <a:ext cx="1459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 Case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11149" y="4078779"/>
            <a:ext cx="29998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Wrap-Up: Review</a:t>
            </a:r>
            <a:r>
              <a:rPr lang="en-US" sz="2400" dirty="0" smtClean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 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Pre-Work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9431" y="2514061"/>
            <a:ext cx="809435" cy="812462"/>
          </a:xfrm>
          <a:prstGeom prst="rect">
            <a:avLst/>
          </a:prstGeom>
        </p:spPr>
      </p:pic>
      <p:sp>
        <p:nvSpPr>
          <p:cNvPr id="12" name="Freeform 5"/>
          <p:cNvSpPr>
            <a:spLocks/>
          </p:cNvSpPr>
          <p:nvPr/>
        </p:nvSpPr>
        <p:spPr bwMode="auto">
          <a:xfrm>
            <a:off x="9107488" y="2918466"/>
            <a:ext cx="2376488" cy="1192213"/>
          </a:xfrm>
          <a:custGeom>
            <a:avLst/>
            <a:gdLst/>
            <a:ahLst/>
            <a:cxnLst>
              <a:cxn ang="0">
                <a:pos x="819" y="1"/>
              </a:cxn>
              <a:cxn ang="0">
                <a:pos x="462" y="358"/>
              </a:cxn>
              <a:cxn ang="0">
                <a:pos x="104" y="1"/>
              </a:cxn>
              <a:cxn ang="0">
                <a:pos x="104" y="0"/>
              </a:cxn>
              <a:cxn ang="0">
                <a:pos x="0" y="0"/>
              </a:cxn>
              <a:cxn ang="0">
                <a:pos x="0" y="1"/>
              </a:cxn>
              <a:cxn ang="0">
                <a:pos x="462" y="462"/>
              </a:cxn>
              <a:cxn ang="0">
                <a:pos x="923" y="1"/>
              </a:cxn>
              <a:cxn ang="0">
                <a:pos x="923" y="0"/>
              </a:cxn>
              <a:cxn ang="0">
                <a:pos x="819" y="0"/>
              </a:cxn>
              <a:cxn ang="0">
                <a:pos x="819" y="1"/>
              </a:cxn>
            </a:cxnLst>
            <a:rect l="0" t="0" r="r" b="b"/>
            <a:pathLst>
              <a:path w="923" h="462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7000875" y="1729428"/>
            <a:ext cx="2374900" cy="1189038"/>
          </a:xfrm>
          <a:custGeom>
            <a:avLst/>
            <a:gdLst/>
            <a:ahLst/>
            <a:cxnLst>
              <a:cxn ang="0">
                <a:pos x="461" y="0"/>
              </a:cxn>
              <a:cxn ang="0">
                <a:pos x="0" y="461"/>
              </a:cxn>
              <a:cxn ang="0">
                <a:pos x="0" y="461"/>
              </a:cxn>
              <a:cxn ang="0">
                <a:pos x="104" y="461"/>
              </a:cxn>
              <a:cxn ang="0">
                <a:pos x="104" y="461"/>
              </a:cxn>
              <a:cxn ang="0">
                <a:pos x="461" y="104"/>
              </a:cxn>
              <a:cxn ang="0">
                <a:pos x="819" y="461"/>
              </a:cxn>
              <a:cxn ang="0">
                <a:pos x="819" y="461"/>
              </a:cxn>
              <a:cxn ang="0">
                <a:pos x="923" y="461"/>
              </a:cxn>
              <a:cxn ang="0">
                <a:pos x="923" y="461"/>
              </a:cxn>
              <a:cxn ang="0">
                <a:pos x="461" y="0"/>
              </a:cxn>
            </a:cxnLst>
            <a:rect l="0" t="0" r="r" b="b"/>
            <a:pathLst>
              <a:path w="923" h="461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4892675" y="2918466"/>
            <a:ext cx="2374900" cy="1192213"/>
          </a:xfrm>
          <a:custGeom>
            <a:avLst/>
            <a:gdLst/>
            <a:ahLst/>
            <a:cxnLst>
              <a:cxn ang="0">
                <a:pos x="819" y="1"/>
              </a:cxn>
              <a:cxn ang="0">
                <a:pos x="461" y="359"/>
              </a:cxn>
              <a:cxn ang="0">
                <a:pos x="103" y="1"/>
              </a:cxn>
              <a:cxn ang="0">
                <a:pos x="103" y="0"/>
              </a:cxn>
              <a:cxn ang="0">
                <a:pos x="0" y="0"/>
              </a:cxn>
              <a:cxn ang="0">
                <a:pos x="0" y="1"/>
              </a:cxn>
              <a:cxn ang="0">
                <a:pos x="461" y="462"/>
              </a:cxn>
              <a:cxn ang="0">
                <a:pos x="923" y="1"/>
              </a:cxn>
              <a:cxn ang="0">
                <a:pos x="923" y="0"/>
              </a:cxn>
              <a:cxn ang="0">
                <a:pos x="819" y="0"/>
              </a:cxn>
              <a:cxn ang="0">
                <a:pos x="819" y="1"/>
              </a:cxn>
            </a:cxnLst>
            <a:rect l="0" t="0" r="r" b="b"/>
            <a:pathLst>
              <a:path w="923" h="462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2782888" y="1729428"/>
            <a:ext cx="2374900" cy="1189038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0" y="461"/>
              </a:cxn>
              <a:cxn ang="0">
                <a:pos x="0" y="461"/>
              </a:cxn>
              <a:cxn ang="0">
                <a:pos x="104" y="461"/>
              </a:cxn>
              <a:cxn ang="0">
                <a:pos x="104" y="461"/>
              </a:cxn>
              <a:cxn ang="0">
                <a:pos x="462" y="104"/>
              </a:cxn>
              <a:cxn ang="0">
                <a:pos x="820" y="461"/>
              </a:cxn>
              <a:cxn ang="0">
                <a:pos x="820" y="461"/>
              </a:cxn>
              <a:cxn ang="0">
                <a:pos x="923" y="461"/>
              </a:cxn>
              <a:cxn ang="0">
                <a:pos x="923" y="461"/>
              </a:cxn>
              <a:cxn ang="0">
                <a:pos x="462" y="0"/>
              </a:cxn>
            </a:cxnLst>
            <a:rect l="0" t="0" r="r" b="b"/>
            <a:pathLst>
              <a:path w="923" h="461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676275" y="3470276"/>
              <a:ext cx="2374900" cy="1192213"/>
            </a:xfrm>
            <a:custGeom>
              <a:avLst/>
              <a:gdLst/>
              <a:ahLst/>
              <a:cxnLst>
                <a:cxn ang="0">
                  <a:pos x="819" y="1"/>
                </a:cxn>
                <a:cxn ang="0">
                  <a:pos x="462" y="359"/>
                </a:cxn>
                <a:cxn ang="0">
                  <a:pos x="104" y="1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462" y="462"/>
                </a:cxn>
                <a:cxn ang="0">
                  <a:pos x="923" y="1"/>
                </a:cxn>
                <a:cxn ang="0">
                  <a:pos x="923" y="0"/>
                </a:cxn>
                <a:cxn ang="0">
                  <a:pos x="819" y="0"/>
                </a:cxn>
                <a:cxn ang="0">
                  <a:pos x="819" y="1"/>
                </a:cxn>
              </a:cxnLst>
              <a:rect l="0" t="0" r="r" b="b"/>
              <a:pathLst>
                <a:path w="923" h="462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676275" y="2281238"/>
              <a:ext cx="2374900" cy="1189038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0" y="461"/>
                </a:cxn>
                <a:cxn ang="0">
                  <a:pos x="104" y="461"/>
                </a:cxn>
                <a:cxn ang="0">
                  <a:pos x="462" y="104"/>
                </a:cxn>
                <a:cxn ang="0">
                  <a:pos x="819" y="461"/>
                </a:cxn>
                <a:cxn ang="0">
                  <a:pos x="923" y="461"/>
                </a:cxn>
                <a:cxn ang="0">
                  <a:pos x="462" y="0"/>
                </a:cxn>
              </a:cxnLst>
              <a:rect l="0" t="0" r="r" b="b"/>
              <a:pathLst>
                <a:path w="923" h="461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 11"/>
          <p:cNvSpPr>
            <a:spLocks/>
          </p:cNvSpPr>
          <p:nvPr/>
        </p:nvSpPr>
        <p:spPr bwMode="auto">
          <a:xfrm>
            <a:off x="9107488" y="1729428"/>
            <a:ext cx="2376488" cy="1189038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0" y="461"/>
              </a:cxn>
              <a:cxn ang="0">
                <a:pos x="104" y="461"/>
              </a:cxn>
              <a:cxn ang="0">
                <a:pos x="462" y="104"/>
              </a:cxn>
              <a:cxn ang="0">
                <a:pos x="819" y="461"/>
              </a:cxn>
              <a:cxn ang="0">
                <a:pos x="923" y="461"/>
              </a:cxn>
              <a:cxn ang="0">
                <a:pos x="462" y="0"/>
              </a:cxn>
            </a:cxnLst>
            <a:rect l="0" t="0" r="r" b="b"/>
            <a:pathLst>
              <a:path w="923" h="461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7000875" y="2918466"/>
            <a:ext cx="2374900" cy="1192213"/>
          </a:xfrm>
          <a:custGeom>
            <a:avLst/>
            <a:gdLst/>
            <a:ahLst/>
            <a:cxnLst>
              <a:cxn ang="0">
                <a:pos x="461" y="358"/>
              </a:cxn>
              <a:cxn ang="0">
                <a:pos x="104" y="0"/>
              </a:cxn>
              <a:cxn ang="0">
                <a:pos x="0" y="0"/>
              </a:cxn>
              <a:cxn ang="0">
                <a:pos x="461" y="462"/>
              </a:cxn>
              <a:cxn ang="0">
                <a:pos x="923" y="0"/>
              </a:cxn>
              <a:cxn ang="0">
                <a:pos x="819" y="0"/>
              </a:cxn>
              <a:cxn ang="0">
                <a:pos x="461" y="358"/>
              </a:cxn>
            </a:cxnLst>
            <a:rect l="0" t="0" r="r" b="b"/>
            <a:pathLst>
              <a:path w="923" h="462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4892675" y="1729428"/>
            <a:ext cx="2374900" cy="1189038"/>
          </a:xfrm>
          <a:custGeom>
            <a:avLst/>
            <a:gdLst/>
            <a:ahLst/>
            <a:cxnLst>
              <a:cxn ang="0">
                <a:pos x="461" y="0"/>
              </a:cxn>
              <a:cxn ang="0">
                <a:pos x="0" y="461"/>
              </a:cxn>
              <a:cxn ang="0">
                <a:pos x="103" y="461"/>
              </a:cxn>
              <a:cxn ang="0">
                <a:pos x="461" y="104"/>
              </a:cxn>
              <a:cxn ang="0">
                <a:pos x="819" y="461"/>
              </a:cxn>
              <a:cxn ang="0">
                <a:pos x="923" y="461"/>
              </a:cxn>
              <a:cxn ang="0">
                <a:pos x="461" y="0"/>
              </a:cxn>
            </a:cxnLst>
            <a:rect l="0" t="0" r="r" b="b"/>
            <a:pathLst>
              <a:path w="923" h="461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2782888" y="2918466"/>
            <a:ext cx="2374900" cy="1192213"/>
          </a:xfrm>
          <a:custGeom>
            <a:avLst/>
            <a:gdLst/>
            <a:ahLst/>
            <a:cxnLst>
              <a:cxn ang="0">
                <a:pos x="462" y="358"/>
              </a:cxn>
              <a:cxn ang="0">
                <a:pos x="104" y="0"/>
              </a:cxn>
              <a:cxn ang="0">
                <a:pos x="0" y="0"/>
              </a:cxn>
              <a:cxn ang="0">
                <a:pos x="462" y="462"/>
              </a:cxn>
              <a:cxn ang="0">
                <a:pos x="923" y="0"/>
              </a:cxn>
              <a:cxn ang="0">
                <a:pos x="820" y="0"/>
              </a:cxn>
              <a:cxn ang="0">
                <a:pos x="462" y="358"/>
              </a:cxn>
            </a:cxnLst>
            <a:rect l="0" t="0" r="r" b="b"/>
            <a:pathLst>
              <a:path w="923" h="462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5730" y="2442118"/>
            <a:ext cx="715541" cy="9877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1000"/>
          </a:blip>
          <a:stretch>
            <a:fillRect/>
          </a:stretch>
        </p:blipFill>
        <p:spPr>
          <a:xfrm>
            <a:off x="1480305" y="2519873"/>
            <a:ext cx="716366" cy="902706"/>
          </a:xfrm>
          <a:prstGeom prst="rect">
            <a:avLst/>
          </a:prstGeom>
        </p:spPr>
      </p:pic>
      <p:sp>
        <p:nvSpPr>
          <p:cNvPr id="27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Domestic Violence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b="0" dirty="0" smtClean="0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Cultural Competence</a:t>
            </a:r>
            <a:endParaRPr lang="en-US" b="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lum bright="87000" contrast="-99000"/>
          </a:blip>
          <a:stretch>
            <a:fillRect/>
          </a:stretch>
        </p:blipFill>
        <p:spPr>
          <a:xfrm>
            <a:off x="5668635" y="2490521"/>
            <a:ext cx="822979" cy="7335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alphaModFix amt="10000"/>
            <a:lum bright="-17000" contrast="-70000"/>
          </a:blip>
          <a:stretch>
            <a:fillRect/>
          </a:stretch>
        </p:blipFill>
        <p:spPr>
          <a:xfrm>
            <a:off x="3453665" y="2331532"/>
            <a:ext cx="1012502" cy="10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4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33" name="Rectangle 8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>
                <a:gd name="connsiteX0" fmla="*/ 0 w 5170811"/>
                <a:gd name="connsiteY0" fmla="*/ 0 h 45719"/>
                <a:gd name="connsiteX1" fmla="*/ 5170811 w 5170811"/>
                <a:gd name="connsiteY1" fmla="*/ 0 h 45719"/>
                <a:gd name="connsiteX2" fmla="*/ 5170811 w 5170811"/>
                <a:gd name="connsiteY2" fmla="*/ 45719 h 45719"/>
                <a:gd name="connsiteX3" fmla="*/ 0 w 5170811"/>
                <a:gd name="connsiteY3" fmla="*/ 45719 h 45719"/>
                <a:gd name="connsiteX4" fmla="*/ 0 w 5170811"/>
                <a:gd name="connsiteY4" fmla="*/ 0 h 45719"/>
                <a:gd name="connsiteX0" fmla="*/ 0 w 5170811"/>
                <a:gd name="connsiteY0" fmla="*/ 0 h 45719"/>
                <a:gd name="connsiteX1" fmla="*/ 5170811 w 5170811"/>
                <a:gd name="connsiteY1" fmla="*/ 0 h 45719"/>
                <a:gd name="connsiteX2" fmla="*/ 5148326 w 5170811"/>
                <a:gd name="connsiteY2" fmla="*/ 40722 h 45719"/>
                <a:gd name="connsiteX3" fmla="*/ 0 w 5170811"/>
                <a:gd name="connsiteY3" fmla="*/ 45719 h 45719"/>
                <a:gd name="connsiteX4" fmla="*/ 0 w 5170811"/>
                <a:gd name="connsiteY4" fmla="*/ 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0811" h="45719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1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>
                <a:gd name="connsiteX0" fmla="*/ 0 w 9163574"/>
                <a:gd name="connsiteY0" fmla="*/ 0 h 1249960"/>
                <a:gd name="connsiteX1" fmla="*/ 9163574 w 9163574"/>
                <a:gd name="connsiteY1" fmla="*/ 0 h 1249960"/>
                <a:gd name="connsiteX2" fmla="*/ 9163574 w 9163574"/>
                <a:gd name="connsiteY2" fmla="*/ 1249960 h 1249960"/>
                <a:gd name="connsiteX3" fmla="*/ 0 w 9163574"/>
                <a:gd name="connsiteY3" fmla="*/ 1249960 h 1249960"/>
                <a:gd name="connsiteX4" fmla="*/ 0 w 9163574"/>
                <a:gd name="connsiteY4" fmla="*/ 0 h 1249960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882428 w 10046002"/>
                <a:gd name="connsiteY3" fmla="*/ 1278735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1000725 w 10046002"/>
                <a:gd name="connsiteY3" fmla="*/ 1253157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904809 w 10046002"/>
                <a:gd name="connsiteY3" fmla="*/ 1272340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36411 w 10046002"/>
                <a:gd name="connsiteY1" fmla="*/ 3198 h 1278735"/>
                <a:gd name="connsiteX2" fmla="*/ 10046002 w 10046002"/>
                <a:gd name="connsiteY2" fmla="*/ 1278735 h 1278735"/>
                <a:gd name="connsiteX3" fmla="*/ 904809 w 10046002"/>
                <a:gd name="connsiteY3" fmla="*/ 1272340 h 1278735"/>
                <a:gd name="connsiteX4" fmla="*/ 0 w 10046002"/>
                <a:gd name="connsiteY4" fmla="*/ 0 h 1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6002" h="1278735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1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Picture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20474" y="4136252"/>
            <a:ext cx="2852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Pre-Work Recap, Chapter Overview</a:t>
            </a:r>
            <a:r>
              <a:rPr lang="en-US" sz="2400" dirty="0" smtClean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7227" y="4116879"/>
            <a:ext cx="1672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Violence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19818" y="4116879"/>
            <a:ext cx="2458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Building: Cultural Competence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44156" y="4116879"/>
            <a:ext cx="1459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 Case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11149" y="4078779"/>
            <a:ext cx="29998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Wrap-Up: Review</a:t>
            </a:r>
            <a:r>
              <a:rPr lang="en-US" sz="2400" dirty="0" smtClean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 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Pre-Work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39431" y="2514061"/>
            <a:ext cx="809435" cy="812462"/>
          </a:xfrm>
          <a:prstGeom prst="rect">
            <a:avLst/>
          </a:prstGeom>
        </p:spPr>
      </p:pic>
      <p:sp>
        <p:nvSpPr>
          <p:cNvPr id="1029" name="Freeform 5"/>
          <p:cNvSpPr>
            <a:spLocks/>
          </p:cNvSpPr>
          <p:nvPr/>
        </p:nvSpPr>
        <p:spPr bwMode="auto">
          <a:xfrm>
            <a:off x="9107488" y="2918466"/>
            <a:ext cx="2376488" cy="1192213"/>
          </a:xfrm>
          <a:custGeom>
            <a:avLst/>
            <a:gdLst/>
            <a:ahLst/>
            <a:cxnLst>
              <a:cxn ang="0">
                <a:pos x="819" y="1"/>
              </a:cxn>
              <a:cxn ang="0">
                <a:pos x="462" y="358"/>
              </a:cxn>
              <a:cxn ang="0">
                <a:pos x="104" y="1"/>
              </a:cxn>
              <a:cxn ang="0">
                <a:pos x="104" y="0"/>
              </a:cxn>
              <a:cxn ang="0">
                <a:pos x="0" y="0"/>
              </a:cxn>
              <a:cxn ang="0">
                <a:pos x="0" y="1"/>
              </a:cxn>
              <a:cxn ang="0">
                <a:pos x="462" y="462"/>
              </a:cxn>
              <a:cxn ang="0">
                <a:pos x="923" y="1"/>
              </a:cxn>
              <a:cxn ang="0">
                <a:pos x="923" y="0"/>
              </a:cxn>
              <a:cxn ang="0">
                <a:pos x="819" y="0"/>
              </a:cxn>
              <a:cxn ang="0">
                <a:pos x="819" y="1"/>
              </a:cxn>
            </a:cxnLst>
            <a:rect l="0" t="0" r="r" b="b"/>
            <a:pathLst>
              <a:path w="923" h="462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7000875" y="1729428"/>
            <a:ext cx="2374900" cy="1189038"/>
          </a:xfrm>
          <a:custGeom>
            <a:avLst/>
            <a:gdLst/>
            <a:ahLst/>
            <a:cxnLst>
              <a:cxn ang="0">
                <a:pos x="461" y="0"/>
              </a:cxn>
              <a:cxn ang="0">
                <a:pos x="0" y="461"/>
              </a:cxn>
              <a:cxn ang="0">
                <a:pos x="0" y="461"/>
              </a:cxn>
              <a:cxn ang="0">
                <a:pos x="104" y="461"/>
              </a:cxn>
              <a:cxn ang="0">
                <a:pos x="104" y="461"/>
              </a:cxn>
              <a:cxn ang="0">
                <a:pos x="461" y="104"/>
              </a:cxn>
              <a:cxn ang="0">
                <a:pos x="819" y="461"/>
              </a:cxn>
              <a:cxn ang="0">
                <a:pos x="819" y="461"/>
              </a:cxn>
              <a:cxn ang="0">
                <a:pos x="923" y="461"/>
              </a:cxn>
              <a:cxn ang="0">
                <a:pos x="923" y="461"/>
              </a:cxn>
              <a:cxn ang="0">
                <a:pos x="461" y="0"/>
              </a:cxn>
            </a:cxnLst>
            <a:rect l="0" t="0" r="r" b="b"/>
            <a:pathLst>
              <a:path w="923" h="461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4892675" y="2918466"/>
            <a:ext cx="2374900" cy="1192213"/>
          </a:xfrm>
          <a:custGeom>
            <a:avLst/>
            <a:gdLst/>
            <a:ahLst/>
            <a:cxnLst>
              <a:cxn ang="0">
                <a:pos x="819" y="1"/>
              </a:cxn>
              <a:cxn ang="0">
                <a:pos x="461" y="359"/>
              </a:cxn>
              <a:cxn ang="0">
                <a:pos x="103" y="1"/>
              </a:cxn>
              <a:cxn ang="0">
                <a:pos x="103" y="0"/>
              </a:cxn>
              <a:cxn ang="0">
                <a:pos x="0" y="0"/>
              </a:cxn>
              <a:cxn ang="0">
                <a:pos x="0" y="1"/>
              </a:cxn>
              <a:cxn ang="0">
                <a:pos x="461" y="462"/>
              </a:cxn>
              <a:cxn ang="0">
                <a:pos x="923" y="1"/>
              </a:cxn>
              <a:cxn ang="0">
                <a:pos x="923" y="0"/>
              </a:cxn>
              <a:cxn ang="0">
                <a:pos x="819" y="0"/>
              </a:cxn>
              <a:cxn ang="0">
                <a:pos x="819" y="1"/>
              </a:cxn>
            </a:cxnLst>
            <a:rect l="0" t="0" r="r" b="b"/>
            <a:pathLst>
              <a:path w="923" h="462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2782888" y="1729428"/>
            <a:ext cx="2374900" cy="1189038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0" y="461"/>
              </a:cxn>
              <a:cxn ang="0">
                <a:pos x="0" y="461"/>
              </a:cxn>
              <a:cxn ang="0">
                <a:pos x="104" y="461"/>
              </a:cxn>
              <a:cxn ang="0">
                <a:pos x="104" y="461"/>
              </a:cxn>
              <a:cxn ang="0">
                <a:pos x="462" y="104"/>
              </a:cxn>
              <a:cxn ang="0">
                <a:pos x="820" y="461"/>
              </a:cxn>
              <a:cxn ang="0">
                <a:pos x="820" y="461"/>
              </a:cxn>
              <a:cxn ang="0">
                <a:pos x="923" y="461"/>
              </a:cxn>
              <a:cxn ang="0">
                <a:pos x="923" y="461"/>
              </a:cxn>
              <a:cxn ang="0">
                <a:pos x="462" y="0"/>
              </a:cxn>
            </a:cxnLst>
            <a:rect l="0" t="0" r="r" b="b"/>
            <a:pathLst>
              <a:path w="923" h="461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5636" y="2984716"/>
              <a:ext cx="733480" cy="924273"/>
            </a:xfrm>
            <a:prstGeom prst="rect">
              <a:avLst/>
            </a:prstGeom>
          </p:spPr>
        </p:pic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676275" y="3470276"/>
              <a:ext cx="2374900" cy="1192213"/>
            </a:xfrm>
            <a:custGeom>
              <a:avLst/>
              <a:gdLst/>
              <a:ahLst/>
              <a:cxnLst>
                <a:cxn ang="0">
                  <a:pos x="819" y="1"/>
                </a:cxn>
                <a:cxn ang="0">
                  <a:pos x="462" y="359"/>
                </a:cxn>
                <a:cxn ang="0">
                  <a:pos x="104" y="1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462" y="462"/>
                </a:cxn>
                <a:cxn ang="0">
                  <a:pos x="923" y="1"/>
                </a:cxn>
                <a:cxn ang="0">
                  <a:pos x="923" y="0"/>
                </a:cxn>
                <a:cxn ang="0">
                  <a:pos x="819" y="0"/>
                </a:cxn>
                <a:cxn ang="0">
                  <a:pos x="819" y="1"/>
                </a:cxn>
              </a:cxnLst>
              <a:rect l="0" t="0" r="r" b="b"/>
              <a:pathLst>
                <a:path w="923" h="462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BBCF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676275" y="2281238"/>
              <a:ext cx="2374900" cy="1189038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0" y="461"/>
                </a:cxn>
                <a:cxn ang="0">
                  <a:pos x="104" y="461"/>
                </a:cxn>
                <a:cxn ang="0">
                  <a:pos x="462" y="104"/>
                </a:cxn>
                <a:cxn ang="0">
                  <a:pos x="819" y="461"/>
                </a:cxn>
                <a:cxn ang="0">
                  <a:pos x="923" y="461"/>
                </a:cxn>
                <a:cxn ang="0">
                  <a:pos x="462" y="0"/>
                </a:cxn>
              </a:cxnLst>
              <a:rect l="0" t="0" r="r" b="b"/>
              <a:pathLst>
                <a:path w="923" h="461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192F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5" name="Freeform 11"/>
          <p:cNvSpPr>
            <a:spLocks/>
          </p:cNvSpPr>
          <p:nvPr/>
        </p:nvSpPr>
        <p:spPr bwMode="auto">
          <a:xfrm>
            <a:off x="9107488" y="1729428"/>
            <a:ext cx="2376488" cy="1189038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0" y="461"/>
              </a:cxn>
              <a:cxn ang="0">
                <a:pos x="104" y="461"/>
              </a:cxn>
              <a:cxn ang="0">
                <a:pos x="462" y="104"/>
              </a:cxn>
              <a:cxn ang="0">
                <a:pos x="819" y="461"/>
              </a:cxn>
              <a:cxn ang="0">
                <a:pos x="923" y="461"/>
              </a:cxn>
              <a:cxn ang="0">
                <a:pos x="462" y="0"/>
              </a:cxn>
            </a:cxnLst>
            <a:rect l="0" t="0" r="r" b="b"/>
            <a:pathLst>
              <a:path w="923" h="461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7000875" y="2918466"/>
            <a:ext cx="2374900" cy="1192213"/>
          </a:xfrm>
          <a:custGeom>
            <a:avLst/>
            <a:gdLst/>
            <a:ahLst/>
            <a:cxnLst>
              <a:cxn ang="0">
                <a:pos x="461" y="358"/>
              </a:cxn>
              <a:cxn ang="0">
                <a:pos x="104" y="0"/>
              </a:cxn>
              <a:cxn ang="0">
                <a:pos x="0" y="0"/>
              </a:cxn>
              <a:cxn ang="0">
                <a:pos x="461" y="462"/>
              </a:cxn>
              <a:cxn ang="0">
                <a:pos x="923" y="0"/>
              </a:cxn>
              <a:cxn ang="0">
                <a:pos x="819" y="0"/>
              </a:cxn>
              <a:cxn ang="0">
                <a:pos x="461" y="358"/>
              </a:cxn>
            </a:cxnLst>
            <a:rect l="0" t="0" r="r" b="b"/>
            <a:pathLst>
              <a:path w="923" h="462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4892675" y="1729428"/>
            <a:ext cx="2374900" cy="1189038"/>
          </a:xfrm>
          <a:custGeom>
            <a:avLst/>
            <a:gdLst/>
            <a:ahLst/>
            <a:cxnLst>
              <a:cxn ang="0">
                <a:pos x="461" y="0"/>
              </a:cxn>
              <a:cxn ang="0">
                <a:pos x="0" y="461"/>
              </a:cxn>
              <a:cxn ang="0">
                <a:pos x="103" y="461"/>
              </a:cxn>
              <a:cxn ang="0">
                <a:pos x="461" y="104"/>
              </a:cxn>
              <a:cxn ang="0">
                <a:pos x="819" y="461"/>
              </a:cxn>
              <a:cxn ang="0">
                <a:pos x="923" y="461"/>
              </a:cxn>
              <a:cxn ang="0">
                <a:pos x="461" y="0"/>
              </a:cxn>
            </a:cxnLst>
            <a:rect l="0" t="0" r="r" b="b"/>
            <a:pathLst>
              <a:path w="923" h="461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2782888" y="2918466"/>
            <a:ext cx="2374900" cy="1192213"/>
          </a:xfrm>
          <a:custGeom>
            <a:avLst/>
            <a:gdLst/>
            <a:ahLst/>
            <a:cxnLst>
              <a:cxn ang="0">
                <a:pos x="462" y="358"/>
              </a:cxn>
              <a:cxn ang="0">
                <a:pos x="104" y="0"/>
              </a:cxn>
              <a:cxn ang="0">
                <a:pos x="0" y="0"/>
              </a:cxn>
              <a:cxn ang="0">
                <a:pos x="462" y="462"/>
              </a:cxn>
              <a:cxn ang="0">
                <a:pos x="923" y="0"/>
              </a:cxn>
              <a:cxn ang="0">
                <a:pos x="820" y="0"/>
              </a:cxn>
              <a:cxn ang="0">
                <a:pos x="462" y="358"/>
              </a:cxn>
            </a:cxnLst>
            <a:rect l="0" t="0" r="r" b="b"/>
            <a:pathLst>
              <a:path w="923" h="462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5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Domestic 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Violence, Bias </a:t>
            </a:r>
            <a:r>
              <a:rPr b="0" dirty="0" smtClean="0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Cultural Competence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05730" y="2442118"/>
            <a:ext cx="715541" cy="9877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8635" y="2490521"/>
            <a:ext cx="822979" cy="7335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3665" y="2331532"/>
            <a:ext cx="1012502" cy="10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4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The Amarillo Case</a:t>
            </a:r>
          </a:p>
        </p:txBody>
      </p:sp>
      <p:sp>
        <p:nvSpPr>
          <p:cNvPr id="5" name="Rectangle 1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>
              <a:gd name="connsiteX0" fmla="*/ 0 w 9163574"/>
              <a:gd name="connsiteY0" fmla="*/ 0 h 1249960"/>
              <a:gd name="connsiteX1" fmla="*/ 9163574 w 9163574"/>
              <a:gd name="connsiteY1" fmla="*/ 0 h 1249960"/>
              <a:gd name="connsiteX2" fmla="*/ 9163574 w 9163574"/>
              <a:gd name="connsiteY2" fmla="*/ 1249960 h 1249960"/>
              <a:gd name="connsiteX3" fmla="*/ 0 w 9163574"/>
              <a:gd name="connsiteY3" fmla="*/ 1249960 h 1249960"/>
              <a:gd name="connsiteX4" fmla="*/ 0 w 9163574"/>
              <a:gd name="connsiteY4" fmla="*/ 0 h 1249960"/>
              <a:gd name="connsiteX0" fmla="*/ 0 w 10046002"/>
              <a:gd name="connsiteY0" fmla="*/ 0 h 1278735"/>
              <a:gd name="connsiteX1" fmla="*/ 10046002 w 10046002"/>
              <a:gd name="connsiteY1" fmla="*/ 28775 h 1278735"/>
              <a:gd name="connsiteX2" fmla="*/ 10046002 w 10046002"/>
              <a:gd name="connsiteY2" fmla="*/ 1278735 h 1278735"/>
              <a:gd name="connsiteX3" fmla="*/ 882428 w 10046002"/>
              <a:gd name="connsiteY3" fmla="*/ 1278735 h 1278735"/>
              <a:gd name="connsiteX4" fmla="*/ 0 w 10046002"/>
              <a:gd name="connsiteY4" fmla="*/ 0 h 1278735"/>
              <a:gd name="connsiteX0" fmla="*/ 0 w 10046002"/>
              <a:gd name="connsiteY0" fmla="*/ 0 h 1278735"/>
              <a:gd name="connsiteX1" fmla="*/ 10046002 w 10046002"/>
              <a:gd name="connsiteY1" fmla="*/ 28775 h 1278735"/>
              <a:gd name="connsiteX2" fmla="*/ 10046002 w 10046002"/>
              <a:gd name="connsiteY2" fmla="*/ 1278735 h 1278735"/>
              <a:gd name="connsiteX3" fmla="*/ 1000725 w 10046002"/>
              <a:gd name="connsiteY3" fmla="*/ 1253157 h 1278735"/>
              <a:gd name="connsiteX4" fmla="*/ 0 w 10046002"/>
              <a:gd name="connsiteY4" fmla="*/ 0 h 1278735"/>
              <a:gd name="connsiteX0" fmla="*/ 0 w 10046002"/>
              <a:gd name="connsiteY0" fmla="*/ 0 h 1278735"/>
              <a:gd name="connsiteX1" fmla="*/ 10046002 w 10046002"/>
              <a:gd name="connsiteY1" fmla="*/ 28775 h 1278735"/>
              <a:gd name="connsiteX2" fmla="*/ 10046002 w 10046002"/>
              <a:gd name="connsiteY2" fmla="*/ 1278735 h 1278735"/>
              <a:gd name="connsiteX3" fmla="*/ 904809 w 10046002"/>
              <a:gd name="connsiteY3" fmla="*/ 1272340 h 1278735"/>
              <a:gd name="connsiteX4" fmla="*/ 0 w 10046002"/>
              <a:gd name="connsiteY4" fmla="*/ 0 h 1278735"/>
              <a:gd name="connsiteX0" fmla="*/ 0 w 10046002"/>
              <a:gd name="connsiteY0" fmla="*/ 0 h 1278735"/>
              <a:gd name="connsiteX1" fmla="*/ 10036411 w 10046002"/>
              <a:gd name="connsiteY1" fmla="*/ 3198 h 1278735"/>
              <a:gd name="connsiteX2" fmla="*/ 10046002 w 10046002"/>
              <a:gd name="connsiteY2" fmla="*/ 1278735 h 1278735"/>
              <a:gd name="connsiteX3" fmla="*/ 904809 w 10046002"/>
              <a:gd name="connsiteY3" fmla="*/ 1272340 h 1278735"/>
              <a:gd name="connsiteX4" fmla="*/ 0 w 10046002"/>
              <a:gd name="connsiteY4" fmla="*/ 0 h 12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6002" h="1278735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5300" y="3582448"/>
            <a:ext cx="7696200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ED1B2E"/>
              </a:buCl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do you remember about the Amarillo case?</a:t>
            </a:r>
          </a:p>
        </p:txBody>
      </p:sp>
    </p:spTree>
    <p:extLst>
      <p:ext uri="{BB962C8B-B14F-4D97-AF65-F5344CB8AC3E}">
        <p14:creationId xmlns:p14="http://schemas.microsoft.com/office/powerpoint/2010/main" val="3364811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The Amarillo Case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977900" y="1738638"/>
            <a:ext cx="10735880" cy="4538933"/>
          </a:xfrm>
        </p:spPr>
        <p:txBody>
          <a:bodyPr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3 (three years ago):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 called police as a result of “loud shouting” in the home of Jose and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Myrian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Amarillo.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found the parents too inebriated to provide a safe home for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had bruises and bleeding as a result of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abuse from her husband.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three children Maria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,13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Joanna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Graciela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1,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first placed together in emergency foster care and then in separate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homes.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37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50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The Amarillo Case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10"/>
          </p:nvPr>
        </p:nvSpPr>
        <p:spPr>
          <a:xfrm>
            <a:off x="965200" y="1454158"/>
            <a:ext cx="10974838" cy="4538933"/>
          </a:xfrm>
        </p:spPr>
        <p:txBody>
          <a:bodyPr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17 (three years ago):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were advised to attend a substance abuse treatment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Amarillo was ordered to attend domestic violence program. Mrs. Amarillo was ordered to attend domestic violence survivors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Joanna was placed in the same foster home placement as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Graciela.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remained in group home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37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73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The Amarillo Case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10"/>
          </p:nvPr>
        </p:nvSpPr>
        <p:spPr>
          <a:xfrm>
            <a:off x="1066800" y="1789438"/>
            <a:ext cx="10646980" cy="4538933"/>
          </a:xfrm>
        </p:spPr>
        <p:txBody>
          <a:bodyPr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3 (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ago):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Joanna and Graciela Amarillo have been placed in a new foster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setting.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family was willing to serve as a placement for Maria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Amarillo.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Amarillo had many episodes of running away from the foster families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which she was placed.</a:t>
            </a: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Amarillo has been placed into a transitional housing center for teenage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has filed a petition to terminate parental rights as parents did not comply with court-ordered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29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The Amarillo Case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977900" y="1852938"/>
            <a:ext cx="10989792" cy="4538933"/>
          </a:xfrm>
        </p:spPr>
        <p:txBody>
          <a:bodyPr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9 (two years ago):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Parental rights were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terminated.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26 (two years ago):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Amarillo was placed in the same foster home as her younger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siblings.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recommendations for this case as a CASA/GAL volunteer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for the child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for the parent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 decisions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06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5B0393C3-1CBB-4DC8-B654-1F977C535A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81" y="2047057"/>
            <a:ext cx="2195348" cy="3043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510F1F7D-420E-4A7A-ABE5-A8031E49B1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6" y="2047057"/>
            <a:ext cx="2984323" cy="3043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43240560-06AC-4EC0-B17C-68C75B77671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49" y="2047057"/>
            <a:ext cx="2115523" cy="3042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452415A-3C17-4B04-9CC0-C039BA5126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92" y="2047057"/>
            <a:ext cx="2451802" cy="30423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C4943130-6935-4B4C-A806-F4271D5A779B}"/>
              </a:ext>
            </a:extLst>
          </p:cNvPr>
          <p:cNvSpPr/>
          <p:nvPr/>
        </p:nvSpPr>
        <p:spPr>
          <a:xfrm>
            <a:off x="1022111" y="5482561"/>
            <a:ext cx="1459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523F8745-ED07-474A-AD47-DF908A20F299}"/>
              </a:ext>
            </a:extLst>
          </p:cNvPr>
          <p:cNvSpPr/>
          <p:nvPr/>
        </p:nvSpPr>
        <p:spPr>
          <a:xfrm>
            <a:off x="3664765" y="5490444"/>
            <a:ext cx="1827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AAF3F316-E900-43C7-A9D7-71620332484E}"/>
              </a:ext>
            </a:extLst>
          </p:cNvPr>
          <p:cNvSpPr/>
          <p:nvPr/>
        </p:nvSpPr>
        <p:spPr>
          <a:xfrm>
            <a:off x="6613120" y="5481435"/>
            <a:ext cx="1827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Scribe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98DC3A3B-3EC8-41F8-BA9C-8DDA39F5A2C1}"/>
              </a:ext>
            </a:extLst>
          </p:cNvPr>
          <p:cNvSpPr/>
          <p:nvPr/>
        </p:nvSpPr>
        <p:spPr>
          <a:xfrm>
            <a:off x="9689703" y="5481434"/>
            <a:ext cx="1827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  <a:endParaRPr lang="en-US" sz="2400" dirty="0">
              <a:solidFill>
                <a:srgbClr val="1130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05CA9AE-C747-48ED-9524-F1EA6CE1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The Amarillo Case</a:t>
            </a:r>
          </a:p>
        </p:txBody>
      </p:sp>
    </p:spTree>
    <p:extLst>
      <p:ext uri="{BB962C8B-B14F-4D97-AF65-F5344CB8AC3E}">
        <p14:creationId xmlns:p14="http://schemas.microsoft.com/office/powerpoint/2010/main" val="1519485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738DA652-95DE-4BEA-9C10-34B872D1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>
            <a:hlinkClick r:id="rId2"/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C7A60820-26BE-4609-BA19-E66E447E2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6" b="12348"/>
          <a:stretch/>
        </p:blipFill>
        <p:spPr bwMode="auto">
          <a:xfrm>
            <a:off x="-12145" y="1308547"/>
            <a:ext cx="12204145" cy="55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4D16B40F-1E62-4470-B575-6C8E9DF3AE02}"/>
              </a:ext>
            </a:extLst>
          </p:cNvPr>
          <p:cNvSpPr/>
          <p:nvPr/>
        </p:nvSpPr>
        <p:spPr>
          <a:xfrm>
            <a:off x="1747158" y="3121407"/>
            <a:ext cx="4000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ED1B2E"/>
              </a:buClr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It’s time to work the case!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96A8F058-E3BE-488E-BC25-CADAD008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The Amarillo Case</a:t>
            </a:r>
          </a:p>
        </p:txBody>
      </p:sp>
    </p:spTree>
    <p:extLst>
      <p:ext uri="{BB962C8B-B14F-4D97-AF65-F5344CB8AC3E}">
        <p14:creationId xmlns:p14="http://schemas.microsoft.com/office/powerpoint/2010/main" val="3963540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145" y="296268"/>
            <a:ext cx="9857185" cy="1010044"/>
            <a:chOff x="-2619" y="296268"/>
            <a:chExt cx="7569864" cy="1010044"/>
          </a:xfrm>
        </p:grpSpPr>
        <p:sp>
          <p:nvSpPr>
            <p:cNvPr id="9" name="Rectangle 8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>
                <a:gd name="connsiteX0" fmla="*/ 0 w 5170811"/>
                <a:gd name="connsiteY0" fmla="*/ 0 h 45719"/>
                <a:gd name="connsiteX1" fmla="*/ 5170811 w 5170811"/>
                <a:gd name="connsiteY1" fmla="*/ 0 h 45719"/>
                <a:gd name="connsiteX2" fmla="*/ 5170811 w 5170811"/>
                <a:gd name="connsiteY2" fmla="*/ 45719 h 45719"/>
                <a:gd name="connsiteX3" fmla="*/ 0 w 5170811"/>
                <a:gd name="connsiteY3" fmla="*/ 45719 h 45719"/>
                <a:gd name="connsiteX4" fmla="*/ 0 w 5170811"/>
                <a:gd name="connsiteY4" fmla="*/ 0 h 45719"/>
                <a:gd name="connsiteX0" fmla="*/ 0 w 5170811"/>
                <a:gd name="connsiteY0" fmla="*/ 0 h 45719"/>
                <a:gd name="connsiteX1" fmla="*/ 5170811 w 5170811"/>
                <a:gd name="connsiteY1" fmla="*/ 0 h 45719"/>
                <a:gd name="connsiteX2" fmla="*/ 5148326 w 5170811"/>
                <a:gd name="connsiteY2" fmla="*/ 40722 h 45719"/>
                <a:gd name="connsiteX3" fmla="*/ 0 w 5170811"/>
                <a:gd name="connsiteY3" fmla="*/ 45719 h 45719"/>
                <a:gd name="connsiteX4" fmla="*/ 0 w 5170811"/>
                <a:gd name="connsiteY4" fmla="*/ 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0811" h="45719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>
                <a:gd name="connsiteX0" fmla="*/ 0 w 9163574"/>
                <a:gd name="connsiteY0" fmla="*/ 0 h 1249960"/>
                <a:gd name="connsiteX1" fmla="*/ 9163574 w 9163574"/>
                <a:gd name="connsiteY1" fmla="*/ 0 h 1249960"/>
                <a:gd name="connsiteX2" fmla="*/ 9163574 w 9163574"/>
                <a:gd name="connsiteY2" fmla="*/ 1249960 h 1249960"/>
                <a:gd name="connsiteX3" fmla="*/ 0 w 9163574"/>
                <a:gd name="connsiteY3" fmla="*/ 1249960 h 1249960"/>
                <a:gd name="connsiteX4" fmla="*/ 0 w 9163574"/>
                <a:gd name="connsiteY4" fmla="*/ 0 h 1249960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882428 w 10046002"/>
                <a:gd name="connsiteY3" fmla="*/ 1278735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1000725 w 10046002"/>
                <a:gd name="connsiteY3" fmla="*/ 1253157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904809 w 10046002"/>
                <a:gd name="connsiteY3" fmla="*/ 1272340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36411 w 10046002"/>
                <a:gd name="connsiteY1" fmla="*/ 3198 h 1278735"/>
                <a:gd name="connsiteX2" fmla="*/ 10046002 w 10046002"/>
                <a:gd name="connsiteY2" fmla="*/ 1278735 h 1278735"/>
                <a:gd name="connsiteX3" fmla="*/ 904809 w 10046002"/>
                <a:gd name="connsiteY3" fmla="*/ 1272340 h 1278735"/>
                <a:gd name="connsiteX4" fmla="*/ 0 w 10046002"/>
                <a:gd name="connsiteY4" fmla="*/ 0 h 1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6002" h="1278735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6: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 smtClean="0">
                <a:solidFill>
                  <a:schemeClr val="bg1"/>
                </a:solidFill>
              </a:rPr>
              <a:t>Amarillo Case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9" name="Freeform 78"/>
          <p:cNvSpPr>
            <a:spLocks noEditPoints="1"/>
          </p:cNvSpPr>
          <p:nvPr/>
        </p:nvSpPr>
        <p:spPr bwMode="auto">
          <a:xfrm rot="14808680">
            <a:off x="3469698" y="3650240"/>
            <a:ext cx="823516" cy="738377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0" name="Group 19"/>
          <p:cNvGrpSpPr/>
          <p:nvPr/>
        </p:nvGrpSpPr>
        <p:grpSpPr>
          <a:xfrm>
            <a:off x="3512267" y="3607671"/>
            <a:ext cx="1263780" cy="823516"/>
            <a:chOff x="2171982" y="4409337"/>
            <a:chExt cx="1263780" cy="823516"/>
          </a:xfrm>
        </p:grpSpPr>
        <p:sp>
          <p:nvSpPr>
            <p:cNvPr id="21" name="Freeform 78"/>
            <p:cNvSpPr>
              <a:spLocks noEditPoints="1"/>
            </p:cNvSpPr>
            <p:nvPr/>
          </p:nvSpPr>
          <p:spPr bwMode="auto">
            <a:xfrm rot="14808680">
              <a:off x="2129413" y="4451906"/>
              <a:ext cx="823516" cy="738377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50000"/>
                  </a:solidFill>
                  <a:latin typeface="Arial" pitchFamily="34" charset="0"/>
                  <a:cs typeface="Arial" pitchFamily="34" charset="0"/>
                </a:rPr>
                <a:t>1B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19820" y="3530071"/>
            <a:ext cx="9672180" cy="986631"/>
            <a:chOff x="2519820" y="3530071"/>
            <a:chExt cx="9672180" cy="986631"/>
          </a:xfrm>
        </p:grpSpPr>
        <p:sp>
          <p:nvSpPr>
            <p:cNvPr id="24" name="Rectangle 1"/>
            <p:cNvSpPr/>
            <p:nvPr/>
          </p:nvSpPr>
          <p:spPr>
            <a:xfrm rot="10800000" flipH="1">
              <a:off x="2519820" y="3530071"/>
              <a:ext cx="9672180" cy="986631"/>
            </a:xfrm>
            <a:custGeom>
              <a:avLst/>
              <a:gdLst>
                <a:gd name="connsiteX0" fmla="*/ 0 w 9163574"/>
                <a:gd name="connsiteY0" fmla="*/ 0 h 1249960"/>
                <a:gd name="connsiteX1" fmla="*/ 9163574 w 9163574"/>
                <a:gd name="connsiteY1" fmla="*/ 0 h 1249960"/>
                <a:gd name="connsiteX2" fmla="*/ 9163574 w 9163574"/>
                <a:gd name="connsiteY2" fmla="*/ 1249960 h 1249960"/>
                <a:gd name="connsiteX3" fmla="*/ 0 w 9163574"/>
                <a:gd name="connsiteY3" fmla="*/ 1249960 h 1249960"/>
                <a:gd name="connsiteX4" fmla="*/ 0 w 9163574"/>
                <a:gd name="connsiteY4" fmla="*/ 0 h 1249960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882428 w 10046002"/>
                <a:gd name="connsiteY3" fmla="*/ 1278735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1000725 w 10046002"/>
                <a:gd name="connsiteY3" fmla="*/ 1253157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46002 w 10046002"/>
                <a:gd name="connsiteY1" fmla="*/ 28775 h 1278735"/>
                <a:gd name="connsiteX2" fmla="*/ 10046002 w 10046002"/>
                <a:gd name="connsiteY2" fmla="*/ 1278735 h 1278735"/>
                <a:gd name="connsiteX3" fmla="*/ 904809 w 10046002"/>
                <a:gd name="connsiteY3" fmla="*/ 1272340 h 1278735"/>
                <a:gd name="connsiteX4" fmla="*/ 0 w 10046002"/>
                <a:gd name="connsiteY4" fmla="*/ 0 h 1278735"/>
                <a:gd name="connsiteX0" fmla="*/ 0 w 10046002"/>
                <a:gd name="connsiteY0" fmla="*/ 0 h 1278735"/>
                <a:gd name="connsiteX1" fmla="*/ 10036411 w 10046002"/>
                <a:gd name="connsiteY1" fmla="*/ 3198 h 1278735"/>
                <a:gd name="connsiteX2" fmla="*/ 10046002 w 10046002"/>
                <a:gd name="connsiteY2" fmla="*/ 1278735 h 1278735"/>
                <a:gd name="connsiteX3" fmla="*/ 904809 w 10046002"/>
                <a:gd name="connsiteY3" fmla="*/ 1272340 h 1278735"/>
                <a:gd name="connsiteX4" fmla="*/ 0 w 10046002"/>
                <a:gd name="connsiteY4" fmla="*/ 0 h 1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6002" h="1278735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44449" y="3582448"/>
              <a:ext cx="8847551" cy="914400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Summarizing the Current Status of a Case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78"/>
            <p:cNvSpPr>
              <a:spLocks noEditPoints="1"/>
            </p:cNvSpPr>
            <p:nvPr/>
          </p:nvSpPr>
          <p:spPr bwMode="auto">
            <a:xfrm rot="14808680">
              <a:off x="3469698" y="3650240"/>
              <a:ext cx="823516" cy="738377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84471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150" y="2331201"/>
            <a:ext cx="1088850" cy="11077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474" y="4136252"/>
            <a:ext cx="2852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Pre-Work Recap, Chapter Overview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7227" y="4116879"/>
            <a:ext cx="1672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Violence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9818" y="4116879"/>
            <a:ext cx="2458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Building: Cultural Competence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4156" y="4116879"/>
            <a:ext cx="1459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 Case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11149" y="4078779"/>
            <a:ext cx="29998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Wrap-Up: Review</a:t>
            </a:r>
            <a:r>
              <a:rPr lang="en-US" sz="2400" dirty="0" smtClean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 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Pre-Work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9431" y="2514061"/>
            <a:ext cx="809435" cy="812462"/>
          </a:xfrm>
          <a:prstGeom prst="rect">
            <a:avLst/>
          </a:prstGeom>
        </p:spPr>
      </p:pic>
      <p:sp>
        <p:nvSpPr>
          <p:cNvPr id="12" name="Freeform 5"/>
          <p:cNvSpPr>
            <a:spLocks/>
          </p:cNvSpPr>
          <p:nvPr/>
        </p:nvSpPr>
        <p:spPr bwMode="auto">
          <a:xfrm>
            <a:off x="9107488" y="2918466"/>
            <a:ext cx="2376488" cy="1192213"/>
          </a:xfrm>
          <a:custGeom>
            <a:avLst/>
            <a:gdLst/>
            <a:ahLst/>
            <a:cxnLst>
              <a:cxn ang="0">
                <a:pos x="819" y="1"/>
              </a:cxn>
              <a:cxn ang="0">
                <a:pos x="462" y="358"/>
              </a:cxn>
              <a:cxn ang="0">
                <a:pos x="104" y="1"/>
              </a:cxn>
              <a:cxn ang="0">
                <a:pos x="104" y="0"/>
              </a:cxn>
              <a:cxn ang="0">
                <a:pos x="0" y="0"/>
              </a:cxn>
              <a:cxn ang="0">
                <a:pos x="0" y="1"/>
              </a:cxn>
              <a:cxn ang="0">
                <a:pos x="462" y="462"/>
              </a:cxn>
              <a:cxn ang="0">
                <a:pos x="923" y="1"/>
              </a:cxn>
              <a:cxn ang="0">
                <a:pos x="923" y="0"/>
              </a:cxn>
              <a:cxn ang="0">
                <a:pos x="819" y="0"/>
              </a:cxn>
              <a:cxn ang="0">
                <a:pos x="819" y="1"/>
              </a:cxn>
            </a:cxnLst>
            <a:rect l="0" t="0" r="r" b="b"/>
            <a:pathLst>
              <a:path w="923" h="462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7000875" y="1729428"/>
            <a:ext cx="2374900" cy="1189038"/>
          </a:xfrm>
          <a:custGeom>
            <a:avLst/>
            <a:gdLst/>
            <a:ahLst/>
            <a:cxnLst>
              <a:cxn ang="0">
                <a:pos x="461" y="0"/>
              </a:cxn>
              <a:cxn ang="0">
                <a:pos x="0" y="461"/>
              </a:cxn>
              <a:cxn ang="0">
                <a:pos x="0" y="461"/>
              </a:cxn>
              <a:cxn ang="0">
                <a:pos x="104" y="461"/>
              </a:cxn>
              <a:cxn ang="0">
                <a:pos x="104" y="461"/>
              </a:cxn>
              <a:cxn ang="0">
                <a:pos x="461" y="104"/>
              </a:cxn>
              <a:cxn ang="0">
                <a:pos x="819" y="461"/>
              </a:cxn>
              <a:cxn ang="0">
                <a:pos x="819" y="461"/>
              </a:cxn>
              <a:cxn ang="0">
                <a:pos x="923" y="461"/>
              </a:cxn>
              <a:cxn ang="0">
                <a:pos x="923" y="461"/>
              </a:cxn>
              <a:cxn ang="0">
                <a:pos x="461" y="0"/>
              </a:cxn>
            </a:cxnLst>
            <a:rect l="0" t="0" r="r" b="b"/>
            <a:pathLst>
              <a:path w="923" h="461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4892675" y="2918466"/>
            <a:ext cx="2374900" cy="1192213"/>
          </a:xfrm>
          <a:custGeom>
            <a:avLst/>
            <a:gdLst/>
            <a:ahLst/>
            <a:cxnLst>
              <a:cxn ang="0">
                <a:pos x="819" y="1"/>
              </a:cxn>
              <a:cxn ang="0">
                <a:pos x="461" y="359"/>
              </a:cxn>
              <a:cxn ang="0">
                <a:pos x="103" y="1"/>
              </a:cxn>
              <a:cxn ang="0">
                <a:pos x="103" y="0"/>
              </a:cxn>
              <a:cxn ang="0">
                <a:pos x="0" y="0"/>
              </a:cxn>
              <a:cxn ang="0">
                <a:pos x="0" y="1"/>
              </a:cxn>
              <a:cxn ang="0">
                <a:pos x="461" y="462"/>
              </a:cxn>
              <a:cxn ang="0">
                <a:pos x="923" y="1"/>
              </a:cxn>
              <a:cxn ang="0">
                <a:pos x="923" y="0"/>
              </a:cxn>
              <a:cxn ang="0">
                <a:pos x="819" y="0"/>
              </a:cxn>
              <a:cxn ang="0">
                <a:pos x="819" y="1"/>
              </a:cxn>
            </a:cxnLst>
            <a:rect l="0" t="0" r="r" b="b"/>
            <a:pathLst>
              <a:path w="923" h="462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2782888" y="1729428"/>
            <a:ext cx="2374900" cy="1189038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0" y="461"/>
              </a:cxn>
              <a:cxn ang="0">
                <a:pos x="0" y="461"/>
              </a:cxn>
              <a:cxn ang="0">
                <a:pos x="104" y="461"/>
              </a:cxn>
              <a:cxn ang="0">
                <a:pos x="104" y="461"/>
              </a:cxn>
              <a:cxn ang="0">
                <a:pos x="462" y="104"/>
              </a:cxn>
              <a:cxn ang="0">
                <a:pos x="820" y="461"/>
              </a:cxn>
              <a:cxn ang="0">
                <a:pos x="820" y="461"/>
              </a:cxn>
              <a:cxn ang="0">
                <a:pos x="923" y="461"/>
              </a:cxn>
              <a:cxn ang="0">
                <a:pos x="923" y="461"/>
              </a:cxn>
              <a:cxn ang="0">
                <a:pos x="462" y="0"/>
              </a:cxn>
            </a:cxnLst>
            <a:rect l="0" t="0" r="r" b="b"/>
            <a:pathLst>
              <a:path w="923" h="461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676275" y="3470276"/>
              <a:ext cx="2374900" cy="1192213"/>
            </a:xfrm>
            <a:custGeom>
              <a:avLst/>
              <a:gdLst/>
              <a:ahLst/>
              <a:cxnLst>
                <a:cxn ang="0">
                  <a:pos x="819" y="1"/>
                </a:cxn>
                <a:cxn ang="0">
                  <a:pos x="462" y="359"/>
                </a:cxn>
                <a:cxn ang="0">
                  <a:pos x="104" y="1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462" y="462"/>
                </a:cxn>
                <a:cxn ang="0">
                  <a:pos x="923" y="1"/>
                </a:cxn>
                <a:cxn ang="0">
                  <a:pos x="923" y="0"/>
                </a:cxn>
                <a:cxn ang="0">
                  <a:pos x="819" y="0"/>
                </a:cxn>
                <a:cxn ang="0">
                  <a:pos x="819" y="1"/>
                </a:cxn>
              </a:cxnLst>
              <a:rect l="0" t="0" r="r" b="b"/>
              <a:pathLst>
                <a:path w="923" h="462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676275" y="2281238"/>
              <a:ext cx="2374900" cy="1189038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0" y="461"/>
                </a:cxn>
                <a:cxn ang="0">
                  <a:pos x="104" y="461"/>
                </a:cxn>
                <a:cxn ang="0">
                  <a:pos x="462" y="104"/>
                </a:cxn>
                <a:cxn ang="0">
                  <a:pos x="819" y="461"/>
                </a:cxn>
                <a:cxn ang="0">
                  <a:pos x="923" y="461"/>
                </a:cxn>
                <a:cxn ang="0">
                  <a:pos x="462" y="0"/>
                </a:cxn>
              </a:cxnLst>
              <a:rect l="0" t="0" r="r" b="b"/>
              <a:pathLst>
                <a:path w="923" h="461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 11"/>
          <p:cNvSpPr>
            <a:spLocks/>
          </p:cNvSpPr>
          <p:nvPr/>
        </p:nvSpPr>
        <p:spPr bwMode="auto">
          <a:xfrm>
            <a:off x="9107488" y="1729428"/>
            <a:ext cx="2376488" cy="1189038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0" y="461"/>
              </a:cxn>
              <a:cxn ang="0">
                <a:pos x="104" y="461"/>
              </a:cxn>
              <a:cxn ang="0">
                <a:pos x="462" y="104"/>
              </a:cxn>
              <a:cxn ang="0">
                <a:pos x="819" y="461"/>
              </a:cxn>
              <a:cxn ang="0">
                <a:pos x="923" y="461"/>
              </a:cxn>
              <a:cxn ang="0">
                <a:pos x="462" y="0"/>
              </a:cxn>
            </a:cxnLst>
            <a:rect l="0" t="0" r="r" b="b"/>
            <a:pathLst>
              <a:path w="923" h="461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7000875" y="2918466"/>
            <a:ext cx="2374900" cy="1192213"/>
          </a:xfrm>
          <a:custGeom>
            <a:avLst/>
            <a:gdLst/>
            <a:ahLst/>
            <a:cxnLst>
              <a:cxn ang="0">
                <a:pos x="461" y="358"/>
              </a:cxn>
              <a:cxn ang="0">
                <a:pos x="104" y="0"/>
              </a:cxn>
              <a:cxn ang="0">
                <a:pos x="0" y="0"/>
              </a:cxn>
              <a:cxn ang="0">
                <a:pos x="461" y="462"/>
              </a:cxn>
              <a:cxn ang="0">
                <a:pos x="923" y="0"/>
              </a:cxn>
              <a:cxn ang="0">
                <a:pos x="819" y="0"/>
              </a:cxn>
              <a:cxn ang="0">
                <a:pos x="461" y="358"/>
              </a:cxn>
            </a:cxnLst>
            <a:rect l="0" t="0" r="r" b="b"/>
            <a:pathLst>
              <a:path w="923" h="462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4892675" y="1729428"/>
            <a:ext cx="2374900" cy="1189038"/>
          </a:xfrm>
          <a:custGeom>
            <a:avLst/>
            <a:gdLst/>
            <a:ahLst/>
            <a:cxnLst>
              <a:cxn ang="0">
                <a:pos x="461" y="0"/>
              </a:cxn>
              <a:cxn ang="0">
                <a:pos x="0" y="461"/>
              </a:cxn>
              <a:cxn ang="0">
                <a:pos x="103" y="461"/>
              </a:cxn>
              <a:cxn ang="0">
                <a:pos x="461" y="104"/>
              </a:cxn>
              <a:cxn ang="0">
                <a:pos x="819" y="461"/>
              </a:cxn>
              <a:cxn ang="0">
                <a:pos x="923" y="461"/>
              </a:cxn>
              <a:cxn ang="0">
                <a:pos x="461" y="0"/>
              </a:cxn>
            </a:cxnLst>
            <a:rect l="0" t="0" r="r" b="b"/>
            <a:pathLst>
              <a:path w="923" h="461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2782888" y="2918466"/>
            <a:ext cx="2374900" cy="1192213"/>
          </a:xfrm>
          <a:custGeom>
            <a:avLst/>
            <a:gdLst/>
            <a:ahLst/>
            <a:cxnLst>
              <a:cxn ang="0">
                <a:pos x="462" y="358"/>
              </a:cxn>
              <a:cxn ang="0">
                <a:pos x="104" y="0"/>
              </a:cxn>
              <a:cxn ang="0">
                <a:pos x="0" y="0"/>
              </a:cxn>
              <a:cxn ang="0">
                <a:pos x="462" y="462"/>
              </a:cxn>
              <a:cxn ang="0">
                <a:pos x="923" y="0"/>
              </a:cxn>
              <a:cxn ang="0">
                <a:pos x="820" y="0"/>
              </a:cxn>
              <a:cxn ang="0">
                <a:pos x="462" y="358"/>
              </a:cxn>
            </a:cxnLst>
            <a:rect l="0" t="0" r="r" b="b"/>
            <a:pathLst>
              <a:path w="923" h="462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1000"/>
          </a:blip>
          <a:stretch>
            <a:fillRect/>
          </a:stretch>
        </p:blipFill>
        <p:spPr>
          <a:xfrm>
            <a:off x="1480305" y="2519873"/>
            <a:ext cx="716366" cy="902706"/>
          </a:xfrm>
          <a:prstGeom prst="rect">
            <a:avLst/>
          </a:prstGeom>
        </p:spPr>
      </p:pic>
      <p:sp>
        <p:nvSpPr>
          <p:cNvPr id="27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Domestic Violence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b="0" dirty="0" smtClean="0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Cultural Competence</a:t>
            </a:r>
            <a:endParaRPr lang="en-US" b="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667" y="2375132"/>
            <a:ext cx="794325" cy="1098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alphaModFix amt="10000"/>
            <a:lum bright="-14000" contrast="-70000"/>
          </a:blip>
          <a:stretch>
            <a:fillRect/>
          </a:stretch>
        </p:blipFill>
        <p:spPr>
          <a:xfrm>
            <a:off x="3453665" y="2331532"/>
            <a:ext cx="1012502" cy="10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41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Domestic Violence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b="0" dirty="0" smtClean="0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Cultural Competence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674703" y="1724081"/>
            <a:ext cx="11161697" cy="453893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chapter, you learned about: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violence and how it affects children and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families.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violence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your personal values and biases can affect your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objectivity.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cultural competence can improve your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to increase your cultural competency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culture’s effects on your values, attitudes and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behaviors.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a case summary about a child. </a:t>
            </a:r>
          </a:p>
          <a:p>
            <a:pPr>
              <a:buClr>
                <a:srgbClr val="FF0000"/>
              </a:buClr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8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Pre-Work Recap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291840" y="5111527"/>
            <a:ext cx="8643769" cy="641485"/>
          </a:xfrm>
        </p:spPr>
        <p:txBody>
          <a:bodyPr/>
          <a:lstStyle/>
          <a:p>
            <a:pPr lvl="0"/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4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76275" y="2217559"/>
            <a:ext cx="10807701" cy="2439397"/>
            <a:chOff x="676275" y="2217559"/>
            <a:chExt cx="10807701" cy="2439397"/>
          </a:xfrm>
        </p:grpSpPr>
        <p:grpSp>
          <p:nvGrpSpPr>
            <p:cNvPr id="24" name="Group 23"/>
            <p:cNvGrpSpPr/>
            <p:nvPr/>
          </p:nvGrpSpPr>
          <p:grpSpPr>
            <a:xfrm>
              <a:off x="676275" y="2217559"/>
              <a:ext cx="10807701" cy="2439397"/>
              <a:chOff x="676275" y="2281238"/>
              <a:chExt cx="10807701" cy="2439397"/>
            </a:xfrm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9107488" y="3528422"/>
                <a:ext cx="2376488" cy="1192213"/>
              </a:xfrm>
              <a:custGeom>
                <a:avLst/>
                <a:gdLst/>
                <a:ahLst/>
                <a:cxnLst>
                  <a:cxn ang="0">
                    <a:pos x="819" y="1"/>
                  </a:cxn>
                  <a:cxn ang="0">
                    <a:pos x="462" y="358"/>
                  </a:cxn>
                  <a:cxn ang="0">
                    <a:pos x="104" y="1"/>
                  </a:cxn>
                  <a:cxn ang="0">
                    <a:pos x="10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62" y="462"/>
                  </a:cxn>
                  <a:cxn ang="0">
                    <a:pos x="923" y="1"/>
                  </a:cxn>
                  <a:cxn ang="0">
                    <a:pos x="923" y="0"/>
                  </a:cxn>
                  <a:cxn ang="0">
                    <a:pos x="819" y="0"/>
                  </a:cxn>
                  <a:cxn ang="0">
                    <a:pos x="819" y="1"/>
                  </a:cxn>
                </a:cxnLst>
                <a:rect l="0" t="0" r="r" b="b"/>
                <a:pathLst>
                  <a:path w="923" h="462">
                    <a:moveTo>
                      <a:pt x="819" y="1"/>
                    </a:moveTo>
                    <a:cubicBezTo>
                      <a:pt x="819" y="198"/>
                      <a:pt x="659" y="358"/>
                      <a:pt x="462" y="358"/>
                    </a:cubicBezTo>
                    <a:cubicBezTo>
                      <a:pt x="264" y="358"/>
                      <a:pt x="104" y="198"/>
                      <a:pt x="104" y="1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55"/>
                      <a:pt x="207" y="462"/>
                      <a:pt x="462" y="462"/>
                    </a:cubicBezTo>
                    <a:cubicBezTo>
                      <a:pt x="716" y="462"/>
                      <a:pt x="923" y="255"/>
                      <a:pt x="923" y="1"/>
                    </a:cubicBezTo>
                    <a:cubicBezTo>
                      <a:pt x="923" y="1"/>
                      <a:pt x="923" y="1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000875" y="2339384"/>
                <a:ext cx="2374900" cy="1189038"/>
              </a:xfrm>
              <a:custGeom>
                <a:avLst/>
                <a:gdLst/>
                <a:ahLst/>
                <a:cxnLst>
                  <a:cxn ang="0">
                    <a:pos x="461" y="0"/>
                  </a:cxn>
                  <a:cxn ang="0">
                    <a:pos x="0" y="461"/>
                  </a:cxn>
                  <a:cxn ang="0">
                    <a:pos x="0" y="461"/>
                  </a:cxn>
                  <a:cxn ang="0">
                    <a:pos x="104" y="461"/>
                  </a:cxn>
                  <a:cxn ang="0">
                    <a:pos x="104" y="461"/>
                  </a:cxn>
                  <a:cxn ang="0">
                    <a:pos x="461" y="104"/>
                  </a:cxn>
                  <a:cxn ang="0">
                    <a:pos x="819" y="461"/>
                  </a:cxn>
                  <a:cxn ang="0">
                    <a:pos x="819" y="461"/>
                  </a:cxn>
                  <a:cxn ang="0">
                    <a:pos x="923" y="461"/>
                  </a:cxn>
                  <a:cxn ang="0">
                    <a:pos x="923" y="461"/>
                  </a:cxn>
                  <a:cxn ang="0">
                    <a:pos x="461" y="0"/>
                  </a:cxn>
                </a:cxnLst>
                <a:rect l="0" t="0" r="r" b="b"/>
                <a:pathLst>
                  <a:path w="923" h="461">
                    <a:moveTo>
                      <a:pt x="461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0" y="461"/>
                      <a:pt x="0" y="461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4" y="104"/>
                      <a:pt x="461" y="104"/>
                    </a:cubicBezTo>
                    <a:cubicBezTo>
                      <a:pt x="659" y="104"/>
                      <a:pt x="819" y="264"/>
                      <a:pt x="819" y="461"/>
                    </a:cubicBezTo>
                    <a:cubicBezTo>
                      <a:pt x="819" y="461"/>
                      <a:pt x="819" y="461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1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4892675" y="3470276"/>
                <a:ext cx="2374900" cy="1192213"/>
              </a:xfrm>
              <a:custGeom>
                <a:avLst/>
                <a:gdLst/>
                <a:ahLst/>
                <a:cxnLst>
                  <a:cxn ang="0">
                    <a:pos x="819" y="1"/>
                  </a:cxn>
                  <a:cxn ang="0">
                    <a:pos x="461" y="359"/>
                  </a:cxn>
                  <a:cxn ang="0">
                    <a:pos x="103" y="1"/>
                  </a:cxn>
                  <a:cxn ang="0">
                    <a:pos x="103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61" y="462"/>
                  </a:cxn>
                  <a:cxn ang="0">
                    <a:pos x="923" y="1"/>
                  </a:cxn>
                  <a:cxn ang="0">
                    <a:pos x="923" y="0"/>
                  </a:cxn>
                  <a:cxn ang="0">
                    <a:pos x="819" y="0"/>
                  </a:cxn>
                  <a:cxn ang="0">
                    <a:pos x="819" y="1"/>
                  </a:cxn>
                </a:cxnLst>
                <a:rect l="0" t="0" r="r" b="b"/>
                <a:pathLst>
                  <a:path w="923" h="462">
                    <a:moveTo>
                      <a:pt x="819" y="1"/>
                    </a:moveTo>
                    <a:cubicBezTo>
                      <a:pt x="819" y="198"/>
                      <a:pt x="658" y="359"/>
                      <a:pt x="461" y="359"/>
                    </a:cubicBezTo>
                    <a:cubicBezTo>
                      <a:pt x="264" y="359"/>
                      <a:pt x="103" y="198"/>
                      <a:pt x="103" y="1"/>
                    </a:cubicBezTo>
                    <a:cubicBezTo>
                      <a:pt x="103" y="1"/>
                      <a:pt x="103" y="1"/>
                      <a:pt x="10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55"/>
                      <a:pt x="207" y="462"/>
                      <a:pt x="461" y="462"/>
                    </a:cubicBezTo>
                    <a:cubicBezTo>
                      <a:pt x="716" y="462"/>
                      <a:pt x="923" y="255"/>
                      <a:pt x="923" y="1"/>
                    </a:cubicBezTo>
                    <a:cubicBezTo>
                      <a:pt x="923" y="1"/>
                      <a:pt x="923" y="1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2782888" y="2339384"/>
                <a:ext cx="2374900" cy="1189038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0" y="461"/>
                  </a:cxn>
                  <a:cxn ang="0">
                    <a:pos x="0" y="461"/>
                  </a:cxn>
                  <a:cxn ang="0">
                    <a:pos x="104" y="461"/>
                  </a:cxn>
                  <a:cxn ang="0">
                    <a:pos x="104" y="461"/>
                  </a:cxn>
                  <a:cxn ang="0">
                    <a:pos x="462" y="104"/>
                  </a:cxn>
                  <a:cxn ang="0">
                    <a:pos x="820" y="461"/>
                  </a:cxn>
                  <a:cxn ang="0">
                    <a:pos x="820" y="461"/>
                  </a:cxn>
                  <a:cxn ang="0">
                    <a:pos x="923" y="461"/>
                  </a:cxn>
                  <a:cxn ang="0">
                    <a:pos x="923" y="461"/>
                  </a:cxn>
                  <a:cxn ang="0">
                    <a:pos x="462" y="0"/>
                  </a:cxn>
                </a:cxnLst>
                <a:rect l="0" t="0" r="r" b="b"/>
                <a:pathLst>
                  <a:path w="923" h="461">
                    <a:moveTo>
                      <a:pt x="462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0" y="461"/>
                      <a:pt x="0" y="461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5" y="104"/>
                      <a:pt x="462" y="104"/>
                    </a:cubicBezTo>
                    <a:cubicBezTo>
                      <a:pt x="659" y="104"/>
                      <a:pt x="820" y="264"/>
                      <a:pt x="820" y="461"/>
                    </a:cubicBezTo>
                    <a:cubicBezTo>
                      <a:pt x="820" y="461"/>
                      <a:pt x="820" y="461"/>
                      <a:pt x="820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2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676275" y="2281238"/>
                <a:ext cx="2374900" cy="2381251"/>
                <a:chOff x="676275" y="2281238"/>
                <a:chExt cx="2374900" cy="2381251"/>
              </a:xfrm>
            </p:grpSpPr>
            <p:sp>
              <p:nvSpPr>
                <p:cNvPr id="35" name="Freeform 9"/>
                <p:cNvSpPr>
                  <a:spLocks/>
                </p:cNvSpPr>
                <p:nvPr/>
              </p:nvSpPr>
              <p:spPr bwMode="auto">
                <a:xfrm>
                  <a:off x="676275" y="3470276"/>
                  <a:ext cx="2374900" cy="1192213"/>
                </a:xfrm>
                <a:custGeom>
                  <a:avLst/>
                  <a:gdLst/>
                  <a:ahLst/>
                  <a:cxnLst>
                    <a:cxn ang="0">
                      <a:pos x="819" y="1"/>
                    </a:cxn>
                    <a:cxn ang="0">
                      <a:pos x="462" y="359"/>
                    </a:cxn>
                    <a:cxn ang="0">
                      <a:pos x="104" y="1"/>
                    </a:cxn>
                    <a:cxn ang="0">
                      <a:pos x="104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462" y="462"/>
                    </a:cxn>
                    <a:cxn ang="0">
                      <a:pos x="923" y="1"/>
                    </a:cxn>
                    <a:cxn ang="0">
                      <a:pos x="923" y="0"/>
                    </a:cxn>
                    <a:cxn ang="0">
                      <a:pos x="819" y="0"/>
                    </a:cxn>
                    <a:cxn ang="0">
                      <a:pos x="819" y="1"/>
                    </a:cxn>
                  </a:cxnLst>
                  <a:rect l="0" t="0" r="r" b="b"/>
                  <a:pathLst>
                    <a:path w="923" h="462">
                      <a:moveTo>
                        <a:pt x="819" y="1"/>
                      </a:moveTo>
                      <a:cubicBezTo>
                        <a:pt x="819" y="198"/>
                        <a:pt x="659" y="359"/>
                        <a:pt x="462" y="359"/>
                      </a:cubicBezTo>
                      <a:cubicBezTo>
                        <a:pt x="264" y="359"/>
                        <a:pt x="104" y="198"/>
                        <a:pt x="104" y="1"/>
                      </a:cubicBezTo>
                      <a:cubicBezTo>
                        <a:pt x="104" y="1"/>
                        <a:pt x="104" y="1"/>
                        <a:pt x="10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55"/>
                        <a:pt x="207" y="462"/>
                        <a:pt x="462" y="462"/>
                      </a:cubicBezTo>
                      <a:cubicBezTo>
                        <a:pt x="716" y="462"/>
                        <a:pt x="923" y="255"/>
                        <a:pt x="923" y="1"/>
                      </a:cubicBezTo>
                      <a:cubicBezTo>
                        <a:pt x="923" y="1"/>
                        <a:pt x="923" y="1"/>
                        <a:pt x="923" y="0"/>
                      </a:cubicBezTo>
                      <a:cubicBezTo>
                        <a:pt x="819" y="0"/>
                        <a:pt x="819" y="0"/>
                        <a:pt x="819" y="0"/>
                      </a:cubicBezTo>
                      <a:cubicBezTo>
                        <a:pt x="819" y="1"/>
                        <a:pt x="819" y="1"/>
                        <a:pt x="819" y="1"/>
                      </a:cubicBezTo>
                      <a:close/>
                    </a:path>
                  </a:pathLst>
                </a:custGeom>
                <a:solidFill>
                  <a:srgbClr val="BBCF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0"/>
                <p:cNvSpPr>
                  <a:spLocks/>
                </p:cNvSpPr>
                <p:nvPr/>
              </p:nvSpPr>
              <p:spPr bwMode="auto">
                <a:xfrm>
                  <a:off x="676275" y="2281238"/>
                  <a:ext cx="2374900" cy="1189038"/>
                </a:xfrm>
                <a:custGeom>
                  <a:avLst/>
                  <a:gdLst/>
                  <a:ahLst/>
                  <a:cxnLst>
                    <a:cxn ang="0">
                      <a:pos x="462" y="0"/>
                    </a:cxn>
                    <a:cxn ang="0">
                      <a:pos x="0" y="461"/>
                    </a:cxn>
                    <a:cxn ang="0">
                      <a:pos x="104" y="461"/>
                    </a:cxn>
                    <a:cxn ang="0">
                      <a:pos x="462" y="104"/>
                    </a:cxn>
                    <a:cxn ang="0">
                      <a:pos x="819" y="461"/>
                    </a:cxn>
                    <a:cxn ang="0">
                      <a:pos x="923" y="461"/>
                    </a:cxn>
                    <a:cxn ang="0">
                      <a:pos x="462" y="0"/>
                    </a:cxn>
                  </a:cxnLst>
                  <a:rect l="0" t="0" r="r" b="b"/>
                  <a:pathLst>
                    <a:path w="923" h="461">
                      <a:moveTo>
                        <a:pt x="462" y="0"/>
                      </a:moveTo>
                      <a:cubicBezTo>
                        <a:pt x="207" y="0"/>
                        <a:pt x="0" y="207"/>
                        <a:pt x="0" y="461"/>
                      </a:cubicBezTo>
                      <a:cubicBezTo>
                        <a:pt x="104" y="461"/>
                        <a:pt x="104" y="461"/>
                        <a:pt x="104" y="461"/>
                      </a:cubicBezTo>
                      <a:cubicBezTo>
                        <a:pt x="104" y="264"/>
                        <a:pt x="264" y="104"/>
                        <a:pt x="462" y="104"/>
                      </a:cubicBezTo>
                      <a:cubicBezTo>
                        <a:pt x="659" y="104"/>
                        <a:pt x="819" y="264"/>
                        <a:pt x="819" y="461"/>
                      </a:cubicBezTo>
                      <a:cubicBezTo>
                        <a:pt x="923" y="461"/>
                        <a:pt x="923" y="461"/>
                        <a:pt x="923" y="461"/>
                      </a:cubicBezTo>
                      <a:cubicBezTo>
                        <a:pt x="923" y="207"/>
                        <a:pt x="716" y="0"/>
                        <a:pt x="462" y="0"/>
                      </a:cubicBezTo>
                      <a:close/>
                    </a:path>
                  </a:pathLst>
                </a:custGeom>
                <a:solidFill>
                  <a:srgbClr val="192F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" name="Freeform 11"/>
              <p:cNvSpPr>
                <a:spLocks/>
              </p:cNvSpPr>
              <p:nvPr/>
            </p:nvSpPr>
            <p:spPr bwMode="auto">
              <a:xfrm>
                <a:off x="9107488" y="2339384"/>
                <a:ext cx="2376488" cy="1189038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0" y="461"/>
                  </a:cxn>
                  <a:cxn ang="0">
                    <a:pos x="104" y="461"/>
                  </a:cxn>
                  <a:cxn ang="0">
                    <a:pos x="462" y="104"/>
                  </a:cxn>
                  <a:cxn ang="0">
                    <a:pos x="819" y="461"/>
                  </a:cxn>
                  <a:cxn ang="0">
                    <a:pos x="923" y="461"/>
                  </a:cxn>
                  <a:cxn ang="0">
                    <a:pos x="462" y="0"/>
                  </a:cxn>
                </a:cxnLst>
                <a:rect l="0" t="0" r="r" b="b"/>
                <a:pathLst>
                  <a:path w="923" h="461">
                    <a:moveTo>
                      <a:pt x="462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4" y="104"/>
                      <a:pt x="462" y="104"/>
                    </a:cubicBezTo>
                    <a:cubicBezTo>
                      <a:pt x="659" y="104"/>
                      <a:pt x="819" y="264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2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7000875" y="3470276"/>
                <a:ext cx="2374900" cy="1192213"/>
              </a:xfrm>
              <a:custGeom>
                <a:avLst/>
                <a:gdLst/>
                <a:ahLst/>
                <a:cxnLst>
                  <a:cxn ang="0">
                    <a:pos x="461" y="358"/>
                  </a:cxn>
                  <a:cxn ang="0">
                    <a:pos x="104" y="0"/>
                  </a:cxn>
                  <a:cxn ang="0">
                    <a:pos x="0" y="0"/>
                  </a:cxn>
                  <a:cxn ang="0">
                    <a:pos x="461" y="462"/>
                  </a:cxn>
                  <a:cxn ang="0">
                    <a:pos x="923" y="0"/>
                  </a:cxn>
                  <a:cxn ang="0">
                    <a:pos x="819" y="0"/>
                  </a:cxn>
                  <a:cxn ang="0">
                    <a:pos x="461" y="358"/>
                  </a:cxn>
                </a:cxnLst>
                <a:rect l="0" t="0" r="r" b="b"/>
                <a:pathLst>
                  <a:path w="923" h="462">
                    <a:moveTo>
                      <a:pt x="461" y="358"/>
                    </a:moveTo>
                    <a:cubicBezTo>
                      <a:pt x="264" y="358"/>
                      <a:pt x="104" y="198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5"/>
                      <a:pt x="207" y="462"/>
                      <a:pt x="461" y="462"/>
                    </a:cubicBezTo>
                    <a:cubicBezTo>
                      <a:pt x="716" y="462"/>
                      <a:pt x="923" y="255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98"/>
                      <a:pt x="658" y="358"/>
                      <a:pt x="461" y="358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4892675" y="2339384"/>
                <a:ext cx="2374900" cy="1189038"/>
              </a:xfrm>
              <a:custGeom>
                <a:avLst/>
                <a:gdLst/>
                <a:ahLst/>
                <a:cxnLst>
                  <a:cxn ang="0">
                    <a:pos x="461" y="0"/>
                  </a:cxn>
                  <a:cxn ang="0">
                    <a:pos x="0" y="461"/>
                  </a:cxn>
                  <a:cxn ang="0">
                    <a:pos x="103" y="461"/>
                  </a:cxn>
                  <a:cxn ang="0">
                    <a:pos x="461" y="104"/>
                  </a:cxn>
                  <a:cxn ang="0">
                    <a:pos x="819" y="461"/>
                  </a:cxn>
                  <a:cxn ang="0">
                    <a:pos x="923" y="461"/>
                  </a:cxn>
                  <a:cxn ang="0">
                    <a:pos x="461" y="0"/>
                  </a:cxn>
                </a:cxnLst>
                <a:rect l="0" t="0" r="r" b="b"/>
                <a:pathLst>
                  <a:path w="923" h="461">
                    <a:moveTo>
                      <a:pt x="461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103" y="461"/>
                      <a:pt x="103" y="461"/>
                      <a:pt x="103" y="461"/>
                    </a:cubicBezTo>
                    <a:cubicBezTo>
                      <a:pt x="104" y="264"/>
                      <a:pt x="264" y="104"/>
                      <a:pt x="461" y="104"/>
                    </a:cubicBezTo>
                    <a:cubicBezTo>
                      <a:pt x="658" y="104"/>
                      <a:pt x="819" y="264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2" y="207"/>
                      <a:pt x="715" y="0"/>
                      <a:pt x="461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2782888" y="3477622"/>
                <a:ext cx="2374900" cy="1192213"/>
              </a:xfrm>
              <a:custGeom>
                <a:avLst/>
                <a:gdLst/>
                <a:ahLst/>
                <a:cxnLst>
                  <a:cxn ang="0">
                    <a:pos x="462" y="358"/>
                  </a:cxn>
                  <a:cxn ang="0">
                    <a:pos x="104" y="0"/>
                  </a:cxn>
                  <a:cxn ang="0">
                    <a:pos x="0" y="0"/>
                  </a:cxn>
                  <a:cxn ang="0">
                    <a:pos x="462" y="462"/>
                  </a:cxn>
                  <a:cxn ang="0">
                    <a:pos x="923" y="0"/>
                  </a:cxn>
                  <a:cxn ang="0">
                    <a:pos x="820" y="0"/>
                  </a:cxn>
                  <a:cxn ang="0">
                    <a:pos x="462" y="358"/>
                  </a:cxn>
                </a:cxnLst>
                <a:rect l="0" t="0" r="r" b="b"/>
                <a:pathLst>
                  <a:path w="923" h="462">
                    <a:moveTo>
                      <a:pt x="462" y="358"/>
                    </a:moveTo>
                    <a:cubicBezTo>
                      <a:pt x="265" y="358"/>
                      <a:pt x="104" y="198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5"/>
                      <a:pt x="207" y="462"/>
                      <a:pt x="462" y="462"/>
                    </a:cubicBezTo>
                    <a:cubicBezTo>
                      <a:pt x="716" y="462"/>
                      <a:pt x="923" y="255"/>
                      <a:pt x="923" y="0"/>
                    </a:cubicBezTo>
                    <a:cubicBezTo>
                      <a:pt x="820" y="0"/>
                      <a:pt x="820" y="0"/>
                      <a:pt x="820" y="0"/>
                    </a:cubicBezTo>
                    <a:cubicBezTo>
                      <a:pt x="819" y="198"/>
                      <a:pt x="659" y="358"/>
                      <a:pt x="462" y="358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6144" y="2939542"/>
              <a:ext cx="733480" cy="924273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7C3F5B6D-2E2E-42C3-A465-A985CE36DE3E}"/>
              </a:ext>
            </a:extLst>
          </p:cNvPr>
          <p:cNvSpPr/>
          <p:nvPr/>
        </p:nvSpPr>
        <p:spPr>
          <a:xfrm>
            <a:off x="3337286" y="1757787"/>
            <a:ext cx="8264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D1B2E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pages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200-217,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Understanding Domestic Violence through Initial Case Notes for the Amarillo Case, and complete the following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buClr>
                <a:srgbClr val="ED1B2E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ED1B2E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Write down any questions you have after reading the Understanding Domestic Violence section.</a:t>
            </a:r>
          </a:p>
          <a:p>
            <a:pPr marL="342900" lvl="0" indent="-342900">
              <a:buClr>
                <a:srgbClr val="ED1B2E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 the Sorting People Online Activity. </a:t>
            </a:r>
          </a:p>
          <a:p>
            <a:pPr marL="342900" lvl="0" indent="-342900">
              <a:buClr>
                <a:srgbClr val="ED1B2E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 the Exploring Culture and Perceptions Activity.</a:t>
            </a:r>
          </a:p>
          <a:p>
            <a:pPr marL="342900" lvl="0" indent="-342900">
              <a:buClr>
                <a:srgbClr val="ED1B2E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 the Culturally Competent Child Advocacy Activity.</a:t>
            </a:r>
          </a:p>
        </p:txBody>
      </p:sp>
    </p:spTree>
    <p:extLst>
      <p:ext uri="{BB962C8B-B14F-4D97-AF65-F5344CB8AC3E}">
        <p14:creationId xmlns:p14="http://schemas.microsoft.com/office/powerpoint/2010/main" val="1153894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Evaluation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6275" y="2249708"/>
            <a:ext cx="10807701" cy="2381251"/>
            <a:chOff x="676275" y="2281238"/>
            <a:chExt cx="10807701" cy="23812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9431" y="3065871"/>
              <a:ext cx="809435" cy="812462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F7F7F7"/>
              </a:solidFill>
              <a:round/>
              <a:headEnd/>
              <a:tailEnd/>
            </a:ln>
          </p:spPr>
        </p:pic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9107488" y="3470276"/>
              <a:ext cx="2376488" cy="1192213"/>
            </a:xfrm>
            <a:custGeom>
              <a:avLst/>
              <a:gdLst/>
              <a:ahLst/>
              <a:cxnLst>
                <a:cxn ang="0">
                  <a:pos x="819" y="1"/>
                </a:cxn>
                <a:cxn ang="0">
                  <a:pos x="462" y="358"/>
                </a:cxn>
                <a:cxn ang="0">
                  <a:pos x="104" y="1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462" y="462"/>
                </a:cxn>
                <a:cxn ang="0">
                  <a:pos x="923" y="1"/>
                </a:cxn>
                <a:cxn ang="0">
                  <a:pos x="923" y="0"/>
                </a:cxn>
                <a:cxn ang="0">
                  <a:pos x="819" y="0"/>
                </a:cxn>
                <a:cxn ang="0">
                  <a:pos x="819" y="1"/>
                </a:cxn>
              </a:cxnLst>
              <a:rect l="0" t="0" r="r" b="b"/>
              <a:pathLst>
                <a:path w="923" h="462">
                  <a:moveTo>
                    <a:pt x="819" y="1"/>
                  </a:moveTo>
                  <a:cubicBezTo>
                    <a:pt x="819" y="198"/>
                    <a:pt x="659" y="358"/>
                    <a:pt x="462" y="358"/>
                  </a:cubicBezTo>
                  <a:cubicBezTo>
                    <a:pt x="264" y="358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BBCF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000875" y="2281238"/>
              <a:ext cx="2374900" cy="1189038"/>
            </a:xfrm>
            <a:custGeom>
              <a:avLst/>
              <a:gdLst/>
              <a:ahLst/>
              <a:cxnLst>
                <a:cxn ang="0">
                  <a:pos x="461" y="0"/>
                </a:cxn>
                <a:cxn ang="0">
                  <a:pos x="0" y="461"/>
                </a:cxn>
                <a:cxn ang="0">
                  <a:pos x="0" y="461"/>
                </a:cxn>
                <a:cxn ang="0">
                  <a:pos x="104" y="461"/>
                </a:cxn>
                <a:cxn ang="0">
                  <a:pos x="104" y="461"/>
                </a:cxn>
                <a:cxn ang="0">
                  <a:pos x="461" y="104"/>
                </a:cxn>
                <a:cxn ang="0">
                  <a:pos x="819" y="461"/>
                </a:cxn>
                <a:cxn ang="0">
                  <a:pos x="819" y="461"/>
                </a:cxn>
                <a:cxn ang="0">
                  <a:pos x="923" y="461"/>
                </a:cxn>
                <a:cxn ang="0">
                  <a:pos x="923" y="461"/>
                </a:cxn>
                <a:cxn ang="0">
                  <a:pos x="461" y="0"/>
                </a:cxn>
              </a:cxnLst>
              <a:rect l="0" t="0" r="r" b="b"/>
              <a:pathLst>
                <a:path w="923" h="461">
                  <a:moveTo>
                    <a:pt x="461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1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819" y="461"/>
                    <a:pt x="819" y="461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1" y="0"/>
                  </a:cubicBezTo>
                  <a:close/>
                </a:path>
              </a:pathLst>
            </a:custGeom>
            <a:solidFill>
              <a:srgbClr val="F8F8F8"/>
            </a:solidFill>
            <a:ln w="9525">
              <a:solidFill>
                <a:srgbClr val="F7F7F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892675" y="3470276"/>
              <a:ext cx="2374900" cy="1192213"/>
            </a:xfrm>
            <a:custGeom>
              <a:avLst/>
              <a:gdLst/>
              <a:ahLst/>
              <a:cxnLst>
                <a:cxn ang="0">
                  <a:pos x="819" y="1"/>
                </a:cxn>
                <a:cxn ang="0">
                  <a:pos x="461" y="359"/>
                </a:cxn>
                <a:cxn ang="0">
                  <a:pos x="103" y="1"/>
                </a:cxn>
                <a:cxn ang="0">
                  <a:pos x="10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461" y="462"/>
                </a:cxn>
                <a:cxn ang="0">
                  <a:pos x="923" y="1"/>
                </a:cxn>
                <a:cxn ang="0">
                  <a:pos x="923" y="0"/>
                </a:cxn>
                <a:cxn ang="0">
                  <a:pos x="819" y="0"/>
                </a:cxn>
                <a:cxn ang="0">
                  <a:pos x="819" y="1"/>
                </a:cxn>
              </a:cxnLst>
              <a:rect l="0" t="0" r="r" b="b"/>
              <a:pathLst>
                <a:path w="923" h="462">
                  <a:moveTo>
                    <a:pt x="819" y="1"/>
                  </a:moveTo>
                  <a:cubicBezTo>
                    <a:pt x="819" y="198"/>
                    <a:pt x="658" y="359"/>
                    <a:pt x="461" y="359"/>
                  </a:cubicBezTo>
                  <a:cubicBezTo>
                    <a:pt x="264" y="359"/>
                    <a:pt x="103" y="198"/>
                    <a:pt x="103" y="1"/>
                  </a:cubicBezTo>
                  <a:cubicBezTo>
                    <a:pt x="103" y="1"/>
                    <a:pt x="103" y="1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1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8F8F8"/>
            </a:solidFill>
            <a:ln w="9525">
              <a:solidFill>
                <a:srgbClr val="F7F7F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782888" y="2281238"/>
              <a:ext cx="2374900" cy="1189038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0" y="461"/>
                </a:cxn>
                <a:cxn ang="0">
                  <a:pos x="0" y="461"/>
                </a:cxn>
                <a:cxn ang="0">
                  <a:pos x="104" y="461"/>
                </a:cxn>
                <a:cxn ang="0">
                  <a:pos x="104" y="461"/>
                </a:cxn>
                <a:cxn ang="0">
                  <a:pos x="462" y="104"/>
                </a:cxn>
                <a:cxn ang="0">
                  <a:pos x="820" y="461"/>
                </a:cxn>
                <a:cxn ang="0">
                  <a:pos x="820" y="461"/>
                </a:cxn>
                <a:cxn ang="0">
                  <a:pos x="923" y="461"/>
                </a:cxn>
                <a:cxn ang="0">
                  <a:pos x="923" y="461"/>
                </a:cxn>
                <a:cxn ang="0">
                  <a:pos x="462" y="0"/>
                </a:cxn>
              </a:cxnLst>
              <a:rect l="0" t="0" r="r" b="b"/>
              <a:pathLst>
                <a:path w="923" h="461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5" y="104"/>
                    <a:pt x="462" y="104"/>
                  </a:cubicBezTo>
                  <a:cubicBezTo>
                    <a:pt x="659" y="104"/>
                    <a:pt x="820" y="264"/>
                    <a:pt x="820" y="461"/>
                  </a:cubicBezTo>
                  <a:cubicBezTo>
                    <a:pt x="820" y="461"/>
                    <a:pt x="820" y="461"/>
                    <a:pt x="820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8F8F8"/>
            </a:solidFill>
            <a:ln w="9525">
              <a:solidFill>
                <a:srgbClr val="F7F7F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76275" y="2281238"/>
              <a:ext cx="2374900" cy="2381251"/>
              <a:chOff x="676275" y="2281238"/>
              <a:chExt cx="2374900" cy="2381251"/>
            </a:xfrm>
          </p:grpSpPr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676275" y="3470276"/>
                <a:ext cx="2374900" cy="1192213"/>
              </a:xfrm>
              <a:custGeom>
                <a:avLst/>
                <a:gdLst/>
                <a:ahLst/>
                <a:cxnLst>
                  <a:cxn ang="0">
                    <a:pos x="819" y="1"/>
                  </a:cxn>
                  <a:cxn ang="0">
                    <a:pos x="462" y="359"/>
                  </a:cxn>
                  <a:cxn ang="0">
                    <a:pos x="104" y="1"/>
                  </a:cxn>
                  <a:cxn ang="0">
                    <a:pos x="10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62" y="462"/>
                  </a:cxn>
                  <a:cxn ang="0">
                    <a:pos x="923" y="1"/>
                  </a:cxn>
                  <a:cxn ang="0">
                    <a:pos x="923" y="0"/>
                  </a:cxn>
                  <a:cxn ang="0">
                    <a:pos x="819" y="0"/>
                  </a:cxn>
                  <a:cxn ang="0">
                    <a:pos x="819" y="1"/>
                  </a:cxn>
                </a:cxnLst>
                <a:rect l="0" t="0" r="r" b="b"/>
                <a:pathLst>
                  <a:path w="923" h="462">
                    <a:moveTo>
                      <a:pt x="819" y="1"/>
                    </a:moveTo>
                    <a:cubicBezTo>
                      <a:pt x="819" y="198"/>
                      <a:pt x="659" y="359"/>
                      <a:pt x="462" y="359"/>
                    </a:cubicBezTo>
                    <a:cubicBezTo>
                      <a:pt x="264" y="359"/>
                      <a:pt x="104" y="198"/>
                      <a:pt x="104" y="1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55"/>
                      <a:pt x="207" y="462"/>
                      <a:pt x="462" y="462"/>
                    </a:cubicBezTo>
                    <a:cubicBezTo>
                      <a:pt x="716" y="462"/>
                      <a:pt x="923" y="255"/>
                      <a:pt x="923" y="1"/>
                    </a:cubicBezTo>
                    <a:cubicBezTo>
                      <a:pt x="923" y="1"/>
                      <a:pt x="923" y="1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676275" y="2281238"/>
                <a:ext cx="2374900" cy="1189038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0" y="461"/>
                  </a:cxn>
                  <a:cxn ang="0">
                    <a:pos x="104" y="461"/>
                  </a:cxn>
                  <a:cxn ang="0">
                    <a:pos x="462" y="104"/>
                  </a:cxn>
                  <a:cxn ang="0">
                    <a:pos x="819" y="461"/>
                  </a:cxn>
                  <a:cxn ang="0">
                    <a:pos x="923" y="461"/>
                  </a:cxn>
                  <a:cxn ang="0">
                    <a:pos x="462" y="0"/>
                  </a:cxn>
                </a:cxnLst>
                <a:rect l="0" t="0" r="r" b="b"/>
                <a:pathLst>
                  <a:path w="923" h="461">
                    <a:moveTo>
                      <a:pt x="462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4" y="104"/>
                      <a:pt x="462" y="104"/>
                    </a:cubicBezTo>
                    <a:cubicBezTo>
                      <a:pt x="659" y="104"/>
                      <a:pt x="819" y="264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2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9107488" y="2281238"/>
              <a:ext cx="2376488" cy="1189038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0" y="461"/>
                </a:cxn>
                <a:cxn ang="0">
                  <a:pos x="104" y="461"/>
                </a:cxn>
                <a:cxn ang="0">
                  <a:pos x="462" y="104"/>
                </a:cxn>
                <a:cxn ang="0">
                  <a:pos x="819" y="461"/>
                </a:cxn>
                <a:cxn ang="0">
                  <a:pos x="923" y="461"/>
                </a:cxn>
                <a:cxn ang="0">
                  <a:pos x="462" y="0"/>
                </a:cxn>
              </a:cxnLst>
              <a:rect l="0" t="0" r="r" b="b"/>
              <a:pathLst>
                <a:path w="923" h="461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192F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892675" y="2281238"/>
              <a:ext cx="2374900" cy="1189038"/>
            </a:xfrm>
            <a:custGeom>
              <a:avLst/>
              <a:gdLst/>
              <a:ahLst/>
              <a:cxnLst>
                <a:cxn ang="0">
                  <a:pos x="461" y="0"/>
                </a:cxn>
                <a:cxn ang="0">
                  <a:pos x="0" y="461"/>
                </a:cxn>
                <a:cxn ang="0">
                  <a:pos x="103" y="461"/>
                </a:cxn>
                <a:cxn ang="0">
                  <a:pos x="461" y="104"/>
                </a:cxn>
                <a:cxn ang="0">
                  <a:pos x="819" y="461"/>
                </a:cxn>
                <a:cxn ang="0">
                  <a:pos x="923" y="461"/>
                </a:cxn>
                <a:cxn ang="0">
                  <a:pos x="461" y="0"/>
                </a:cxn>
              </a:cxnLst>
              <a:rect l="0" t="0" r="r" b="b"/>
              <a:pathLst>
                <a:path w="923" h="461">
                  <a:moveTo>
                    <a:pt x="461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3" y="461"/>
                    <a:pt x="103" y="461"/>
                    <a:pt x="103" y="461"/>
                  </a:cubicBezTo>
                  <a:cubicBezTo>
                    <a:pt x="104" y="264"/>
                    <a:pt x="264" y="104"/>
                    <a:pt x="461" y="104"/>
                  </a:cubicBezTo>
                  <a:cubicBezTo>
                    <a:pt x="658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2" y="207"/>
                    <a:pt x="715" y="0"/>
                    <a:pt x="461" y="0"/>
                  </a:cubicBezTo>
                  <a:close/>
                </a:path>
              </a:pathLst>
            </a:custGeom>
            <a:solidFill>
              <a:srgbClr val="F8F8F8"/>
            </a:solidFill>
            <a:ln w="9525">
              <a:solidFill>
                <a:srgbClr val="F7F7F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782888" y="3470276"/>
              <a:ext cx="2374900" cy="1192213"/>
            </a:xfrm>
            <a:custGeom>
              <a:avLst/>
              <a:gdLst/>
              <a:ahLst/>
              <a:cxnLst>
                <a:cxn ang="0">
                  <a:pos x="462" y="358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462" y="462"/>
                </a:cxn>
                <a:cxn ang="0">
                  <a:pos x="923" y="0"/>
                </a:cxn>
                <a:cxn ang="0">
                  <a:pos x="820" y="0"/>
                </a:cxn>
                <a:cxn ang="0">
                  <a:pos x="462" y="358"/>
                </a:cxn>
              </a:cxnLst>
              <a:rect l="0" t="0" r="r" b="b"/>
              <a:pathLst>
                <a:path w="923" h="462">
                  <a:moveTo>
                    <a:pt x="462" y="358"/>
                  </a:moveTo>
                  <a:cubicBezTo>
                    <a:pt x="265" y="358"/>
                    <a:pt x="104" y="198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0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19" y="198"/>
                    <a:pt x="659" y="358"/>
                    <a:pt x="462" y="358"/>
                  </a:cubicBezTo>
                  <a:close/>
                </a:path>
              </a:pathLst>
            </a:custGeom>
            <a:solidFill>
              <a:srgbClr val="F8F8F8"/>
            </a:solidFill>
            <a:ln w="9525">
              <a:solidFill>
                <a:srgbClr val="F7F7F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9"/>
          <p:cNvSpPr>
            <a:spLocks/>
          </p:cNvSpPr>
          <p:nvPr/>
        </p:nvSpPr>
        <p:spPr bwMode="auto">
          <a:xfrm>
            <a:off x="6988175" y="3429000"/>
            <a:ext cx="2374900" cy="1192213"/>
          </a:xfrm>
          <a:custGeom>
            <a:avLst/>
            <a:gdLst/>
            <a:ahLst/>
            <a:cxnLst>
              <a:cxn ang="0">
                <a:pos x="819" y="1"/>
              </a:cxn>
              <a:cxn ang="0">
                <a:pos x="462" y="359"/>
              </a:cxn>
              <a:cxn ang="0">
                <a:pos x="104" y="1"/>
              </a:cxn>
              <a:cxn ang="0">
                <a:pos x="104" y="0"/>
              </a:cxn>
              <a:cxn ang="0">
                <a:pos x="0" y="0"/>
              </a:cxn>
              <a:cxn ang="0">
                <a:pos x="0" y="1"/>
              </a:cxn>
              <a:cxn ang="0">
                <a:pos x="462" y="462"/>
              </a:cxn>
              <a:cxn ang="0">
                <a:pos x="923" y="1"/>
              </a:cxn>
              <a:cxn ang="0">
                <a:pos x="923" y="0"/>
              </a:cxn>
              <a:cxn ang="0">
                <a:pos x="819" y="0"/>
              </a:cxn>
              <a:cxn ang="0">
                <a:pos x="819" y="1"/>
              </a:cxn>
            </a:cxnLst>
            <a:rect l="0" t="0" r="r" b="b"/>
            <a:pathLst>
              <a:path w="923" h="462">
                <a:moveTo>
                  <a:pt x="819" y="1"/>
                </a:moveTo>
                <a:cubicBezTo>
                  <a:pt x="819" y="198"/>
                  <a:pt x="659" y="359"/>
                  <a:pt x="462" y="359"/>
                </a:cubicBezTo>
                <a:cubicBezTo>
                  <a:pt x="264" y="359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F8F8F8"/>
          </a:solidFill>
          <a:ln w="9525">
            <a:solidFill>
              <a:srgbClr val="F7F7F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90833" y="3096481"/>
            <a:ext cx="801494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fill out the Chapter 6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Volunteer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raining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give to the facilitator.</a:t>
            </a:r>
          </a:p>
          <a:p>
            <a:pPr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7986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7: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Pre-Work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8198" y="2992376"/>
            <a:ext cx="733480" cy="924273"/>
          </a:xfrm>
          <a:prstGeom prst="rect">
            <a:avLst/>
          </a:prstGeom>
        </p:spPr>
      </p:pic>
      <p:sp>
        <p:nvSpPr>
          <p:cNvPr id="8" name="Freeform 9"/>
          <p:cNvSpPr>
            <a:spLocks/>
          </p:cNvSpPr>
          <p:nvPr/>
        </p:nvSpPr>
        <p:spPr bwMode="auto">
          <a:xfrm>
            <a:off x="9107488" y="3454513"/>
            <a:ext cx="2374900" cy="1192213"/>
          </a:xfrm>
          <a:custGeom>
            <a:avLst/>
            <a:gdLst/>
            <a:ahLst/>
            <a:cxnLst>
              <a:cxn ang="0">
                <a:pos x="819" y="1"/>
              </a:cxn>
              <a:cxn ang="0">
                <a:pos x="462" y="359"/>
              </a:cxn>
              <a:cxn ang="0">
                <a:pos x="104" y="1"/>
              </a:cxn>
              <a:cxn ang="0">
                <a:pos x="104" y="0"/>
              </a:cxn>
              <a:cxn ang="0">
                <a:pos x="0" y="0"/>
              </a:cxn>
              <a:cxn ang="0">
                <a:pos x="0" y="1"/>
              </a:cxn>
              <a:cxn ang="0">
                <a:pos x="462" y="462"/>
              </a:cxn>
              <a:cxn ang="0">
                <a:pos x="923" y="1"/>
              </a:cxn>
              <a:cxn ang="0">
                <a:pos x="923" y="0"/>
              </a:cxn>
              <a:cxn ang="0">
                <a:pos x="819" y="0"/>
              </a:cxn>
              <a:cxn ang="0">
                <a:pos x="819" y="1"/>
              </a:cxn>
            </a:cxnLst>
            <a:rect l="0" t="0" r="r" b="b"/>
            <a:pathLst>
              <a:path w="923" h="462">
                <a:moveTo>
                  <a:pt x="819" y="1"/>
                </a:moveTo>
                <a:cubicBezTo>
                  <a:pt x="819" y="198"/>
                  <a:pt x="659" y="359"/>
                  <a:pt x="462" y="359"/>
                </a:cubicBezTo>
                <a:cubicBezTo>
                  <a:pt x="264" y="359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9107488" y="2265475"/>
            <a:ext cx="2374900" cy="1189038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0" y="461"/>
              </a:cxn>
              <a:cxn ang="0">
                <a:pos x="104" y="461"/>
              </a:cxn>
              <a:cxn ang="0">
                <a:pos x="462" y="104"/>
              </a:cxn>
              <a:cxn ang="0">
                <a:pos x="819" y="461"/>
              </a:cxn>
              <a:cxn ang="0">
                <a:pos x="923" y="461"/>
              </a:cxn>
              <a:cxn ang="0">
                <a:pos x="462" y="0"/>
              </a:cxn>
            </a:cxnLst>
            <a:rect l="0" t="0" r="r" b="b"/>
            <a:pathLst>
              <a:path w="923" h="461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2446" y="1904462"/>
            <a:ext cx="81550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D1B2E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pages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226-260,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Statistics on Youth Aging Out of Foster Care through Initial Case Notes for the Brown Case, and complete the following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buClr>
                <a:srgbClr val="ED1B2E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ED1B2E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Watch the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Brief: How Resilience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Built”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think about relationships you had as a youth that helped you build resilience.</a:t>
            </a:r>
          </a:p>
          <a:p>
            <a:pPr marL="342900" lvl="0" indent="-342900">
              <a:buClr>
                <a:srgbClr val="ED1B2E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Listen to the “Childhood Reflections”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audio clip. </a:t>
            </a:r>
          </a:p>
          <a:p>
            <a:pPr marL="342900" lvl="0" indent="-342900">
              <a:buClr>
                <a:srgbClr val="ED1B2E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Questions Based on K–12 Experiences activity.</a:t>
            </a:r>
          </a:p>
        </p:txBody>
      </p:sp>
    </p:spTree>
    <p:extLst>
      <p:ext uri="{BB962C8B-B14F-4D97-AF65-F5344CB8AC3E}">
        <p14:creationId xmlns:p14="http://schemas.microsoft.com/office/powerpoint/2010/main" val="124069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829179"/>
              </p:ext>
            </p:extLst>
          </p:nvPr>
        </p:nvGraphicFramePr>
        <p:xfrm>
          <a:off x="169742" y="1422808"/>
          <a:ext cx="11761076" cy="5198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9619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9431457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</a:tblGrid>
              <a:tr h="6696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Category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Knowledge,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 and Attributes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D1B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  <a:tr h="36576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Cultural Competency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Understands and demonstrates self-awareness to eliminate the influence of personal biases and values when working with diverse groups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Knows strategies and steps to take to increase cultural competency skills and demonstrate culturally competent child advocacy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4094383976"/>
                  </a:ext>
                </a:extLst>
              </a:tr>
              <a:tr h="357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Understands how to recognize and challenge own biases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3443583374"/>
                  </a:ext>
                </a:extLst>
              </a:tr>
              <a:tr h="44382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Foundation of Knowledge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Understands how domestic violence affects children and families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Knows the importance of being aware of resources in the community that assist with substance abuse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373746175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Communication</a:t>
                      </a:r>
                    </a:p>
                  </a:txBody>
                  <a:tcPr marL="68580" marR="68580" marT="0" marB="0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Understands the importance of speaking and writing clearly and concisely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Knows how to utilize basic communication and interviewing skills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148662412"/>
                  </a:ext>
                </a:extLst>
              </a:tr>
            </a:tbl>
          </a:graphicData>
        </a:graphic>
      </p:graphicFrame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Competencies</a:t>
            </a:r>
          </a:p>
        </p:txBody>
      </p:sp>
    </p:spTree>
    <p:extLst>
      <p:ext uri="{BB962C8B-B14F-4D97-AF65-F5344CB8AC3E}">
        <p14:creationId xmlns:p14="http://schemas.microsoft.com/office/powerpoint/2010/main" val="218998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474" y="4136252"/>
            <a:ext cx="2852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Pre-Work Recap, Chapter Overview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7227" y="4116879"/>
            <a:ext cx="1672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Violence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9818" y="4116879"/>
            <a:ext cx="2458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Building: Cultural Competence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4156" y="4116879"/>
            <a:ext cx="1459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 Case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11149" y="4078779"/>
            <a:ext cx="29998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Wrap-Up: Review</a:t>
            </a:r>
            <a:r>
              <a:rPr lang="en-US" sz="2400" dirty="0" smtClean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 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113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Pre-Work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9431" y="2514061"/>
            <a:ext cx="809435" cy="812462"/>
          </a:xfrm>
          <a:prstGeom prst="rect">
            <a:avLst/>
          </a:prstGeom>
        </p:spPr>
      </p:pic>
      <p:sp>
        <p:nvSpPr>
          <p:cNvPr id="12" name="Freeform 5"/>
          <p:cNvSpPr>
            <a:spLocks/>
          </p:cNvSpPr>
          <p:nvPr/>
        </p:nvSpPr>
        <p:spPr bwMode="auto">
          <a:xfrm>
            <a:off x="9107488" y="2918466"/>
            <a:ext cx="2376488" cy="1192213"/>
          </a:xfrm>
          <a:custGeom>
            <a:avLst/>
            <a:gdLst/>
            <a:ahLst/>
            <a:cxnLst>
              <a:cxn ang="0">
                <a:pos x="819" y="1"/>
              </a:cxn>
              <a:cxn ang="0">
                <a:pos x="462" y="358"/>
              </a:cxn>
              <a:cxn ang="0">
                <a:pos x="104" y="1"/>
              </a:cxn>
              <a:cxn ang="0">
                <a:pos x="104" y="0"/>
              </a:cxn>
              <a:cxn ang="0">
                <a:pos x="0" y="0"/>
              </a:cxn>
              <a:cxn ang="0">
                <a:pos x="0" y="1"/>
              </a:cxn>
              <a:cxn ang="0">
                <a:pos x="462" y="462"/>
              </a:cxn>
              <a:cxn ang="0">
                <a:pos x="923" y="1"/>
              </a:cxn>
              <a:cxn ang="0">
                <a:pos x="923" y="0"/>
              </a:cxn>
              <a:cxn ang="0">
                <a:pos x="819" y="0"/>
              </a:cxn>
              <a:cxn ang="0">
                <a:pos x="819" y="1"/>
              </a:cxn>
            </a:cxnLst>
            <a:rect l="0" t="0" r="r" b="b"/>
            <a:pathLst>
              <a:path w="923" h="462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7000875" y="1729428"/>
            <a:ext cx="2374900" cy="1189038"/>
          </a:xfrm>
          <a:custGeom>
            <a:avLst/>
            <a:gdLst/>
            <a:ahLst/>
            <a:cxnLst>
              <a:cxn ang="0">
                <a:pos x="461" y="0"/>
              </a:cxn>
              <a:cxn ang="0">
                <a:pos x="0" y="461"/>
              </a:cxn>
              <a:cxn ang="0">
                <a:pos x="0" y="461"/>
              </a:cxn>
              <a:cxn ang="0">
                <a:pos x="104" y="461"/>
              </a:cxn>
              <a:cxn ang="0">
                <a:pos x="104" y="461"/>
              </a:cxn>
              <a:cxn ang="0">
                <a:pos x="461" y="104"/>
              </a:cxn>
              <a:cxn ang="0">
                <a:pos x="819" y="461"/>
              </a:cxn>
              <a:cxn ang="0">
                <a:pos x="819" y="461"/>
              </a:cxn>
              <a:cxn ang="0">
                <a:pos x="923" y="461"/>
              </a:cxn>
              <a:cxn ang="0">
                <a:pos x="923" y="461"/>
              </a:cxn>
              <a:cxn ang="0">
                <a:pos x="461" y="0"/>
              </a:cxn>
            </a:cxnLst>
            <a:rect l="0" t="0" r="r" b="b"/>
            <a:pathLst>
              <a:path w="923" h="461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4892675" y="2918466"/>
            <a:ext cx="2374900" cy="1192213"/>
          </a:xfrm>
          <a:custGeom>
            <a:avLst/>
            <a:gdLst/>
            <a:ahLst/>
            <a:cxnLst>
              <a:cxn ang="0">
                <a:pos x="819" y="1"/>
              </a:cxn>
              <a:cxn ang="0">
                <a:pos x="461" y="359"/>
              </a:cxn>
              <a:cxn ang="0">
                <a:pos x="103" y="1"/>
              </a:cxn>
              <a:cxn ang="0">
                <a:pos x="103" y="0"/>
              </a:cxn>
              <a:cxn ang="0">
                <a:pos x="0" y="0"/>
              </a:cxn>
              <a:cxn ang="0">
                <a:pos x="0" y="1"/>
              </a:cxn>
              <a:cxn ang="0">
                <a:pos x="461" y="462"/>
              </a:cxn>
              <a:cxn ang="0">
                <a:pos x="923" y="1"/>
              </a:cxn>
              <a:cxn ang="0">
                <a:pos x="923" y="0"/>
              </a:cxn>
              <a:cxn ang="0">
                <a:pos x="819" y="0"/>
              </a:cxn>
              <a:cxn ang="0">
                <a:pos x="819" y="1"/>
              </a:cxn>
            </a:cxnLst>
            <a:rect l="0" t="0" r="r" b="b"/>
            <a:pathLst>
              <a:path w="923" h="462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2782888" y="1729428"/>
            <a:ext cx="2374900" cy="1189038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0" y="461"/>
              </a:cxn>
              <a:cxn ang="0">
                <a:pos x="0" y="461"/>
              </a:cxn>
              <a:cxn ang="0">
                <a:pos x="104" y="461"/>
              </a:cxn>
              <a:cxn ang="0">
                <a:pos x="104" y="461"/>
              </a:cxn>
              <a:cxn ang="0">
                <a:pos x="462" y="104"/>
              </a:cxn>
              <a:cxn ang="0">
                <a:pos x="820" y="461"/>
              </a:cxn>
              <a:cxn ang="0">
                <a:pos x="820" y="461"/>
              </a:cxn>
              <a:cxn ang="0">
                <a:pos x="923" y="461"/>
              </a:cxn>
              <a:cxn ang="0">
                <a:pos x="923" y="461"/>
              </a:cxn>
              <a:cxn ang="0">
                <a:pos x="462" y="0"/>
              </a:cxn>
            </a:cxnLst>
            <a:rect l="0" t="0" r="r" b="b"/>
            <a:pathLst>
              <a:path w="923" h="461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BBCFE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676275" y="3470276"/>
              <a:ext cx="2374900" cy="1192213"/>
            </a:xfrm>
            <a:custGeom>
              <a:avLst/>
              <a:gdLst/>
              <a:ahLst/>
              <a:cxnLst>
                <a:cxn ang="0">
                  <a:pos x="819" y="1"/>
                </a:cxn>
                <a:cxn ang="0">
                  <a:pos x="462" y="359"/>
                </a:cxn>
                <a:cxn ang="0">
                  <a:pos x="104" y="1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462" y="462"/>
                </a:cxn>
                <a:cxn ang="0">
                  <a:pos x="923" y="1"/>
                </a:cxn>
                <a:cxn ang="0">
                  <a:pos x="923" y="0"/>
                </a:cxn>
                <a:cxn ang="0">
                  <a:pos x="819" y="0"/>
                </a:cxn>
                <a:cxn ang="0">
                  <a:pos x="819" y="1"/>
                </a:cxn>
              </a:cxnLst>
              <a:rect l="0" t="0" r="r" b="b"/>
              <a:pathLst>
                <a:path w="923" h="462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676275" y="2281238"/>
              <a:ext cx="2374900" cy="1189038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0" y="461"/>
                </a:cxn>
                <a:cxn ang="0">
                  <a:pos x="104" y="461"/>
                </a:cxn>
                <a:cxn ang="0">
                  <a:pos x="462" y="104"/>
                </a:cxn>
                <a:cxn ang="0">
                  <a:pos x="819" y="461"/>
                </a:cxn>
                <a:cxn ang="0">
                  <a:pos x="923" y="461"/>
                </a:cxn>
                <a:cxn ang="0">
                  <a:pos x="462" y="0"/>
                </a:cxn>
              </a:cxnLst>
              <a:rect l="0" t="0" r="r" b="b"/>
              <a:pathLst>
                <a:path w="923" h="461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 11"/>
          <p:cNvSpPr>
            <a:spLocks/>
          </p:cNvSpPr>
          <p:nvPr/>
        </p:nvSpPr>
        <p:spPr bwMode="auto">
          <a:xfrm>
            <a:off x="9107488" y="1729428"/>
            <a:ext cx="2376488" cy="1189038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0" y="461"/>
              </a:cxn>
              <a:cxn ang="0">
                <a:pos x="104" y="461"/>
              </a:cxn>
              <a:cxn ang="0">
                <a:pos x="462" y="104"/>
              </a:cxn>
              <a:cxn ang="0">
                <a:pos x="819" y="461"/>
              </a:cxn>
              <a:cxn ang="0">
                <a:pos x="923" y="461"/>
              </a:cxn>
              <a:cxn ang="0">
                <a:pos x="462" y="0"/>
              </a:cxn>
            </a:cxnLst>
            <a:rect l="0" t="0" r="r" b="b"/>
            <a:pathLst>
              <a:path w="923" h="461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7000875" y="2918466"/>
            <a:ext cx="2374900" cy="1192213"/>
          </a:xfrm>
          <a:custGeom>
            <a:avLst/>
            <a:gdLst/>
            <a:ahLst/>
            <a:cxnLst>
              <a:cxn ang="0">
                <a:pos x="461" y="358"/>
              </a:cxn>
              <a:cxn ang="0">
                <a:pos x="104" y="0"/>
              </a:cxn>
              <a:cxn ang="0">
                <a:pos x="0" y="0"/>
              </a:cxn>
              <a:cxn ang="0">
                <a:pos x="461" y="462"/>
              </a:cxn>
              <a:cxn ang="0">
                <a:pos x="923" y="0"/>
              </a:cxn>
              <a:cxn ang="0">
                <a:pos x="819" y="0"/>
              </a:cxn>
              <a:cxn ang="0">
                <a:pos x="461" y="358"/>
              </a:cxn>
            </a:cxnLst>
            <a:rect l="0" t="0" r="r" b="b"/>
            <a:pathLst>
              <a:path w="923" h="462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4892675" y="1729428"/>
            <a:ext cx="2374900" cy="1189038"/>
          </a:xfrm>
          <a:custGeom>
            <a:avLst/>
            <a:gdLst/>
            <a:ahLst/>
            <a:cxnLst>
              <a:cxn ang="0">
                <a:pos x="461" y="0"/>
              </a:cxn>
              <a:cxn ang="0">
                <a:pos x="0" y="461"/>
              </a:cxn>
              <a:cxn ang="0">
                <a:pos x="103" y="461"/>
              </a:cxn>
              <a:cxn ang="0">
                <a:pos x="461" y="104"/>
              </a:cxn>
              <a:cxn ang="0">
                <a:pos x="819" y="461"/>
              </a:cxn>
              <a:cxn ang="0">
                <a:pos x="923" y="461"/>
              </a:cxn>
              <a:cxn ang="0">
                <a:pos x="461" y="0"/>
              </a:cxn>
            </a:cxnLst>
            <a:rect l="0" t="0" r="r" b="b"/>
            <a:pathLst>
              <a:path w="923" h="461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2782888" y="2918466"/>
            <a:ext cx="2374900" cy="1192213"/>
          </a:xfrm>
          <a:custGeom>
            <a:avLst/>
            <a:gdLst/>
            <a:ahLst/>
            <a:cxnLst>
              <a:cxn ang="0">
                <a:pos x="462" y="358"/>
              </a:cxn>
              <a:cxn ang="0">
                <a:pos x="104" y="0"/>
              </a:cxn>
              <a:cxn ang="0">
                <a:pos x="0" y="0"/>
              </a:cxn>
              <a:cxn ang="0">
                <a:pos x="462" y="462"/>
              </a:cxn>
              <a:cxn ang="0">
                <a:pos x="923" y="0"/>
              </a:cxn>
              <a:cxn ang="0">
                <a:pos x="820" y="0"/>
              </a:cxn>
              <a:cxn ang="0">
                <a:pos x="462" y="358"/>
              </a:cxn>
            </a:cxnLst>
            <a:rect l="0" t="0" r="r" b="b"/>
            <a:pathLst>
              <a:path w="923" h="462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5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5730" y="2442118"/>
            <a:ext cx="715541" cy="9877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1000"/>
          </a:blip>
          <a:stretch>
            <a:fillRect/>
          </a:stretch>
        </p:blipFill>
        <p:spPr>
          <a:xfrm>
            <a:off x="1480305" y="2519873"/>
            <a:ext cx="716366" cy="902706"/>
          </a:xfrm>
          <a:prstGeom prst="rect">
            <a:avLst/>
          </a:prstGeom>
        </p:spPr>
      </p:pic>
      <p:sp>
        <p:nvSpPr>
          <p:cNvPr id="27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Domestic Violence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b="0" dirty="0" smtClean="0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Cultural Competence</a:t>
            </a:r>
            <a:endParaRPr lang="en-US" b="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635" y="2490521"/>
            <a:ext cx="822979" cy="7335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3665" y="2331532"/>
            <a:ext cx="1012502" cy="10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0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Domestic Violence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829354" y="2841764"/>
            <a:ext cx="731882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violence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violence, sexual violence, stalking and psychological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aggression committed by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current or former intimate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5231" y="4220069"/>
            <a:ext cx="6060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r">
              <a:spcAft>
                <a:spcPts val="1200"/>
              </a:spcAft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Disease Control and Prevention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t="-1487" r="8096" b="1487"/>
          <a:stretch/>
        </p:blipFill>
        <p:spPr>
          <a:xfrm>
            <a:off x="-12145" y="1996146"/>
            <a:ext cx="4643120" cy="40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5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Domestic Violence Case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7CFD8A09-1B3E-4C36-BBB3-27A2D7B3221F}"/>
              </a:ext>
            </a:extLst>
          </p:cNvPr>
          <p:cNvSpPr/>
          <p:nvPr/>
        </p:nvSpPr>
        <p:spPr>
          <a:xfrm rot="10800000" flipH="1">
            <a:off x="2519820" y="3409667"/>
            <a:ext cx="9672180" cy="986631"/>
          </a:xfrm>
          <a:custGeom>
            <a:avLst/>
            <a:gdLst>
              <a:gd name="connsiteX0" fmla="*/ 0 w 9163574"/>
              <a:gd name="connsiteY0" fmla="*/ 0 h 1249960"/>
              <a:gd name="connsiteX1" fmla="*/ 9163574 w 9163574"/>
              <a:gd name="connsiteY1" fmla="*/ 0 h 1249960"/>
              <a:gd name="connsiteX2" fmla="*/ 9163574 w 9163574"/>
              <a:gd name="connsiteY2" fmla="*/ 1249960 h 1249960"/>
              <a:gd name="connsiteX3" fmla="*/ 0 w 9163574"/>
              <a:gd name="connsiteY3" fmla="*/ 1249960 h 1249960"/>
              <a:gd name="connsiteX4" fmla="*/ 0 w 9163574"/>
              <a:gd name="connsiteY4" fmla="*/ 0 h 1249960"/>
              <a:gd name="connsiteX0" fmla="*/ 0 w 10046002"/>
              <a:gd name="connsiteY0" fmla="*/ 0 h 1278735"/>
              <a:gd name="connsiteX1" fmla="*/ 10046002 w 10046002"/>
              <a:gd name="connsiteY1" fmla="*/ 28775 h 1278735"/>
              <a:gd name="connsiteX2" fmla="*/ 10046002 w 10046002"/>
              <a:gd name="connsiteY2" fmla="*/ 1278735 h 1278735"/>
              <a:gd name="connsiteX3" fmla="*/ 882428 w 10046002"/>
              <a:gd name="connsiteY3" fmla="*/ 1278735 h 1278735"/>
              <a:gd name="connsiteX4" fmla="*/ 0 w 10046002"/>
              <a:gd name="connsiteY4" fmla="*/ 0 h 1278735"/>
              <a:gd name="connsiteX0" fmla="*/ 0 w 10046002"/>
              <a:gd name="connsiteY0" fmla="*/ 0 h 1278735"/>
              <a:gd name="connsiteX1" fmla="*/ 10046002 w 10046002"/>
              <a:gd name="connsiteY1" fmla="*/ 28775 h 1278735"/>
              <a:gd name="connsiteX2" fmla="*/ 10046002 w 10046002"/>
              <a:gd name="connsiteY2" fmla="*/ 1278735 h 1278735"/>
              <a:gd name="connsiteX3" fmla="*/ 1000725 w 10046002"/>
              <a:gd name="connsiteY3" fmla="*/ 1253157 h 1278735"/>
              <a:gd name="connsiteX4" fmla="*/ 0 w 10046002"/>
              <a:gd name="connsiteY4" fmla="*/ 0 h 1278735"/>
              <a:gd name="connsiteX0" fmla="*/ 0 w 10046002"/>
              <a:gd name="connsiteY0" fmla="*/ 0 h 1278735"/>
              <a:gd name="connsiteX1" fmla="*/ 10046002 w 10046002"/>
              <a:gd name="connsiteY1" fmla="*/ 28775 h 1278735"/>
              <a:gd name="connsiteX2" fmla="*/ 10046002 w 10046002"/>
              <a:gd name="connsiteY2" fmla="*/ 1278735 h 1278735"/>
              <a:gd name="connsiteX3" fmla="*/ 904809 w 10046002"/>
              <a:gd name="connsiteY3" fmla="*/ 1272340 h 1278735"/>
              <a:gd name="connsiteX4" fmla="*/ 0 w 10046002"/>
              <a:gd name="connsiteY4" fmla="*/ 0 h 1278735"/>
              <a:gd name="connsiteX0" fmla="*/ 0 w 10046002"/>
              <a:gd name="connsiteY0" fmla="*/ 0 h 1278735"/>
              <a:gd name="connsiteX1" fmla="*/ 10036411 w 10046002"/>
              <a:gd name="connsiteY1" fmla="*/ 3198 h 1278735"/>
              <a:gd name="connsiteX2" fmla="*/ 10046002 w 10046002"/>
              <a:gd name="connsiteY2" fmla="*/ 1278735 h 1278735"/>
              <a:gd name="connsiteX3" fmla="*/ 904809 w 10046002"/>
              <a:gd name="connsiteY3" fmla="*/ 1272340 h 1278735"/>
              <a:gd name="connsiteX4" fmla="*/ 0 w 10046002"/>
              <a:gd name="connsiteY4" fmla="*/ 0 h 12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6002" h="1278735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320EAC31-83E6-4BC0-A483-CCA8E34E2724}"/>
              </a:ext>
            </a:extLst>
          </p:cNvPr>
          <p:cNvSpPr>
            <a:spLocks/>
          </p:cNvSpPr>
          <p:nvPr/>
        </p:nvSpPr>
        <p:spPr bwMode="auto">
          <a:xfrm>
            <a:off x="3807654" y="3678446"/>
            <a:ext cx="410076" cy="411057"/>
          </a:xfrm>
          <a:custGeom>
            <a:avLst/>
            <a:gdLst>
              <a:gd name="T0" fmla="*/ 320 w 352"/>
              <a:gd name="T1" fmla="*/ 0 h 352"/>
              <a:gd name="T2" fmla="*/ 32 w 352"/>
              <a:gd name="T3" fmla="*/ 0 h 352"/>
              <a:gd name="T4" fmla="*/ 0 w 352"/>
              <a:gd name="T5" fmla="*/ 32 h 352"/>
              <a:gd name="T6" fmla="*/ 0 w 352"/>
              <a:gd name="T7" fmla="*/ 320 h 352"/>
              <a:gd name="T8" fmla="*/ 32 w 352"/>
              <a:gd name="T9" fmla="*/ 352 h 352"/>
              <a:gd name="T10" fmla="*/ 320 w 352"/>
              <a:gd name="T11" fmla="*/ 352 h 352"/>
              <a:gd name="T12" fmla="*/ 352 w 352"/>
              <a:gd name="T13" fmla="*/ 320 h 352"/>
              <a:gd name="T14" fmla="*/ 352 w 352"/>
              <a:gd name="T15" fmla="*/ 32 h 352"/>
              <a:gd name="T16" fmla="*/ 320 w 352"/>
              <a:gd name="T17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352">
                <a:moveTo>
                  <a:pt x="320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38"/>
                  <a:pt x="14" y="352"/>
                  <a:pt x="32" y="352"/>
                </a:cubicBezTo>
                <a:cubicBezTo>
                  <a:pt x="320" y="352"/>
                  <a:pt x="320" y="352"/>
                  <a:pt x="320" y="352"/>
                </a:cubicBezTo>
                <a:cubicBezTo>
                  <a:pt x="338" y="352"/>
                  <a:pt x="352" y="338"/>
                  <a:pt x="352" y="320"/>
                </a:cubicBezTo>
                <a:cubicBezTo>
                  <a:pt x="352" y="32"/>
                  <a:pt x="352" y="32"/>
                  <a:pt x="352" y="32"/>
                </a:cubicBezTo>
                <a:cubicBezTo>
                  <a:pt x="352" y="14"/>
                  <a:pt x="338" y="0"/>
                  <a:pt x="3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46712559-F19D-483C-A20D-A756489742EC}"/>
              </a:ext>
            </a:extLst>
          </p:cNvPr>
          <p:cNvSpPr>
            <a:spLocks/>
          </p:cNvSpPr>
          <p:nvPr/>
        </p:nvSpPr>
        <p:spPr bwMode="auto">
          <a:xfrm>
            <a:off x="4255010" y="3732403"/>
            <a:ext cx="149609" cy="302161"/>
          </a:xfrm>
          <a:custGeom>
            <a:avLst/>
            <a:gdLst>
              <a:gd name="T0" fmla="*/ 101 w 128"/>
              <a:gd name="T1" fmla="*/ 9 h 259"/>
              <a:gd name="T2" fmla="*/ 42 w 128"/>
              <a:gd name="T3" fmla="*/ 44 h 259"/>
              <a:gd name="T4" fmla="*/ 0 w 128"/>
              <a:gd name="T5" fmla="*/ 69 h 259"/>
              <a:gd name="T6" fmla="*/ 0 w 128"/>
              <a:gd name="T7" fmla="*/ 189 h 259"/>
              <a:gd name="T8" fmla="*/ 42 w 128"/>
              <a:gd name="T9" fmla="*/ 214 h 259"/>
              <a:gd name="T10" fmla="*/ 101 w 128"/>
              <a:gd name="T11" fmla="*/ 250 h 259"/>
              <a:gd name="T12" fmla="*/ 128 w 128"/>
              <a:gd name="T13" fmla="*/ 234 h 259"/>
              <a:gd name="T14" fmla="*/ 128 w 128"/>
              <a:gd name="T15" fmla="*/ 25 h 259"/>
              <a:gd name="T16" fmla="*/ 101 w 128"/>
              <a:gd name="T17" fmla="*/ 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" h="259">
                <a:moveTo>
                  <a:pt x="101" y="9"/>
                </a:moveTo>
                <a:cubicBezTo>
                  <a:pt x="42" y="44"/>
                  <a:pt x="42" y="44"/>
                  <a:pt x="42" y="44"/>
                </a:cubicBezTo>
                <a:cubicBezTo>
                  <a:pt x="29" y="52"/>
                  <a:pt x="13" y="62"/>
                  <a:pt x="0" y="69"/>
                </a:cubicBezTo>
                <a:cubicBezTo>
                  <a:pt x="0" y="189"/>
                  <a:pt x="0" y="189"/>
                  <a:pt x="0" y="189"/>
                </a:cubicBezTo>
                <a:cubicBezTo>
                  <a:pt x="13" y="197"/>
                  <a:pt x="29" y="207"/>
                  <a:pt x="42" y="214"/>
                </a:cubicBezTo>
                <a:cubicBezTo>
                  <a:pt x="101" y="250"/>
                  <a:pt x="101" y="250"/>
                  <a:pt x="101" y="250"/>
                </a:cubicBezTo>
                <a:cubicBezTo>
                  <a:pt x="116" y="259"/>
                  <a:pt x="128" y="252"/>
                  <a:pt x="128" y="234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7"/>
                  <a:pt x="116" y="0"/>
                  <a:pt x="10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182372" y="3420507"/>
            <a:ext cx="6072028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Video: Why We Stayed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0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837780" y="1750953"/>
            <a:ext cx="10193741" cy="4538933"/>
          </a:xfrm>
        </p:spPr>
        <p:txBody>
          <a:bodyPr/>
          <a:lstStyle/>
          <a:p>
            <a:pPr marL="0" lvl="1">
              <a:spcAft>
                <a:spcPts val="1200"/>
              </a:spcAft>
              <a:buClr>
                <a:srgbClr val="FF000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Discussing the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“Why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Stayed”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video:</a:t>
            </a:r>
          </a:p>
          <a:p>
            <a:pPr marL="457200" lvl="1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was going through your mind while you watched the video?</a:t>
            </a:r>
          </a:p>
          <a:p>
            <a:pPr marL="457200" lvl="1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think hearing these stories might influence your advocacy?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there a “why I stayed” reason that surprised you or spoke to you?</a:t>
            </a:r>
          </a:p>
          <a:p>
            <a:pPr marL="457200" lvl="1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reasons were not covered?</a:t>
            </a:r>
          </a:p>
        </p:txBody>
      </p:sp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Domestic Violence Case</a:t>
            </a:r>
          </a:p>
        </p:txBody>
      </p:sp>
    </p:spTree>
    <p:extLst>
      <p:ext uri="{BB962C8B-B14F-4D97-AF65-F5344CB8AC3E}">
        <p14:creationId xmlns:p14="http://schemas.microsoft.com/office/powerpoint/2010/main" val="231375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6: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rPr>
            </a:b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Impact of Domestic Violence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86" y="4172897"/>
            <a:ext cx="2363084" cy="236183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E8E54286-009C-4BF2-B1E9-4217CD0B5606}"/>
              </a:ext>
            </a:extLst>
          </p:cNvPr>
          <p:cNvSpPr/>
          <p:nvPr/>
        </p:nvSpPr>
        <p:spPr>
          <a:xfrm rot="10800000" flipH="1">
            <a:off x="2519820" y="3409667"/>
            <a:ext cx="9672180" cy="986631"/>
          </a:xfrm>
          <a:custGeom>
            <a:avLst/>
            <a:gdLst>
              <a:gd name="connsiteX0" fmla="*/ 0 w 9163574"/>
              <a:gd name="connsiteY0" fmla="*/ 0 h 1249960"/>
              <a:gd name="connsiteX1" fmla="*/ 9163574 w 9163574"/>
              <a:gd name="connsiteY1" fmla="*/ 0 h 1249960"/>
              <a:gd name="connsiteX2" fmla="*/ 9163574 w 9163574"/>
              <a:gd name="connsiteY2" fmla="*/ 1249960 h 1249960"/>
              <a:gd name="connsiteX3" fmla="*/ 0 w 9163574"/>
              <a:gd name="connsiteY3" fmla="*/ 1249960 h 1249960"/>
              <a:gd name="connsiteX4" fmla="*/ 0 w 9163574"/>
              <a:gd name="connsiteY4" fmla="*/ 0 h 1249960"/>
              <a:gd name="connsiteX0" fmla="*/ 0 w 10046002"/>
              <a:gd name="connsiteY0" fmla="*/ 0 h 1278735"/>
              <a:gd name="connsiteX1" fmla="*/ 10046002 w 10046002"/>
              <a:gd name="connsiteY1" fmla="*/ 28775 h 1278735"/>
              <a:gd name="connsiteX2" fmla="*/ 10046002 w 10046002"/>
              <a:gd name="connsiteY2" fmla="*/ 1278735 h 1278735"/>
              <a:gd name="connsiteX3" fmla="*/ 882428 w 10046002"/>
              <a:gd name="connsiteY3" fmla="*/ 1278735 h 1278735"/>
              <a:gd name="connsiteX4" fmla="*/ 0 w 10046002"/>
              <a:gd name="connsiteY4" fmla="*/ 0 h 1278735"/>
              <a:gd name="connsiteX0" fmla="*/ 0 w 10046002"/>
              <a:gd name="connsiteY0" fmla="*/ 0 h 1278735"/>
              <a:gd name="connsiteX1" fmla="*/ 10046002 w 10046002"/>
              <a:gd name="connsiteY1" fmla="*/ 28775 h 1278735"/>
              <a:gd name="connsiteX2" fmla="*/ 10046002 w 10046002"/>
              <a:gd name="connsiteY2" fmla="*/ 1278735 h 1278735"/>
              <a:gd name="connsiteX3" fmla="*/ 1000725 w 10046002"/>
              <a:gd name="connsiteY3" fmla="*/ 1253157 h 1278735"/>
              <a:gd name="connsiteX4" fmla="*/ 0 w 10046002"/>
              <a:gd name="connsiteY4" fmla="*/ 0 h 1278735"/>
              <a:gd name="connsiteX0" fmla="*/ 0 w 10046002"/>
              <a:gd name="connsiteY0" fmla="*/ 0 h 1278735"/>
              <a:gd name="connsiteX1" fmla="*/ 10046002 w 10046002"/>
              <a:gd name="connsiteY1" fmla="*/ 28775 h 1278735"/>
              <a:gd name="connsiteX2" fmla="*/ 10046002 w 10046002"/>
              <a:gd name="connsiteY2" fmla="*/ 1278735 h 1278735"/>
              <a:gd name="connsiteX3" fmla="*/ 904809 w 10046002"/>
              <a:gd name="connsiteY3" fmla="*/ 1272340 h 1278735"/>
              <a:gd name="connsiteX4" fmla="*/ 0 w 10046002"/>
              <a:gd name="connsiteY4" fmla="*/ 0 h 1278735"/>
              <a:gd name="connsiteX0" fmla="*/ 0 w 10046002"/>
              <a:gd name="connsiteY0" fmla="*/ 0 h 1278735"/>
              <a:gd name="connsiteX1" fmla="*/ 10036411 w 10046002"/>
              <a:gd name="connsiteY1" fmla="*/ 3198 h 1278735"/>
              <a:gd name="connsiteX2" fmla="*/ 10046002 w 10046002"/>
              <a:gd name="connsiteY2" fmla="*/ 1278735 h 1278735"/>
              <a:gd name="connsiteX3" fmla="*/ 904809 w 10046002"/>
              <a:gd name="connsiteY3" fmla="*/ 1272340 h 1278735"/>
              <a:gd name="connsiteX4" fmla="*/ 0 w 10046002"/>
              <a:gd name="connsiteY4" fmla="*/ 0 h 12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6002" h="1278735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01812513-0CCF-4E9D-8CF9-64384F7991F0}"/>
              </a:ext>
            </a:extLst>
          </p:cNvPr>
          <p:cNvSpPr>
            <a:spLocks/>
          </p:cNvSpPr>
          <p:nvPr/>
        </p:nvSpPr>
        <p:spPr bwMode="auto">
          <a:xfrm>
            <a:off x="3807654" y="3678446"/>
            <a:ext cx="410076" cy="411057"/>
          </a:xfrm>
          <a:custGeom>
            <a:avLst/>
            <a:gdLst>
              <a:gd name="T0" fmla="*/ 320 w 352"/>
              <a:gd name="T1" fmla="*/ 0 h 352"/>
              <a:gd name="T2" fmla="*/ 32 w 352"/>
              <a:gd name="T3" fmla="*/ 0 h 352"/>
              <a:gd name="T4" fmla="*/ 0 w 352"/>
              <a:gd name="T5" fmla="*/ 32 h 352"/>
              <a:gd name="T6" fmla="*/ 0 w 352"/>
              <a:gd name="T7" fmla="*/ 320 h 352"/>
              <a:gd name="T8" fmla="*/ 32 w 352"/>
              <a:gd name="T9" fmla="*/ 352 h 352"/>
              <a:gd name="T10" fmla="*/ 320 w 352"/>
              <a:gd name="T11" fmla="*/ 352 h 352"/>
              <a:gd name="T12" fmla="*/ 352 w 352"/>
              <a:gd name="T13" fmla="*/ 320 h 352"/>
              <a:gd name="T14" fmla="*/ 352 w 352"/>
              <a:gd name="T15" fmla="*/ 32 h 352"/>
              <a:gd name="T16" fmla="*/ 320 w 352"/>
              <a:gd name="T17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352">
                <a:moveTo>
                  <a:pt x="320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38"/>
                  <a:pt x="14" y="352"/>
                  <a:pt x="32" y="352"/>
                </a:cubicBezTo>
                <a:cubicBezTo>
                  <a:pt x="320" y="352"/>
                  <a:pt x="320" y="352"/>
                  <a:pt x="320" y="352"/>
                </a:cubicBezTo>
                <a:cubicBezTo>
                  <a:pt x="338" y="352"/>
                  <a:pt x="352" y="338"/>
                  <a:pt x="352" y="320"/>
                </a:cubicBezTo>
                <a:cubicBezTo>
                  <a:pt x="352" y="32"/>
                  <a:pt x="352" y="32"/>
                  <a:pt x="352" y="32"/>
                </a:cubicBezTo>
                <a:cubicBezTo>
                  <a:pt x="352" y="14"/>
                  <a:pt x="338" y="0"/>
                  <a:pt x="3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4FD78181-ED89-4889-8FF9-477FCB7A6017}"/>
              </a:ext>
            </a:extLst>
          </p:cNvPr>
          <p:cNvSpPr>
            <a:spLocks/>
          </p:cNvSpPr>
          <p:nvPr/>
        </p:nvSpPr>
        <p:spPr bwMode="auto">
          <a:xfrm>
            <a:off x="4255010" y="3732403"/>
            <a:ext cx="149609" cy="302161"/>
          </a:xfrm>
          <a:custGeom>
            <a:avLst/>
            <a:gdLst>
              <a:gd name="T0" fmla="*/ 101 w 128"/>
              <a:gd name="T1" fmla="*/ 9 h 259"/>
              <a:gd name="T2" fmla="*/ 42 w 128"/>
              <a:gd name="T3" fmla="*/ 44 h 259"/>
              <a:gd name="T4" fmla="*/ 0 w 128"/>
              <a:gd name="T5" fmla="*/ 69 h 259"/>
              <a:gd name="T6" fmla="*/ 0 w 128"/>
              <a:gd name="T7" fmla="*/ 189 h 259"/>
              <a:gd name="T8" fmla="*/ 42 w 128"/>
              <a:gd name="T9" fmla="*/ 214 h 259"/>
              <a:gd name="T10" fmla="*/ 101 w 128"/>
              <a:gd name="T11" fmla="*/ 250 h 259"/>
              <a:gd name="T12" fmla="*/ 128 w 128"/>
              <a:gd name="T13" fmla="*/ 234 h 259"/>
              <a:gd name="T14" fmla="*/ 128 w 128"/>
              <a:gd name="T15" fmla="*/ 25 h 259"/>
              <a:gd name="T16" fmla="*/ 101 w 128"/>
              <a:gd name="T17" fmla="*/ 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" h="259">
                <a:moveTo>
                  <a:pt x="101" y="9"/>
                </a:moveTo>
                <a:cubicBezTo>
                  <a:pt x="42" y="44"/>
                  <a:pt x="42" y="44"/>
                  <a:pt x="42" y="44"/>
                </a:cubicBezTo>
                <a:cubicBezTo>
                  <a:pt x="29" y="52"/>
                  <a:pt x="13" y="62"/>
                  <a:pt x="0" y="69"/>
                </a:cubicBezTo>
                <a:cubicBezTo>
                  <a:pt x="0" y="189"/>
                  <a:pt x="0" y="189"/>
                  <a:pt x="0" y="189"/>
                </a:cubicBezTo>
                <a:cubicBezTo>
                  <a:pt x="13" y="197"/>
                  <a:pt x="29" y="207"/>
                  <a:pt x="42" y="214"/>
                </a:cubicBezTo>
                <a:cubicBezTo>
                  <a:pt x="101" y="250"/>
                  <a:pt x="101" y="250"/>
                  <a:pt x="101" y="250"/>
                </a:cubicBezTo>
                <a:cubicBezTo>
                  <a:pt x="116" y="259"/>
                  <a:pt x="128" y="252"/>
                  <a:pt x="128" y="234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7"/>
                  <a:pt x="116" y="0"/>
                  <a:pt x="10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4986329" y="3463122"/>
            <a:ext cx="7205671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Video: Lisa’s 911 Call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0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23333</TotalTime>
  <Words>1284</Words>
  <Application>Microsoft Macintosh PowerPoint</Application>
  <PresentationFormat>Custom</PresentationFormat>
  <Paragraphs>199</Paragraphs>
  <Slides>31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think-cell Slide</vt:lpstr>
      <vt:lpstr>PowerPoint Presentation</vt:lpstr>
      <vt:lpstr>Chapter 6:  Domestic Violence, Bias and Cultural Competence</vt:lpstr>
      <vt:lpstr>Chapter 6:  Pre-Work Recap</vt:lpstr>
      <vt:lpstr>Chapter 6:  Competencies</vt:lpstr>
      <vt:lpstr>Chapter 6:  Domestic Violence and Cultural Competence</vt:lpstr>
      <vt:lpstr>Chapter 6:  Domestic Violence</vt:lpstr>
      <vt:lpstr>Chapter 6:  Domestic Violence Case</vt:lpstr>
      <vt:lpstr>Chapter 6:  Domestic Violence Case</vt:lpstr>
      <vt:lpstr>Chapter 6:  Impact of Domestic Violence</vt:lpstr>
      <vt:lpstr>Chapter 6:  Impact of Domestic Violence</vt:lpstr>
      <vt:lpstr>Chapter 6:  Domestic Violence</vt:lpstr>
      <vt:lpstr>Chapter 6: Challenges</vt:lpstr>
      <vt:lpstr>Chapter 6:  Domestic Violence and Cultural Competence</vt:lpstr>
      <vt:lpstr>Chapter 6:  Culture and Perceptions</vt:lpstr>
      <vt:lpstr>Chapter 6: Skill Building: Cultural Competence</vt:lpstr>
      <vt:lpstr>Chapter 6:  Stereotypes</vt:lpstr>
      <vt:lpstr>Chapter 6:  Cultural Competence</vt:lpstr>
      <vt:lpstr>Chapter 6:  Increasing Cultural Competence</vt:lpstr>
      <vt:lpstr>Chapter 6:  Domestic Violence and Cultural Competence</vt:lpstr>
      <vt:lpstr>Chapter 6:  The Amarillo Case</vt:lpstr>
      <vt:lpstr>Chapter 6:  The Amarillo Case</vt:lpstr>
      <vt:lpstr>Chapter 6:  The Amarillo Case</vt:lpstr>
      <vt:lpstr>Chapter 6:  The Amarillo Case</vt:lpstr>
      <vt:lpstr>Chapter 6:  The Amarillo Case</vt:lpstr>
      <vt:lpstr>Chapter 6:  The Amarillo Case</vt:lpstr>
      <vt:lpstr>Chapter 6:  The Amarillo Case</vt:lpstr>
      <vt:lpstr>Chapter 6: Amarillo Case</vt:lpstr>
      <vt:lpstr>Chapter 6:  Domestic Violence and Cultural Competence</vt:lpstr>
      <vt:lpstr>Chapter 6:  Domestic Violence and Cultural Competence</vt:lpstr>
      <vt:lpstr>Chapter 6:  Evaluation</vt:lpstr>
      <vt:lpstr>Chapter 7:  Pre-Work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Swati</dc:creator>
  <cp:lastModifiedBy>Abe Young</cp:lastModifiedBy>
  <cp:revision>1422</cp:revision>
  <dcterms:created xsi:type="dcterms:W3CDTF">2018-08-02T16:22:46Z</dcterms:created>
  <dcterms:modified xsi:type="dcterms:W3CDTF">2018-08-17T20:33:04Z</dcterms:modified>
</cp:coreProperties>
</file>