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tags/tag3.xml" ContentType="application/vnd.openxmlformats-officedocument.presentationml.tags+xml"/>
  <Override PartName="/ppt/embeddings/oleObject2.bin" ContentType="application/vnd.openxmlformats-officedocument.oleObject"/>
  <Override PartName="/ppt/tags/tag4.xml" ContentType="application/vnd.openxmlformats-officedocument.presentationml.tags+xml"/>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embeddings/oleObject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embeddings/oleObject6.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0" r:id="rId2"/>
    <p:sldId id="302" r:id="rId3"/>
    <p:sldId id="303" r:id="rId4"/>
    <p:sldId id="307" r:id="rId5"/>
    <p:sldId id="308" r:id="rId6"/>
    <p:sldId id="365" r:id="rId7"/>
    <p:sldId id="351" r:id="rId8"/>
    <p:sldId id="329" r:id="rId9"/>
    <p:sldId id="330" r:id="rId10"/>
    <p:sldId id="349" r:id="rId11"/>
    <p:sldId id="331" r:id="rId12"/>
    <p:sldId id="352" r:id="rId13"/>
    <p:sldId id="332" r:id="rId14"/>
    <p:sldId id="334" r:id="rId15"/>
    <p:sldId id="333" r:id="rId16"/>
    <p:sldId id="340" r:id="rId17"/>
    <p:sldId id="346" r:id="rId18"/>
    <p:sldId id="341" r:id="rId19"/>
    <p:sldId id="367" r:id="rId20"/>
    <p:sldId id="344" r:id="rId21"/>
    <p:sldId id="345" r:id="rId22"/>
    <p:sldId id="368" r:id="rId23"/>
    <p:sldId id="347" r:id="rId24"/>
    <p:sldId id="348" r:id="rId25"/>
    <p:sldId id="369" r:id="rId26"/>
    <p:sldId id="370" r:id="rId27"/>
    <p:sldId id="366" r:id="rId28"/>
    <p:sldId id="343" r:id="rId29"/>
    <p:sldId id="325" r:id="rId30"/>
    <p:sldId id="326" r:id="rId31"/>
    <p:sldId id="327"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Williams" initials="KW" lastIdx="12" clrIdx="0">
    <p:extLst/>
  </p:cmAuthor>
  <p:cmAuthor id="2" name="Vijaya" initials="V" lastIdx="7" clrIdx="1">
    <p:extLst/>
  </p:cmAuthor>
  <p:cmAuthor id="3" name="Susan Grant" initials="SG" lastIdx="43" clrIdx="2">
    <p:extLst/>
  </p:cmAuthor>
  <p:cmAuthor id="4" name="Help Desk" initials="HD" lastIdx="1" clrIdx="3"/>
  <p:cmAuthor id="5" name="Swati" initials="S" lastIdx="1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FF8"/>
    <a:srgbClr val="F1FFF1"/>
    <a:srgbClr val="F7F7F7"/>
    <a:srgbClr val="222A35"/>
    <a:srgbClr val="CBCBCB"/>
    <a:srgbClr val="ED1B2E"/>
    <a:srgbClr val="E6E6E6"/>
    <a:srgbClr val="F2F2F2"/>
    <a:srgbClr val="113044"/>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00" autoAdjust="0"/>
    <p:restoredTop sz="97566" autoAdjust="0"/>
  </p:normalViewPr>
  <p:slideViewPr>
    <p:cSldViewPr snapToGrid="0">
      <p:cViewPr varScale="1">
        <p:scale>
          <a:sx n="120" d="100"/>
          <a:sy n="120" d="100"/>
        </p:scale>
        <p:origin x="-120" y="-6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31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F8C3-DF71-4F55-B392-EC2A6526589A}" type="datetimeFigureOut">
              <a:rPr lang="en-US" smtClean="0"/>
              <a:t>8/17/18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8D8B32-96AD-4207-B4C9-D36790982278}" type="slidenum">
              <a:rPr lang="en-US" smtClean="0"/>
              <a:t>‹#›</a:t>
            </a:fld>
            <a:endParaRPr lang="en-US" dirty="0"/>
          </a:p>
        </p:txBody>
      </p:sp>
    </p:spTree>
    <p:extLst>
      <p:ext uri="{BB962C8B-B14F-4D97-AF65-F5344CB8AC3E}">
        <p14:creationId xmlns:p14="http://schemas.microsoft.com/office/powerpoint/2010/main" val="62460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2</a:t>
            </a:fld>
            <a:endParaRPr lang="en-US" dirty="0"/>
          </a:p>
        </p:txBody>
      </p:sp>
    </p:spTree>
    <p:extLst>
      <p:ext uri="{BB962C8B-B14F-4D97-AF65-F5344CB8AC3E}">
        <p14:creationId xmlns:p14="http://schemas.microsoft.com/office/powerpoint/2010/main" val="272067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14</a:t>
            </a:fld>
            <a:endParaRPr lang="en-US" dirty="0"/>
          </a:p>
        </p:txBody>
      </p:sp>
    </p:spTree>
    <p:extLst>
      <p:ext uri="{BB962C8B-B14F-4D97-AF65-F5344CB8AC3E}">
        <p14:creationId xmlns:p14="http://schemas.microsoft.com/office/powerpoint/2010/main" val="196352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15</a:t>
            </a:fld>
            <a:endParaRPr lang="en-US" dirty="0"/>
          </a:p>
        </p:txBody>
      </p:sp>
    </p:spTree>
    <p:extLst>
      <p:ext uri="{BB962C8B-B14F-4D97-AF65-F5344CB8AC3E}">
        <p14:creationId xmlns:p14="http://schemas.microsoft.com/office/powerpoint/2010/main" val="96661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16</a:t>
            </a:fld>
            <a:endParaRPr lang="en-US" dirty="0"/>
          </a:p>
        </p:txBody>
      </p:sp>
    </p:spTree>
    <p:extLst>
      <p:ext uri="{BB962C8B-B14F-4D97-AF65-F5344CB8AC3E}">
        <p14:creationId xmlns:p14="http://schemas.microsoft.com/office/powerpoint/2010/main" val="24148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17</a:t>
            </a:fld>
            <a:endParaRPr lang="en-US" dirty="0"/>
          </a:p>
        </p:txBody>
      </p:sp>
    </p:spTree>
    <p:extLst>
      <p:ext uri="{BB962C8B-B14F-4D97-AF65-F5344CB8AC3E}">
        <p14:creationId xmlns:p14="http://schemas.microsoft.com/office/powerpoint/2010/main" val="230805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18</a:t>
            </a:fld>
            <a:endParaRPr lang="en-US" dirty="0"/>
          </a:p>
        </p:txBody>
      </p:sp>
    </p:spTree>
    <p:extLst>
      <p:ext uri="{BB962C8B-B14F-4D97-AF65-F5344CB8AC3E}">
        <p14:creationId xmlns:p14="http://schemas.microsoft.com/office/powerpoint/2010/main" val="110755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19</a:t>
            </a:fld>
            <a:endParaRPr lang="en-US" dirty="0"/>
          </a:p>
        </p:txBody>
      </p:sp>
    </p:spTree>
    <p:extLst>
      <p:ext uri="{BB962C8B-B14F-4D97-AF65-F5344CB8AC3E}">
        <p14:creationId xmlns:p14="http://schemas.microsoft.com/office/powerpoint/2010/main" val="266303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20</a:t>
            </a:fld>
            <a:endParaRPr lang="en-US" dirty="0"/>
          </a:p>
        </p:txBody>
      </p:sp>
    </p:spTree>
    <p:extLst>
      <p:ext uri="{BB962C8B-B14F-4D97-AF65-F5344CB8AC3E}">
        <p14:creationId xmlns:p14="http://schemas.microsoft.com/office/powerpoint/2010/main" val="411250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21</a:t>
            </a:fld>
            <a:endParaRPr lang="en-US" dirty="0"/>
          </a:p>
        </p:txBody>
      </p:sp>
    </p:spTree>
    <p:extLst>
      <p:ext uri="{BB962C8B-B14F-4D97-AF65-F5344CB8AC3E}">
        <p14:creationId xmlns:p14="http://schemas.microsoft.com/office/powerpoint/2010/main" val="306340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22</a:t>
            </a:fld>
            <a:endParaRPr lang="en-US" dirty="0"/>
          </a:p>
        </p:txBody>
      </p:sp>
    </p:spTree>
    <p:extLst>
      <p:ext uri="{BB962C8B-B14F-4D97-AF65-F5344CB8AC3E}">
        <p14:creationId xmlns:p14="http://schemas.microsoft.com/office/powerpoint/2010/main" val="157192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23</a:t>
            </a:fld>
            <a:endParaRPr lang="en-US" dirty="0"/>
          </a:p>
        </p:txBody>
      </p:sp>
    </p:spTree>
    <p:extLst>
      <p:ext uri="{BB962C8B-B14F-4D97-AF65-F5344CB8AC3E}">
        <p14:creationId xmlns:p14="http://schemas.microsoft.com/office/powerpoint/2010/main" val="167549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6</a:t>
            </a:fld>
            <a:endParaRPr lang="en-US" dirty="0"/>
          </a:p>
        </p:txBody>
      </p:sp>
    </p:spTree>
    <p:extLst>
      <p:ext uri="{BB962C8B-B14F-4D97-AF65-F5344CB8AC3E}">
        <p14:creationId xmlns:p14="http://schemas.microsoft.com/office/powerpoint/2010/main" val="2605338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24</a:t>
            </a:fld>
            <a:endParaRPr lang="en-US" dirty="0"/>
          </a:p>
        </p:txBody>
      </p:sp>
    </p:spTree>
    <p:extLst>
      <p:ext uri="{BB962C8B-B14F-4D97-AF65-F5344CB8AC3E}">
        <p14:creationId xmlns:p14="http://schemas.microsoft.com/office/powerpoint/2010/main" val="407178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27</a:t>
            </a:fld>
            <a:endParaRPr lang="en-US"/>
          </a:p>
        </p:txBody>
      </p:sp>
    </p:spTree>
    <p:extLst>
      <p:ext uri="{BB962C8B-B14F-4D97-AF65-F5344CB8AC3E}">
        <p14:creationId xmlns:p14="http://schemas.microsoft.com/office/powerpoint/2010/main" val="60908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28</a:t>
            </a:fld>
            <a:endParaRPr lang="en-US" dirty="0"/>
          </a:p>
        </p:txBody>
      </p:sp>
    </p:spTree>
    <p:extLst>
      <p:ext uri="{BB962C8B-B14F-4D97-AF65-F5344CB8AC3E}">
        <p14:creationId xmlns:p14="http://schemas.microsoft.com/office/powerpoint/2010/main" val="336668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29</a:t>
            </a:fld>
            <a:endParaRPr lang="en-US" dirty="0"/>
          </a:p>
        </p:txBody>
      </p:sp>
    </p:spTree>
    <p:extLst>
      <p:ext uri="{BB962C8B-B14F-4D97-AF65-F5344CB8AC3E}">
        <p14:creationId xmlns:p14="http://schemas.microsoft.com/office/powerpoint/2010/main" val="50810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30</a:t>
            </a:fld>
            <a:endParaRPr lang="en-US" dirty="0"/>
          </a:p>
        </p:txBody>
      </p:sp>
    </p:spTree>
    <p:extLst>
      <p:ext uri="{BB962C8B-B14F-4D97-AF65-F5344CB8AC3E}">
        <p14:creationId xmlns:p14="http://schemas.microsoft.com/office/powerpoint/2010/main" val="1886137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31</a:t>
            </a:fld>
            <a:endParaRPr lang="en-US" dirty="0"/>
          </a:p>
        </p:txBody>
      </p:sp>
    </p:spTree>
    <p:extLst>
      <p:ext uri="{BB962C8B-B14F-4D97-AF65-F5344CB8AC3E}">
        <p14:creationId xmlns:p14="http://schemas.microsoft.com/office/powerpoint/2010/main" val="21828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7</a:t>
            </a:fld>
            <a:endParaRPr lang="en-US" dirty="0"/>
          </a:p>
        </p:txBody>
      </p:sp>
    </p:spTree>
    <p:extLst>
      <p:ext uri="{BB962C8B-B14F-4D97-AF65-F5344CB8AC3E}">
        <p14:creationId xmlns:p14="http://schemas.microsoft.com/office/powerpoint/2010/main" val="273325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8</a:t>
            </a:fld>
            <a:endParaRPr lang="en-US" dirty="0"/>
          </a:p>
        </p:txBody>
      </p:sp>
    </p:spTree>
    <p:extLst>
      <p:ext uri="{BB962C8B-B14F-4D97-AF65-F5344CB8AC3E}">
        <p14:creationId xmlns:p14="http://schemas.microsoft.com/office/powerpoint/2010/main" val="342846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9</a:t>
            </a:fld>
            <a:endParaRPr lang="en-US" dirty="0"/>
          </a:p>
        </p:txBody>
      </p:sp>
    </p:spTree>
    <p:extLst>
      <p:ext uri="{BB962C8B-B14F-4D97-AF65-F5344CB8AC3E}">
        <p14:creationId xmlns:p14="http://schemas.microsoft.com/office/powerpoint/2010/main" val="87723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10</a:t>
            </a:fld>
            <a:endParaRPr lang="en-US" dirty="0"/>
          </a:p>
        </p:txBody>
      </p:sp>
    </p:spTree>
    <p:extLst>
      <p:ext uri="{BB962C8B-B14F-4D97-AF65-F5344CB8AC3E}">
        <p14:creationId xmlns:p14="http://schemas.microsoft.com/office/powerpoint/2010/main" val="151218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11</a:t>
            </a:fld>
            <a:endParaRPr lang="en-US" dirty="0"/>
          </a:p>
        </p:txBody>
      </p:sp>
    </p:spTree>
    <p:extLst>
      <p:ext uri="{BB962C8B-B14F-4D97-AF65-F5344CB8AC3E}">
        <p14:creationId xmlns:p14="http://schemas.microsoft.com/office/powerpoint/2010/main" val="80127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D8B32-96AD-4207-B4C9-D36790982278}" type="slidenum">
              <a:rPr lang="en-US" smtClean="0"/>
              <a:t>12</a:t>
            </a:fld>
            <a:endParaRPr lang="en-US" dirty="0"/>
          </a:p>
        </p:txBody>
      </p:sp>
    </p:spTree>
    <p:extLst>
      <p:ext uri="{BB962C8B-B14F-4D97-AF65-F5344CB8AC3E}">
        <p14:creationId xmlns:p14="http://schemas.microsoft.com/office/powerpoint/2010/main" val="273325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D8B32-96AD-4207-B4C9-D36790982278}" type="slidenum">
              <a:rPr lang="en-US" smtClean="0"/>
              <a:t>13</a:t>
            </a:fld>
            <a:endParaRPr lang="en-US" dirty="0"/>
          </a:p>
        </p:txBody>
      </p:sp>
    </p:spTree>
    <p:extLst>
      <p:ext uri="{BB962C8B-B14F-4D97-AF65-F5344CB8AC3E}">
        <p14:creationId xmlns:p14="http://schemas.microsoft.com/office/powerpoint/2010/main" val="131903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7D9BBAE6-D86B-4DB9-8DC8-9E3FF0491987}" type="datetimeFigureOut">
              <a:rPr lang="en-US" smtClean="0"/>
              <a:pPr/>
              <a:t>8/17/18</a:t>
            </a:fld>
            <a:endParaRPr lang="en-US" dirty="0"/>
          </a:p>
        </p:txBody>
      </p:sp>
      <p:sp>
        <p:nvSpPr>
          <p:cNvPr id="8" name="Slide Number Placeholder 7"/>
          <p:cNvSpPr>
            <a:spLocks noGrp="1"/>
          </p:cNvSpPr>
          <p:nvPr>
            <p:ph type="sldNum" sz="quarter" idx="11"/>
          </p:nvPr>
        </p:nvSpPr>
        <p:spPr/>
        <p:txBody>
          <a:bodyPr/>
          <a:lstStyle/>
          <a:p>
            <a:r>
              <a:rPr lang="en-US" dirty="0"/>
              <a:t>1</a:t>
            </a:r>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73275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9BBAE6-D86B-4DB9-8DC8-9E3FF0491987}" type="datetimeFigureOut">
              <a:rPr lang="en-US" smtClean="0"/>
              <a:pPr/>
              <a:t>8/17/18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a:t>1</a:t>
            </a:r>
          </a:p>
        </p:txBody>
      </p:sp>
      <p:sp>
        <p:nvSpPr>
          <p:cNvPr id="8" name="Rectangle 8"/>
          <p:cNvSpPr/>
          <p:nvPr userDrawn="1"/>
        </p:nvSpPr>
        <p:spPr>
          <a:xfrm>
            <a:off x="-12145" y="1260593"/>
            <a:ext cx="8574597" cy="45719"/>
          </a:xfrm>
          <a:custGeom>
            <a:avLst/>
            <a:gdLst>
              <a:gd name="connsiteX0" fmla="*/ 0 w 5170811"/>
              <a:gd name="connsiteY0" fmla="*/ 0 h 45719"/>
              <a:gd name="connsiteX1" fmla="*/ 5170811 w 5170811"/>
              <a:gd name="connsiteY1" fmla="*/ 0 h 45719"/>
              <a:gd name="connsiteX2" fmla="*/ 5170811 w 5170811"/>
              <a:gd name="connsiteY2" fmla="*/ 45719 h 45719"/>
              <a:gd name="connsiteX3" fmla="*/ 0 w 5170811"/>
              <a:gd name="connsiteY3" fmla="*/ 45719 h 45719"/>
              <a:gd name="connsiteX4" fmla="*/ 0 w 5170811"/>
              <a:gd name="connsiteY4" fmla="*/ 0 h 45719"/>
              <a:gd name="connsiteX0" fmla="*/ 0 w 5170811"/>
              <a:gd name="connsiteY0" fmla="*/ 0 h 45719"/>
              <a:gd name="connsiteX1" fmla="*/ 5170811 w 5170811"/>
              <a:gd name="connsiteY1" fmla="*/ 0 h 45719"/>
              <a:gd name="connsiteX2" fmla="*/ 5148326 w 5170811"/>
              <a:gd name="connsiteY2" fmla="*/ 40722 h 45719"/>
              <a:gd name="connsiteX3" fmla="*/ 0 w 5170811"/>
              <a:gd name="connsiteY3" fmla="*/ 45719 h 45719"/>
              <a:gd name="connsiteX4" fmla="*/ 0 w 51708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11" h="45719">
                <a:moveTo>
                  <a:pt x="0" y="0"/>
                </a:moveTo>
                <a:lnTo>
                  <a:pt x="5170811" y="0"/>
                </a:lnTo>
                <a:lnTo>
                  <a:pt x="5148326" y="40722"/>
                </a:lnTo>
                <a:lnTo>
                  <a:pt x="0" y="45719"/>
                </a:lnTo>
                <a:lnTo>
                  <a:pt x="0" y="0"/>
                </a:lnTo>
                <a:close/>
              </a:path>
            </a:pathLst>
          </a:custGeom>
          <a:solidFill>
            <a:srgbClr val="ED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
          <p:cNvSpPr/>
          <p:nvPr userDrawn="1"/>
        </p:nvSpPr>
        <p:spPr>
          <a:xfrm flipH="1">
            <a:off x="-8891" y="296268"/>
            <a:ext cx="9410065"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11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Placeholder 1"/>
          <p:cNvSpPr>
            <a:spLocks noGrp="1"/>
          </p:cNvSpPr>
          <p:nvPr>
            <p:ph type="title" hasCustomPrompt="1"/>
          </p:nvPr>
        </p:nvSpPr>
        <p:spPr>
          <a:xfrm>
            <a:off x="-12145" y="97245"/>
            <a:ext cx="10515600" cy="1325563"/>
          </a:xfrm>
          <a:prstGeom prst="rect">
            <a:avLst/>
          </a:prstGeom>
        </p:spPr>
        <p:txBody>
          <a:bodyPr vert="horz" lIns="91440" tIns="45720" rIns="91440" bIns="45720" rtlCol="0" anchor="ctr">
            <a:normAutofit/>
          </a:bodyPr>
          <a:lstStyle/>
          <a:p>
            <a:r>
              <a:rPr lang="en-US" dirty="0"/>
              <a:t>Click to edit Master title style – subtitle white line2</a:t>
            </a:r>
          </a:p>
        </p:txBody>
      </p:sp>
    </p:spTree>
    <p:extLst>
      <p:ext uri="{BB962C8B-B14F-4D97-AF65-F5344CB8AC3E}">
        <p14:creationId xmlns:p14="http://schemas.microsoft.com/office/powerpoint/2010/main" val="3501057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vmlDrawing" Target="../drawings/vmlDrawing1.vml"/><Relationship Id="rId5" Type="http://schemas.openxmlformats.org/officeDocument/2006/relationships/tags" Target="../tags/tag2.xml"/><Relationship Id="rId6" Type="http://schemas.openxmlformats.org/officeDocument/2006/relationships/oleObject" Target="../embeddings/oleObject1.bin"/><Relationship Id="rId7" Type="http://schemas.openxmlformats.org/officeDocument/2006/relationships/image" Target="../media/image1.emf"/><Relationship Id="rId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776" name="think-cell Slide" r:id="rId6" imgW="270" imgH="270" progId="TCLayout.ActiveDocument.1">
                  <p:embed/>
                </p:oleObj>
              </mc:Choice>
              <mc:Fallback>
                <p:oleObj name="think-cell Slide" r:id="rId6" imgW="270" imgH="270" progId="TCLayout.ActiveDocument.1">
                  <p:embed/>
                  <p:pic>
                    <p:nvPicPr>
                      <p:cNvPr id="0" name="Picture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BBAE6-D86B-4DB9-8DC8-9E3FF0491987}" type="datetimeFigureOut">
              <a:rPr lang="en-US" smtClean="0"/>
              <a:pPr/>
              <a:t>8/17/18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r="12216"/>
          <a:stretch/>
        </p:blipFill>
        <p:spPr>
          <a:xfrm>
            <a:off x="10705741" y="57028"/>
            <a:ext cx="1477558" cy="640080"/>
          </a:xfrm>
          <a:prstGeom prst="rect">
            <a:avLst/>
          </a:prstGeom>
        </p:spPr>
      </p:pic>
    </p:spTree>
    <p:extLst>
      <p:ext uri="{BB962C8B-B14F-4D97-AF65-F5344CB8AC3E}">
        <p14:creationId xmlns:p14="http://schemas.microsoft.com/office/powerpoint/2010/main" val="231175863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lang="en-US" sz="2800" b="1" kern="1200" dirty="0">
          <a:solidFill>
            <a:schemeClr val="tx2">
              <a:lumMod val="60000"/>
              <a:lumOff val="4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oleObject" Target="../embeddings/oleObject2.bin"/><Relationship Id="rId5" Type="http://schemas.openxmlformats.org/officeDocument/2006/relationships/image" Target="../media/image1.emf"/><Relationship Id="rId6" Type="http://schemas.openxmlformats.org/officeDocument/2006/relationships/image" Target="../media/image3.png"/><Relationship Id="rId7"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oleObject" Target="../embeddings/oleObject5.bin"/><Relationship Id="rId6" Type="http://schemas.openxmlformats.org/officeDocument/2006/relationships/image" Target="../media/image1.emf"/><Relationship Id="rId1" Type="http://schemas.openxmlformats.org/officeDocument/2006/relationships/vmlDrawing" Target="../drawings/vmlDrawing5.vml"/><Relationship Id="rId2"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6.emf"/><Relationship Id="rId5" Type="http://schemas.openxmlformats.org/officeDocument/2006/relationships/image" Target="../media/image5.emf"/><Relationship Id="rId6" Type="http://schemas.openxmlformats.org/officeDocument/2006/relationships/image" Target="../media/image7.emf"/><Relationship Id="rId7" Type="http://schemas.openxmlformats.org/officeDocument/2006/relationships/image" Target="../media/image9.emf"/><Relationship Id="rId8"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5.emf"/><Relationship Id="rId5" Type="http://schemas.openxmlformats.org/officeDocument/2006/relationships/image" Target="../media/image6.emf"/><Relationship Id="rId6" Type="http://schemas.openxmlformats.org/officeDocument/2006/relationships/image" Target="../media/image5.emf"/><Relationship Id="rId7" Type="http://schemas.openxmlformats.org/officeDocument/2006/relationships/image" Target="../media/image7.emf"/><Relationship Id="rId8"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8"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5" Type="http://schemas.openxmlformats.org/officeDocument/2006/relationships/oleObject" Target="../embeddings/oleObject6.bin"/><Relationship Id="rId6" Type="http://schemas.openxmlformats.org/officeDocument/2006/relationships/image" Target="../media/image1.emf"/><Relationship Id="rId7" Type="http://schemas.openxmlformats.org/officeDocument/2006/relationships/hyperlink" Target="http://www.nrcpfc.org/digital_stories/YP_Randy_B/index.htm" TargetMode="External"/><Relationship Id="rId1" Type="http://schemas.openxmlformats.org/officeDocument/2006/relationships/vmlDrawing" Target="../drawings/vmlDrawing6.vml"/><Relationship Id="rId2" Type="http://schemas.openxmlformats.org/officeDocument/2006/relationships/tags" Target="../tags/tag7.xml"/></Relationships>
</file>

<file path=ppt/slides/_rels/slide2.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tags" Target="../tags/tag4.xml"/><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oleObject" Target="../embeddings/oleObject3.bin"/><Relationship Id="rId6" Type="http://schemas.openxmlformats.org/officeDocument/2006/relationships/image" Target="../media/image1.emf"/><Relationship Id="rId7" Type="http://schemas.openxmlformats.org/officeDocument/2006/relationships/image" Target="../media/image5.emf"/><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16.emf"/><Relationship Id="rId5" Type="http://schemas.openxmlformats.org/officeDocument/2006/relationships/image" Target="../media/image15.emf"/><Relationship Id="rId6" Type="http://schemas.openxmlformats.org/officeDocument/2006/relationships/image" Target="../media/image6.emf"/><Relationship Id="rId7" Type="http://schemas.openxmlformats.org/officeDocument/2006/relationships/image" Target="../media/image5.emf"/><Relationship Id="rId8"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7.png"/><Relationship Id="rId5" Type="http://schemas.microsoft.com/office/2007/relationships/hdphoto" Target="../media/hdphoto2.wdp"/><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microsoft.com/office/2007/relationships/hdphoto" Target="NULL"/><Relationship Id="rId1" Type="http://schemas.openxmlformats.org/officeDocument/2006/relationships/slideLayout" Target="../slideLayouts/slideLayout2.xml"/><Relationship Id="rId2" Type="http://schemas.openxmlformats.org/officeDocument/2006/relationships/hyperlink" Target="http://www.timer-tab.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31.emf"/><Relationship Id="rId5" Type="http://schemas.openxmlformats.org/officeDocument/2006/relationships/image" Target="../media/image16.emf"/><Relationship Id="rId6" Type="http://schemas.openxmlformats.org/officeDocument/2006/relationships/image" Target="../media/image15.emf"/><Relationship Id="rId7" Type="http://schemas.openxmlformats.org/officeDocument/2006/relationships/image" Target="../media/image6.emf"/><Relationship Id="rId8"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oleObject" Target="../embeddings/oleObject4.bin"/><Relationship Id="rId6" Type="http://schemas.openxmlformats.org/officeDocument/2006/relationships/image" Target="../media/image1.emf"/><Relationship Id="rId1" Type="http://schemas.openxmlformats.org/officeDocument/2006/relationships/vmlDrawing" Target="../drawings/vmlDrawing4.vml"/><Relationship Id="rId2"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343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25433" t="75556" r="-1"/>
          <a:stretch/>
        </p:blipFill>
        <p:spPr>
          <a:xfrm>
            <a:off x="-1" y="5181600"/>
            <a:ext cx="12192001" cy="1676400"/>
          </a:xfrm>
          <a:prstGeom prst="rect">
            <a:avLst/>
          </a:prstGeom>
        </p:spPr>
      </p:pic>
      <p:sp>
        <p:nvSpPr>
          <p:cNvPr id="3" name="Rectangle 2"/>
          <p:cNvSpPr/>
          <p:nvPr/>
        </p:nvSpPr>
        <p:spPr>
          <a:xfrm>
            <a:off x="3483602" y="5297980"/>
            <a:ext cx="8020400" cy="1077218"/>
          </a:xfrm>
          <a:prstGeom prst="rect">
            <a:avLst/>
          </a:prstGeom>
        </p:spPr>
        <p:txBody>
          <a:bodyPr wrap="square">
            <a:spAutoFit/>
          </a:bodyPr>
          <a:lstStyle/>
          <a:p>
            <a:pPr algn="r"/>
            <a:r>
              <a:rPr lang="en-US" sz="3200" b="1" dirty="0" smtClean="0">
                <a:solidFill>
                  <a:schemeClr val="bg1"/>
                </a:solidFill>
                <a:latin typeface="Arial" panose="020B0604020202020204" pitchFamily="34" charset="0"/>
                <a:cs typeface="Arial" panose="020B0604020202020204" pitchFamily="34" charset="0"/>
              </a:rPr>
              <a:t>THE TEXAS CASA</a:t>
            </a:r>
            <a:endParaRPr lang="en-US" sz="3200" b="1" dirty="0">
              <a:solidFill>
                <a:schemeClr val="bg1"/>
              </a:solidFill>
              <a:latin typeface="Arial" panose="020B0604020202020204" pitchFamily="34" charset="0"/>
              <a:cs typeface="Arial" panose="020B0604020202020204" pitchFamily="34" charset="0"/>
            </a:endParaRPr>
          </a:p>
          <a:p>
            <a:pPr algn="r"/>
            <a:r>
              <a:rPr lang="en-US" sz="3200" b="1" dirty="0">
                <a:solidFill>
                  <a:schemeClr val="bg1"/>
                </a:solidFill>
                <a:latin typeface="Arial" panose="020B0604020202020204" pitchFamily="34" charset="0"/>
                <a:cs typeface="Arial" panose="020B0604020202020204" pitchFamily="34" charset="0"/>
              </a:rPr>
              <a:t>VOLUNTEER </a:t>
            </a:r>
            <a:r>
              <a:rPr lang="en-US" sz="3200" b="1" dirty="0" smtClean="0">
                <a:solidFill>
                  <a:schemeClr val="bg1"/>
                </a:solidFill>
                <a:latin typeface="Arial" panose="020B0604020202020204" pitchFamily="34" charset="0"/>
                <a:cs typeface="Arial" panose="020B0604020202020204" pitchFamily="34" charset="0"/>
              </a:rPr>
              <a:t>TRAINING SESSION 7</a:t>
            </a:r>
            <a:endParaRPr lang="en-US" sz="3200" b="1" dirty="0">
              <a:solidFill>
                <a:schemeClr val="bg1"/>
              </a:solidFill>
              <a:latin typeface="Arial" panose="020B0604020202020204" pitchFamily="34" charset="0"/>
              <a:cs typeface="Arial" panose="020B0604020202020204" pitchFamily="34" charset="0"/>
            </a:endParaRPr>
          </a:p>
        </p:txBody>
      </p:sp>
      <p:sp>
        <p:nvSpPr>
          <p:cNvPr id="11" name="Parallelogram 10"/>
          <p:cNvSpPr/>
          <p:nvPr/>
        </p:nvSpPr>
        <p:spPr>
          <a:xfrm>
            <a:off x="1257300" y="-19050"/>
            <a:ext cx="3048000" cy="5200649"/>
          </a:xfrm>
          <a:prstGeom prst="parallelogram">
            <a:avLst>
              <a:gd name="adj" fmla="val 72940"/>
            </a:avLst>
          </a:pr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9748234" y="39541"/>
            <a:ext cx="2443766" cy="143107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iStock-614976622_high.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7778" y="306915"/>
            <a:ext cx="6842937" cy="4561416"/>
          </a:xfrm>
          <a:prstGeom prst="rect">
            <a:avLst/>
          </a:prstGeom>
        </p:spPr>
      </p:pic>
    </p:spTree>
    <p:extLst>
      <p:ext uri="{BB962C8B-B14F-4D97-AF65-F5344CB8AC3E}">
        <p14:creationId xmlns:p14="http://schemas.microsoft.com/office/powerpoint/2010/main" val="394798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Permanence</a:t>
            </a:r>
          </a:p>
        </p:txBody>
      </p:sp>
      <p:sp>
        <p:nvSpPr>
          <p:cNvPr id="6" name="Content Placeholder 1"/>
          <p:cNvSpPr>
            <a:spLocks noGrp="1"/>
          </p:cNvSpPr>
          <p:nvPr>
            <p:ph sz="quarter" idx="10"/>
          </p:nvPr>
        </p:nvSpPr>
        <p:spPr>
          <a:xfrm>
            <a:off x="3950529" y="1914102"/>
            <a:ext cx="7863840" cy="3697979"/>
          </a:xfrm>
        </p:spPr>
        <p:txBody>
          <a:bodyPr/>
          <a:lstStyle/>
          <a:p>
            <a:pPr>
              <a:spcAft>
                <a:spcPts val="1200"/>
              </a:spcAft>
            </a:pPr>
            <a:r>
              <a:rPr lang="en-US" sz="2400" b="1" dirty="0">
                <a:solidFill>
                  <a:schemeClr val="tx2">
                    <a:lumMod val="50000"/>
                  </a:schemeClr>
                </a:solidFill>
                <a:latin typeface="Arial" panose="020B0604020202020204" pitchFamily="34" charset="0"/>
                <a:cs typeface="Arial" panose="020B0604020202020204" pitchFamily="34" charset="0"/>
              </a:rPr>
              <a:t>What is Permanent Managing Conservatorship to a relative?</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It is an alternative to adoption for children or youth who have been placed with relatives.</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It can occur with or without termination of parental rights. </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The relative conservator will be legally granted decision-making powers for the child or youth.</a:t>
            </a:r>
          </a:p>
        </p:txBody>
      </p:sp>
      <p:pic>
        <p:nvPicPr>
          <p:cNvPr id="13" name="Picture 12"/>
          <p:cNvPicPr>
            <a:picLocks noChangeAspect="1"/>
          </p:cNvPicPr>
          <p:nvPr/>
        </p:nvPicPr>
        <p:blipFill>
          <a:blip r:embed="rId3"/>
          <a:stretch>
            <a:fillRect/>
          </a:stretch>
        </p:blipFill>
        <p:spPr>
          <a:xfrm>
            <a:off x="529613" y="2734683"/>
            <a:ext cx="2772387" cy="2717562"/>
          </a:xfrm>
          <a:prstGeom prst="rect">
            <a:avLst/>
          </a:prstGeom>
        </p:spPr>
      </p:pic>
    </p:spTree>
    <p:extLst>
      <p:ext uri="{BB962C8B-B14F-4D97-AF65-F5344CB8AC3E}">
        <p14:creationId xmlns:p14="http://schemas.microsoft.com/office/powerpoint/2010/main" val="376300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Permanence</a:t>
            </a:r>
          </a:p>
        </p:txBody>
      </p:sp>
      <p:sp>
        <p:nvSpPr>
          <p:cNvPr id="6" name="Content Placeholder 1"/>
          <p:cNvSpPr>
            <a:spLocks noGrp="1"/>
          </p:cNvSpPr>
          <p:nvPr>
            <p:ph sz="quarter" idx="10"/>
          </p:nvPr>
        </p:nvSpPr>
        <p:spPr>
          <a:xfrm>
            <a:off x="3535680" y="1724081"/>
            <a:ext cx="8387239" cy="4538933"/>
          </a:xfrm>
        </p:spPr>
        <p:txBody>
          <a:bodyPr/>
          <a:lstStyle/>
          <a:p>
            <a:pPr marL="0" lvl="1">
              <a:spcAft>
                <a:spcPts val="1200"/>
              </a:spcAft>
              <a:buClr>
                <a:srgbClr val="FF0000"/>
              </a:buClr>
            </a:pPr>
            <a:r>
              <a:rPr lang="en-US" sz="2400" b="1" dirty="0">
                <a:solidFill>
                  <a:schemeClr val="tx2">
                    <a:lumMod val="50000"/>
                  </a:schemeClr>
                </a:solidFill>
                <a:latin typeface="Arial" panose="020B0604020202020204" pitchFamily="34" charset="0"/>
                <a:cs typeface="Arial" panose="020B0604020202020204" pitchFamily="34" charset="0"/>
              </a:rPr>
              <a:t>Long-Term Foster Care </a:t>
            </a:r>
          </a:p>
          <a:p>
            <a:pPr marL="868653" lvl="2" indent="-457200">
              <a:spcAft>
                <a:spcPts val="1200"/>
              </a:spcAft>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Becomes the plan for older children or children labeled as difficult for whom there is no identified family. </a:t>
            </a:r>
          </a:p>
          <a:p>
            <a:pPr marL="868653" lvl="2" indent="-457200">
              <a:spcAft>
                <a:spcPts val="1200"/>
              </a:spcAft>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Is an impermanent solution: a new dialogue around how to make permanence a reality is needed. </a:t>
            </a:r>
          </a:p>
          <a:p>
            <a:pPr marL="0" lvl="1" indent="0">
              <a:spcAft>
                <a:spcPts val="1200"/>
              </a:spcAft>
              <a:buNone/>
            </a:pPr>
            <a:endParaRPr lang="en-US" dirty="0"/>
          </a:p>
        </p:txBody>
      </p:sp>
      <p:pic>
        <p:nvPicPr>
          <p:cNvPr id="2" name="Picture 1"/>
          <p:cNvPicPr>
            <a:picLocks noChangeAspect="1"/>
          </p:cNvPicPr>
          <p:nvPr/>
        </p:nvPicPr>
        <p:blipFill>
          <a:blip r:embed="rId3"/>
          <a:stretch>
            <a:fillRect/>
          </a:stretch>
        </p:blipFill>
        <p:spPr>
          <a:xfrm>
            <a:off x="529613" y="2734683"/>
            <a:ext cx="2772387" cy="2717562"/>
          </a:xfrm>
          <a:prstGeom prst="rect">
            <a:avLst/>
          </a:prstGeom>
        </p:spPr>
      </p:pic>
    </p:spTree>
    <p:extLst>
      <p:ext uri="{BB962C8B-B14F-4D97-AF65-F5344CB8AC3E}">
        <p14:creationId xmlns:p14="http://schemas.microsoft.com/office/powerpoint/2010/main" val="338647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p:nvPr/>
        </p:nvSpPr>
        <p:spPr>
          <a:xfrm rot="10800000" flipH="1">
            <a:off x="2519820" y="3646483"/>
            <a:ext cx="9672180"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12145" y="296268"/>
            <a:ext cx="9413319" cy="1010044"/>
            <a:chOff x="-2619" y="296268"/>
            <a:chExt cx="7569864" cy="1010044"/>
          </a:xfrm>
        </p:grpSpPr>
        <p:sp>
          <p:nvSpPr>
            <p:cNvPr id="32" name="Rectangle 8"/>
            <p:cNvSpPr/>
            <p:nvPr/>
          </p:nvSpPr>
          <p:spPr>
            <a:xfrm>
              <a:off x="-2619" y="1260593"/>
              <a:ext cx="6895393" cy="45719"/>
            </a:xfrm>
            <a:custGeom>
              <a:avLst/>
              <a:gdLst>
                <a:gd name="connsiteX0" fmla="*/ 0 w 5170811"/>
                <a:gd name="connsiteY0" fmla="*/ 0 h 45719"/>
                <a:gd name="connsiteX1" fmla="*/ 5170811 w 5170811"/>
                <a:gd name="connsiteY1" fmla="*/ 0 h 45719"/>
                <a:gd name="connsiteX2" fmla="*/ 5170811 w 5170811"/>
                <a:gd name="connsiteY2" fmla="*/ 45719 h 45719"/>
                <a:gd name="connsiteX3" fmla="*/ 0 w 5170811"/>
                <a:gd name="connsiteY3" fmla="*/ 45719 h 45719"/>
                <a:gd name="connsiteX4" fmla="*/ 0 w 5170811"/>
                <a:gd name="connsiteY4" fmla="*/ 0 h 45719"/>
                <a:gd name="connsiteX0" fmla="*/ 0 w 5170811"/>
                <a:gd name="connsiteY0" fmla="*/ 0 h 45719"/>
                <a:gd name="connsiteX1" fmla="*/ 5170811 w 5170811"/>
                <a:gd name="connsiteY1" fmla="*/ 0 h 45719"/>
                <a:gd name="connsiteX2" fmla="*/ 5148326 w 5170811"/>
                <a:gd name="connsiteY2" fmla="*/ 40722 h 45719"/>
                <a:gd name="connsiteX3" fmla="*/ 0 w 5170811"/>
                <a:gd name="connsiteY3" fmla="*/ 45719 h 45719"/>
                <a:gd name="connsiteX4" fmla="*/ 0 w 51708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11" h="45719">
                  <a:moveTo>
                    <a:pt x="0" y="0"/>
                  </a:moveTo>
                  <a:lnTo>
                    <a:pt x="5170811" y="0"/>
                  </a:lnTo>
                  <a:lnTo>
                    <a:pt x="5148326" y="40722"/>
                  </a:lnTo>
                  <a:lnTo>
                    <a:pt x="0" y="45719"/>
                  </a:lnTo>
                  <a:lnTo>
                    <a:pt x="0" y="0"/>
                  </a:lnTo>
                  <a:close/>
                </a:path>
              </a:pathLst>
            </a:custGeom>
            <a:solidFill>
              <a:srgbClr val="ED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1"/>
            <p:cNvSpPr/>
            <p:nvPr/>
          </p:nvSpPr>
          <p:spPr>
            <a:xfrm flipH="1">
              <a:off x="-2" y="296268"/>
              <a:ext cx="7567247"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11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aphicFrame>
        <p:nvGraphicFramePr>
          <p:cNvPr id="23" name="Object 2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04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3344449" y="3698860"/>
            <a:ext cx="7966554" cy="914400"/>
          </a:xfrm>
          <a:prstGeom prst="rect">
            <a:avLst/>
          </a:pr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Permanence – Baily’s Story</a:t>
            </a:r>
          </a:p>
        </p:txBody>
      </p:sp>
      <p:sp>
        <p:nvSpPr>
          <p:cNvPr id="20" name="Title 8">
            <a:extLst>
              <a:ext uri="{FF2B5EF4-FFF2-40B4-BE49-F238E27FC236}">
                <a16:creationId xmlns:a16="http://schemas.microsoft.com/office/drawing/2014/main" xmlns="" id="{04838406-A800-4AD0-BF3D-152DD57F3E4B}"/>
              </a:ext>
            </a:extLst>
          </p:cNvPr>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Factors Affecting Resilience</a:t>
            </a:r>
          </a:p>
        </p:txBody>
      </p:sp>
      <p:sp>
        <p:nvSpPr>
          <p:cNvPr id="11" name="Freeform 78">
            <a:extLst>
              <a:ext uri="{FF2B5EF4-FFF2-40B4-BE49-F238E27FC236}">
                <a16:creationId xmlns:a16="http://schemas.microsoft.com/office/drawing/2014/main" xmlns="" id="{64F0C700-6851-4242-BC8A-8D17CDC39BFD}"/>
              </a:ext>
            </a:extLst>
          </p:cNvPr>
          <p:cNvSpPr>
            <a:spLocks noEditPoints="1"/>
          </p:cNvSpPr>
          <p:nvPr/>
        </p:nvSpPr>
        <p:spPr bwMode="auto">
          <a:xfrm rot="14808680">
            <a:off x="3553588" y="3792853"/>
            <a:ext cx="823516" cy="738377"/>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dirty="0"/>
          </a:p>
        </p:txBody>
      </p:sp>
    </p:spTree>
    <p:extLst>
      <p:ext uri="{BB962C8B-B14F-4D97-AF65-F5344CB8AC3E}">
        <p14:creationId xmlns:p14="http://schemas.microsoft.com/office/powerpoint/2010/main" val="213033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Concurrent Planning</a:t>
            </a:r>
          </a:p>
        </p:txBody>
      </p:sp>
      <p:sp>
        <p:nvSpPr>
          <p:cNvPr id="6" name="Content Placeholder 1"/>
          <p:cNvSpPr>
            <a:spLocks noGrp="1"/>
          </p:cNvSpPr>
          <p:nvPr>
            <p:ph sz="quarter" idx="10"/>
          </p:nvPr>
        </p:nvSpPr>
        <p:spPr>
          <a:xfrm>
            <a:off x="336110" y="1971908"/>
            <a:ext cx="8300720" cy="4538933"/>
          </a:xfrm>
        </p:spPr>
        <p:txBody>
          <a:bodyPr/>
          <a:lstStyle/>
          <a:p>
            <a:pPr marL="457200" lvl="1" indent="-457200">
              <a:spcAft>
                <a:spcPts val="1200"/>
              </a:spcAft>
              <a:buClr>
                <a:srgbClr val="FF0000"/>
              </a:buClr>
              <a:buFont typeface="Arial" panose="020B0604020202020204" pitchFamily="34" charset="0"/>
              <a:buChar char="•"/>
            </a:pPr>
            <a:r>
              <a:rPr lang="en-US" sz="2400" dirty="0">
                <a:latin typeface="Arial"/>
                <a:cs typeface="Arial"/>
              </a:rPr>
              <a:t>Concurrent planning involves working on two solutions simultaneously:</a:t>
            </a:r>
          </a:p>
          <a:p>
            <a:pPr marL="868653" lvl="2" indent="-457200">
              <a:spcAft>
                <a:spcPts val="1200"/>
              </a:spcAft>
              <a:buClr>
                <a:srgbClr val="FF0000"/>
              </a:buClr>
              <a:buFont typeface="Wingdings" panose="05000000000000000000" pitchFamily="2" charset="2"/>
              <a:buChar char="ü"/>
            </a:pPr>
            <a:r>
              <a:rPr lang="en-US" sz="2400" i="0" dirty="0">
                <a:latin typeface="Arial"/>
                <a:cs typeface="Arial"/>
              </a:rPr>
              <a:t>Primary Plan </a:t>
            </a:r>
          </a:p>
          <a:p>
            <a:pPr marL="868653" lvl="2" indent="-457200">
              <a:spcAft>
                <a:spcPts val="1200"/>
              </a:spcAft>
              <a:buClr>
                <a:srgbClr val="FF0000"/>
              </a:buClr>
              <a:buFont typeface="Wingdings" panose="05000000000000000000" pitchFamily="2" charset="2"/>
              <a:buChar char="ü"/>
            </a:pPr>
            <a:r>
              <a:rPr lang="en-US" sz="2400" i="0" dirty="0">
                <a:latin typeface="Arial"/>
                <a:cs typeface="Arial"/>
              </a:rPr>
              <a:t>Concurrent Plan</a:t>
            </a:r>
          </a:p>
          <a:p>
            <a:pPr marL="457200" lvl="1" indent="-457200">
              <a:spcAft>
                <a:spcPts val="1200"/>
              </a:spcAft>
              <a:buClr>
                <a:srgbClr val="FF0000"/>
              </a:buClr>
              <a:buFont typeface="Arial" panose="020B0604020202020204" pitchFamily="34" charset="0"/>
              <a:buChar char="•"/>
            </a:pPr>
            <a:r>
              <a:rPr lang="en-US" sz="2400" dirty="0">
                <a:latin typeface="Arial"/>
                <a:cs typeface="Arial"/>
              </a:rPr>
              <a:t>Actively pursuing a backup plan moves a case more quickly through the system with better results.</a:t>
            </a:r>
          </a:p>
          <a:p>
            <a:pPr marL="457200" lvl="1" indent="-457200">
              <a:spcAft>
                <a:spcPts val="1200"/>
              </a:spcAft>
              <a:buClr>
                <a:srgbClr val="FF0000"/>
              </a:buClr>
              <a:buFont typeface="Arial" panose="020B0604020202020204" pitchFamily="34" charset="0"/>
              <a:buChar char="•"/>
            </a:pPr>
            <a:r>
              <a:rPr lang="en-US" sz="2400" dirty="0">
                <a:latin typeface="Arial"/>
                <a:cs typeface="Arial"/>
              </a:rPr>
              <a:t>Concurrent planning should be family-centered, with parents involved in decision making from the start.</a:t>
            </a:r>
          </a:p>
        </p:txBody>
      </p:sp>
      <p:pic>
        <p:nvPicPr>
          <p:cNvPr id="7" name="Picture 6"/>
          <p:cNvPicPr>
            <a:picLocks noChangeAspect="1"/>
          </p:cNvPicPr>
          <p:nvPr/>
        </p:nvPicPr>
        <p:blipFill>
          <a:blip r:embed="rId3"/>
          <a:stretch>
            <a:fillRect/>
          </a:stretch>
        </p:blipFill>
        <p:spPr>
          <a:xfrm>
            <a:off x="9116509" y="2310922"/>
            <a:ext cx="2382383" cy="2839327"/>
          </a:xfrm>
          <a:prstGeom prst="rect">
            <a:avLst/>
          </a:prstGeom>
        </p:spPr>
      </p:pic>
    </p:spTree>
    <p:extLst>
      <p:ext uri="{BB962C8B-B14F-4D97-AF65-F5344CB8AC3E}">
        <p14:creationId xmlns:p14="http://schemas.microsoft.com/office/powerpoint/2010/main" val="112717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87468" y="2453464"/>
            <a:ext cx="1093715" cy="672602"/>
          </a:xfrm>
          <a:prstGeom prst="rect">
            <a:avLst/>
          </a:prstGeom>
        </p:spPr>
      </p:pic>
      <p:pic>
        <p:nvPicPr>
          <p:cNvPr id="56" name="Picture 55"/>
          <p:cNvPicPr>
            <a:picLocks noChangeAspect="1"/>
          </p:cNvPicPr>
          <p:nvPr/>
        </p:nvPicPr>
        <p:blipFill>
          <a:blip r:embed="rId4" cstate="print">
            <a:duotone>
              <a:schemeClr val="bg2">
                <a:shade val="45000"/>
                <a:satMod val="135000"/>
              </a:schemeClr>
              <a:prstClr val="white"/>
            </a:duotone>
            <a:lum bright="21000"/>
          </a:blip>
          <a:stretch>
            <a:fillRect/>
          </a:stretch>
        </p:blipFill>
        <p:spPr>
          <a:xfrm>
            <a:off x="1185132" y="2254631"/>
            <a:ext cx="663988" cy="836704"/>
          </a:xfrm>
          <a:prstGeom prst="rect">
            <a:avLst/>
          </a:prstGeom>
        </p:spPr>
      </p:pic>
      <p:sp>
        <p:nvSpPr>
          <p:cNvPr id="27"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Older and LGBTQ Youth</a:t>
            </a:r>
            <a:endParaRPr lang="en-US" b="0" dirty="0"/>
          </a:p>
        </p:txBody>
      </p:sp>
      <p:sp>
        <p:nvSpPr>
          <p:cNvPr id="25" name="Rectangle 24"/>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Pre-Work Recap, Chapter Overview and Competencies</a:t>
            </a:r>
          </a:p>
        </p:txBody>
      </p:sp>
      <p:sp>
        <p:nvSpPr>
          <p:cNvPr id="31" name="Rectangle 30"/>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Permanence</a:t>
            </a:r>
          </a:p>
          <a:p>
            <a:pPr algn="ctr">
              <a:spcAft>
                <a:spcPts val="1200"/>
              </a:spcAft>
            </a:pPr>
            <a:endParaRPr lang="en-US" sz="2400" dirty="0">
              <a:solidFill>
                <a:schemeClr val="bg1">
                  <a:lumMod val="85000"/>
                </a:schemeClr>
              </a:solidFill>
              <a:latin typeface="Arial" panose="020B0604020202020204" pitchFamily="34" charset="0"/>
              <a:cs typeface="Arial" panose="020B0604020202020204" pitchFamily="34" charset="0"/>
            </a:endParaRPr>
          </a:p>
        </p:txBody>
      </p:sp>
      <p:sp>
        <p:nvSpPr>
          <p:cNvPr id="32" name="Rectangle 31"/>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Educational Advocacy</a:t>
            </a:r>
          </a:p>
        </p:txBody>
      </p:sp>
      <p:sp>
        <p:nvSpPr>
          <p:cNvPr id="33" name="Rectangle 32"/>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Working a Case</a:t>
            </a:r>
          </a:p>
        </p:txBody>
      </p:sp>
      <p:sp>
        <p:nvSpPr>
          <p:cNvPr id="34" name="Rectangle 33"/>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grpSp>
        <p:nvGrpSpPr>
          <p:cNvPr id="35" name="Group 34"/>
          <p:cNvGrpSpPr/>
          <p:nvPr/>
        </p:nvGrpSpPr>
        <p:grpSpPr>
          <a:xfrm>
            <a:off x="461416" y="1668173"/>
            <a:ext cx="11241405" cy="2072786"/>
            <a:chOff x="676275" y="1729428"/>
            <a:chExt cx="12914313" cy="2381251"/>
          </a:xfrm>
        </p:grpSpPr>
        <p:sp>
          <p:nvSpPr>
            <p:cNvPr id="36"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7" name="Picture 36"/>
            <p:cNvPicPr>
              <a:picLocks noChangeAspect="1"/>
            </p:cNvPicPr>
            <p:nvPr/>
          </p:nvPicPr>
          <p:blipFill>
            <a:blip r:embed="rId5" cstate="print"/>
            <a:stretch>
              <a:fillRect/>
            </a:stretch>
          </p:blipFill>
          <p:spPr>
            <a:xfrm>
              <a:off x="12038731" y="2539772"/>
              <a:ext cx="809436" cy="812461"/>
            </a:xfrm>
            <a:prstGeom prst="rect">
              <a:avLst/>
            </a:prstGeom>
          </p:spPr>
        </p:pic>
        <p:sp>
          <p:nvSpPr>
            <p:cNvPr id="38"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76275" y="1729428"/>
              <a:ext cx="2374900" cy="2381251"/>
              <a:chOff x="676275" y="2281238"/>
              <a:chExt cx="2374900" cy="2381251"/>
            </a:xfrm>
          </p:grpSpPr>
          <p:sp>
            <p:nvSpPr>
              <p:cNvPr id="50"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51"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grpSp>
        <p:sp>
          <p:nvSpPr>
            <p:cNvPr id="43"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7" name="Picture 46"/>
            <p:cNvPicPr>
              <a:picLocks noChangeAspect="1"/>
            </p:cNvPicPr>
            <p:nvPr/>
          </p:nvPicPr>
          <p:blipFill>
            <a:blip r:embed="rId6" cstate="print"/>
            <a:stretch>
              <a:fillRect/>
            </a:stretch>
          </p:blipFill>
          <p:spPr>
            <a:xfrm>
              <a:off x="9865000" y="2490521"/>
              <a:ext cx="715540" cy="987723"/>
            </a:xfrm>
            <a:prstGeom prst="rect">
              <a:avLst/>
            </a:prstGeom>
          </p:spPr>
        </p:pic>
        <p:sp>
          <p:nvSpPr>
            <p:cNvPr id="48"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Advocating for Older Youth and LGBTQ Youth</a:t>
            </a:r>
          </a:p>
        </p:txBody>
      </p:sp>
      <p:pic>
        <p:nvPicPr>
          <p:cNvPr id="54" name="Picture 53"/>
          <p:cNvPicPr>
            <a:picLocks noChangeAspect="1"/>
          </p:cNvPicPr>
          <p:nvPr/>
        </p:nvPicPr>
        <p:blipFill>
          <a:blip r:embed="rId7"/>
          <a:stretch>
            <a:fillRect/>
          </a:stretch>
        </p:blipFill>
        <p:spPr>
          <a:xfrm>
            <a:off x="4677808" y="2387224"/>
            <a:ext cx="1076000" cy="679859"/>
          </a:xfrm>
          <a:prstGeom prst="rect">
            <a:avLst/>
          </a:prstGeom>
        </p:spPr>
      </p:pic>
      <p:pic>
        <p:nvPicPr>
          <p:cNvPr id="55" name="Picture 54"/>
          <p:cNvPicPr>
            <a:picLocks noChangeAspect="1"/>
          </p:cNvPicPr>
          <p:nvPr/>
        </p:nvPicPr>
        <p:blipFill>
          <a:blip r:embed="rId8"/>
          <a:stretch>
            <a:fillRect/>
          </a:stretch>
        </p:blipFill>
        <p:spPr>
          <a:xfrm>
            <a:off x="6479341" y="2312109"/>
            <a:ext cx="1137090" cy="808295"/>
          </a:xfrm>
          <a:prstGeom prst="rect">
            <a:avLst/>
          </a:prstGeom>
        </p:spPr>
      </p:pic>
      <p:sp>
        <p:nvSpPr>
          <p:cNvPr id="29" name="Freeform 9"/>
          <p:cNvSpPr>
            <a:spLocks/>
          </p:cNvSpPr>
          <p:nvPr/>
        </p:nvSpPr>
        <p:spPr bwMode="auto">
          <a:xfrm>
            <a:off x="457199" y="2700808"/>
            <a:ext cx="2073275" cy="1015751"/>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57199" y="1676400"/>
            <a:ext cx="2073275" cy="1013046"/>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848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Quick Assessment Form</a:t>
            </a:r>
          </a:p>
        </p:txBody>
      </p:sp>
      <p:sp>
        <p:nvSpPr>
          <p:cNvPr id="5" name="TextBox 4"/>
          <p:cNvSpPr txBox="1"/>
          <p:nvPr/>
        </p:nvSpPr>
        <p:spPr>
          <a:xfrm>
            <a:off x="965200" y="1943418"/>
            <a:ext cx="8880549" cy="4616648"/>
          </a:xfrm>
          <a:prstGeom prst="rect">
            <a:avLst/>
          </a:prstGeom>
          <a:noFill/>
        </p:spPr>
        <p:txBody>
          <a:bodyPr wrap="square" rtlCol="0">
            <a:spAutoFit/>
          </a:bodyPr>
          <a:lstStyle/>
          <a:p>
            <a:endParaRPr lang="en-US" b="1" dirty="0"/>
          </a:p>
          <a:p>
            <a:r>
              <a:rPr lang="en-US" sz="2400" b="1" dirty="0">
                <a:solidFill>
                  <a:schemeClr val="tx2">
                    <a:lumMod val="50000"/>
                  </a:schemeClr>
                </a:solidFill>
                <a:latin typeface="Arial" panose="020B0604020202020204" pitchFamily="34" charset="0"/>
                <a:cs typeface="Arial" panose="020B0604020202020204" pitchFamily="34" charset="0"/>
              </a:rPr>
              <a:t>Questions to consider:</a:t>
            </a:r>
          </a:p>
          <a:p>
            <a:endParaRPr lang="en-US" sz="2400" b="1" dirty="0">
              <a:solidFill>
                <a:schemeClr val="tx2">
                  <a:lumMod val="50000"/>
                </a:schemeClr>
              </a:solidFill>
              <a:latin typeface="Arial" panose="020B0604020202020204" pitchFamily="34" charset="0"/>
              <a:cs typeface="Arial" panose="020B0604020202020204" pitchFamily="34" charset="0"/>
            </a:endParaRPr>
          </a:p>
          <a:p>
            <a:pPr marL="342900" lvl="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How might this educational assessment form be helpful on a case with an older youth? </a:t>
            </a:r>
          </a:p>
          <a:p>
            <a:pPr lvl="0">
              <a:buClr>
                <a:srgbClr val="FF0000"/>
              </a:buClr>
            </a:pPr>
            <a:endParaRPr lang="en-US" sz="2400" dirty="0">
              <a:solidFill>
                <a:schemeClr val="tx2">
                  <a:lumMod val="50000"/>
                </a:schemeClr>
              </a:solidFill>
              <a:latin typeface="Arial" panose="020B0604020202020204" pitchFamily="34" charset="0"/>
              <a:cs typeface="Arial" panose="020B0604020202020204" pitchFamily="34" charset="0"/>
            </a:endParaRPr>
          </a:p>
          <a:p>
            <a:pPr marL="342900" lvl="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How might it be helpful in a case with a younger or even preschool-aged child?</a:t>
            </a:r>
          </a:p>
          <a:p>
            <a:pPr lvl="0">
              <a:buClr>
                <a:srgbClr val="FF0000"/>
              </a:buClr>
            </a:pPr>
            <a:endParaRPr lang="en-US" sz="2400" dirty="0">
              <a:solidFill>
                <a:schemeClr val="tx2">
                  <a:lumMod val="50000"/>
                </a:schemeClr>
              </a:solidFill>
              <a:latin typeface="Arial" panose="020B0604020202020204" pitchFamily="34" charset="0"/>
              <a:cs typeface="Arial" panose="020B0604020202020204" pitchFamily="34" charset="0"/>
            </a:endParaRPr>
          </a:p>
          <a:p>
            <a:pPr marL="342900" lvl="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How might it be helpful in preventing problems and intervening early so that students can be successful?</a:t>
            </a:r>
            <a:endParaRPr lang="en-US" b="1" dirty="0"/>
          </a:p>
          <a:p>
            <a:endParaRPr lang="en-US" dirty="0"/>
          </a:p>
          <a:p>
            <a:endParaRPr lang="en-US" dirty="0"/>
          </a:p>
        </p:txBody>
      </p:sp>
    </p:spTree>
    <p:extLst>
      <p:ext uri="{BB962C8B-B14F-4D97-AF65-F5344CB8AC3E}">
        <p14:creationId xmlns:p14="http://schemas.microsoft.com/office/powerpoint/2010/main" val="190517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36716" y="2358794"/>
            <a:ext cx="1171193" cy="740006"/>
          </a:xfrm>
          <a:prstGeom prst="rect">
            <a:avLst/>
          </a:prstGeom>
        </p:spPr>
      </p:pic>
      <p:pic>
        <p:nvPicPr>
          <p:cNvPr id="2" name="Picture 1"/>
          <p:cNvPicPr>
            <a:picLocks noChangeAspect="1"/>
          </p:cNvPicPr>
          <p:nvPr/>
        </p:nvPicPr>
        <p:blipFill>
          <a:blip r:embed="rId4"/>
          <a:stretch>
            <a:fillRect/>
          </a:stretch>
        </p:blipFill>
        <p:spPr>
          <a:xfrm>
            <a:off x="2823242" y="2453464"/>
            <a:ext cx="1093715" cy="672602"/>
          </a:xfrm>
          <a:prstGeom prst="rect">
            <a:avLst/>
          </a:prstGeom>
        </p:spPr>
      </p:pic>
      <p:pic>
        <p:nvPicPr>
          <p:cNvPr id="56" name="Picture 55"/>
          <p:cNvPicPr>
            <a:picLocks noChangeAspect="1"/>
          </p:cNvPicPr>
          <p:nvPr/>
        </p:nvPicPr>
        <p:blipFill>
          <a:blip r:embed="rId5" cstate="print">
            <a:duotone>
              <a:schemeClr val="bg2">
                <a:shade val="45000"/>
                <a:satMod val="135000"/>
              </a:schemeClr>
              <a:prstClr val="white"/>
            </a:duotone>
            <a:lum bright="21000"/>
          </a:blip>
          <a:stretch>
            <a:fillRect/>
          </a:stretch>
        </p:blipFill>
        <p:spPr>
          <a:xfrm>
            <a:off x="1185132" y="2254631"/>
            <a:ext cx="663988" cy="836704"/>
          </a:xfrm>
          <a:prstGeom prst="rect">
            <a:avLst/>
          </a:prstGeom>
        </p:spPr>
      </p:pic>
      <p:sp>
        <p:nvSpPr>
          <p:cNvPr id="27"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Older and LGBTQ Youth</a:t>
            </a:r>
            <a:endParaRPr lang="en-US" b="0" dirty="0"/>
          </a:p>
        </p:txBody>
      </p:sp>
      <p:sp>
        <p:nvSpPr>
          <p:cNvPr id="25" name="Rectangle 24"/>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Pre-Work Recap, Chapter Overview and Competencies</a:t>
            </a:r>
          </a:p>
        </p:txBody>
      </p:sp>
      <p:sp>
        <p:nvSpPr>
          <p:cNvPr id="31" name="Rectangle 30"/>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Permanence</a:t>
            </a:r>
          </a:p>
          <a:p>
            <a:pPr algn="ctr">
              <a:spcAft>
                <a:spcPts val="1200"/>
              </a:spcAft>
            </a:pPr>
            <a:endParaRPr lang="en-US" sz="2400" dirty="0">
              <a:solidFill>
                <a:schemeClr val="bg1">
                  <a:lumMod val="85000"/>
                </a:schemeClr>
              </a:solidFill>
              <a:latin typeface="Arial" panose="020B0604020202020204" pitchFamily="34" charset="0"/>
              <a:cs typeface="Arial" panose="020B0604020202020204" pitchFamily="34" charset="0"/>
            </a:endParaRPr>
          </a:p>
        </p:txBody>
      </p:sp>
      <p:sp>
        <p:nvSpPr>
          <p:cNvPr id="32" name="Rectangle 31"/>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Educational Advocacy</a:t>
            </a:r>
          </a:p>
        </p:txBody>
      </p:sp>
      <p:sp>
        <p:nvSpPr>
          <p:cNvPr id="33" name="Rectangle 32"/>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Working a Case</a:t>
            </a:r>
          </a:p>
        </p:txBody>
      </p:sp>
      <p:sp>
        <p:nvSpPr>
          <p:cNvPr id="34" name="Rectangle 33"/>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grpSp>
        <p:nvGrpSpPr>
          <p:cNvPr id="35" name="Group 34"/>
          <p:cNvGrpSpPr/>
          <p:nvPr/>
        </p:nvGrpSpPr>
        <p:grpSpPr>
          <a:xfrm>
            <a:off x="461416" y="1668173"/>
            <a:ext cx="11241405" cy="2072786"/>
            <a:chOff x="676275" y="1729428"/>
            <a:chExt cx="12914313" cy="2381251"/>
          </a:xfrm>
        </p:grpSpPr>
        <p:sp>
          <p:nvSpPr>
            <p:cNvPr id="36"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7" name="Picture 36"/>
            <p:cNvPicPr>
              <a:picLocks noChangeAspect="1"/>
            </p:cNvPicPr>
            <p:nvPr/>
          </p:nvPicPr>
          <p:blipFill>
            <a:blip r:embed="rId6" cstate="print"/>
            <a:stretch>
              <a:fillRect/>
            </a:stretch>
          </p:blipFill>
          <p:spPr>
            <a:xfrm>
              <a:off x="12038731" y="2539772"/>
              <a:ext cx="809436" cy="812461"/>
            </a:xfrm>
            <a:prstGeom prst="rect">
              <a:avLst/>
            </a:prstGeom>
          </p:spPr>
        </p:pic>
        <p:sp>
          <p:nvSpPr>
            <p:cNvPr id="38"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76275" y="1729428"/>
              <a:ext cx="2374900" cy="2381251"/>
              <a:chOff x="676275" y="2281238"/>
              <a:chExt cx="2374900" cy="2381251"/>
            </a:xfrm>
          </p:grpSpPr>
          <p:sp>
            <p:nvSpPr>
              <p:cNvPr id="50"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51"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grpSp>
        <p:sp>
          <p:nvSpPr>
            <p:cNvPr id="43"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7" name="Picture 46"/>
            <p:cNvPicPr>
              <a:picLocks noChangeAspect="1"/>
            </p:cNvPicPr>
            <p:nvPr/>
          </p:nvPicPr>
          <p:blipFill>
            <a:blip r:embed="rId7" cstate="print"/>
            <a:stretch>
              <a:fillRect/>
            </a:stretch>
          </p:blipFill>
          <p:spPr>
            <a:xfrm>
              <a:off x="9865000" y="2490521"/>
              <a:ext cx="715540" cy="987723"/>
            </a:xfrm>
            <a:prstGeom prst="rect">
              <a:avLst/>
            </a:prstGeom>
          </p:spPr>
        </p:pic>
        <p:sp>
          <p:nvSpPr>
            <p:cNvPr id="48"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Advocating for Older Youth and LGBTQ Youth</a:t>
            </a:r>
          </a:p>
        </p:txBody>
      </p:sp>
      <p:pic>
        <p:nvPicPr>
          <p:cNvPr id="55" name="Picture 54"/>
          <p:cNvPicPr>
            <a:picLocks noChangeAspect="1"/>
          </p:cNvPicPr>
          <p:nvPr/>
        </p:nvPicPr>
        <p:blipFill>
          <a:blip r:embed="rId8"/>
          <a:stretch>
            <a:fillRect/>
          </a:stretch>
        </p:blipFill>
        <p:spPr>
          <a:xfrm>
            <a:off x="6479341" y="2312109"/>
            <a:ext cx="1137090" cy="808295"/>
          </a:xfrm>
          <a:prstGeom prst="rect">
            <a:avLst/>
          </a:prstGeom>
        </p:spPr>
      </p:pic>
      <p:sp>
        <p:nvSpPr>
          <p:cNvPr id="29" name="Freeform 9"/>
          <p:cNvSpPr>
            <a:spLocks/>
          </p:cNvSpPr>
          <p:nvPr/>
        </p:nvSpPr>
        <p:spPr bwMode="auto">
          <a:xfrm>
            <a:off x="457199" y="2700808"/>
            <a:ext cx="2073275" cy="1015751"/>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57199" y="1676400"/>
            <a:ext cx="2073275" cy="1013046"/>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1853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Advocating for Older Youth</a:t>
            </a:r>
          </a:p>
        </p:txBody>
      </p:sp>
      <p:sp>
        <p:nvSpPr>
          <p:cNvPr id="9" name="Rectangle 8"/>
          <p:cNvSpPr/>
          <p:nvPr/>
        </p:nvSpPr>
        <p:spPr>
          <a:xfrm>
            <a:off x="507999" y="1970038"/>
            <a:ext cx="11155681" cy="830997"/>
          </a:xfrm>
          <a:prstGeom prst="rect">
            <a:avLst/>
          </a:prstGeom>
        </p:spPr>
        <p:txBody>
          <a:bodyPr wrap="square">
            <a:spAutoFit/>
          </a:bodyPr>
          <a:lstStyle/>
          <a:p>
            <a:r>
              <a:rPr lang="en-US" sz="2400" dirty="0">
                <a:solidFill>
                  <a:schemeClr val="tx2">
                    <a:lumMod val="50000"/>
                  </a:schemeClr>
                </a:solidFill>
                <a:latin typeface="Arial" panose="020B0604020202020204" pitchFamily="34" charset="0"/>
                <a:cs typeface="Arial" panose="020B0604020202020204" pitchFamily="34" charset="0"/>
              </a:rPr>
              <a:t>What would the outcome be for a teen who remained in foster care until aging out and did not receive help navigating through the following systems?</a:t>
            </a:r>
          </a:p>
        </p:txBody>
      </p:sp>
      <p:sp>
        <p:nvSpPr>
          <p:cNvPr id="12" name="Rectangle 11"/>
          <p:cNvSpPr/>
          <p:nvPr/>
        </p:nvSpPr>
        <p:spPr>
          <a:xfrm>
            <a:off x="846576" y="5051028"/>
            <a:ext cx="1555234" cy="461665"/>
          </a:xfrm>
          <a:prstGeom prst="rect">
            <a:avLst/>
          </a:prstGeom>
        </p:spPr>
        <p:txBody>
          <a:bodyPr wrap="none">
            <a:spAutoFit/>
          </a:bodyPr>
          <a:lstStyle/>
          <a:p>
            <a:pPr lvl="0">
              <a:buClr>
                <a:srgbClr val="C00000"/>
              </a:buClr>
            </a:pPr>
            <a:r>
              <a:rPr lang="en-US" sz="2400" dirty="0">
                <a:solidFill>
                  <a:schemeClr val="tx2">
                    <a:lumMod val="50000"/>
                  </a:schemeClr>
                </a:solidFill>
                <a:latin typeface="Arial" panose="020B0604020202020204" pitchFamily="34" charset="0"/>
                <a:cs typeface="Arial" panose="020B0604020202020204" pitchFamily="34" charset="0"/>
              </a:rPr>
              <a:t>Education</a:t>
            </a:r>
          </a:p>
        </p:txBody>
      </p:sp>
      <p:sp>
        <p:nvSpPr>
          <p:cNvPr id="13" name="Rectangle 12"/>
          <p:cNvSpPr/>
          <p:nvPr/>
        </p:nvSpPr>
        <p:spPr>
          <a:xfrm>
            <a:off x="2638635" y="5051028"/>
            <a:ext cx="2065445" cy="1200329"/>
          </a:xfrm>
          <a:prstGeom prst="rect">
            <a:avLst/>
          </a:prstGeom>
        </p:spPr>
        <p:txBody>
          <a:bodyPr wrap="square">
            <a:spAutoFit/>
          </a:bodyPr>
          <a:lstStyle/>
          <a:p>
            <a:pPr lvl="0" algn="ctr">
              <a:buClr>
                <a:srgbClr val="C00000"/>
              </a:buClr>
            </a:pPr>
            <a:r>
              <a:rPr lang="en-US" sz="2400" dirty="0">
                <a:solidFill>
                  <a:schemeClr val="tx2">
                    <a:lumMod val="50000"/>
                  </a:schemeClr>
                </a:solidFill>
                <a:latin typeface="Arial" panose="020B0604020202020204" pitchFamily="34" charset="0"/>
                <a:cs typeface="Arial" panose="020B0604020202020204" pitchFamily="34" charset="0"/>
              </a:rPr>
              <a:t>Housing or Living Situation</a:t>
            </a:r>
          </a:p>
        </p:txBody>
      </p:sp>
      <p:sp>
        <p:nvSpPr>
          <p:cNvPr id="14" name="Rectangle 13"/>
          <p:cNvSpPr/>
          <p:nvPr/>
        </p:nvSpPr>
        <p:spPr>
          <a:xfrm>
            <a:off x="5031819" y="5051027"/>
            <a:ext cx="2085827" cy="461665"/>
          </a:xfrm>
          <a:prstGeom prst="rect">
            <a:avLst/>
          </a:prstGeom>
        </p:spPr>
        <p:txBody>
          <a:bodyPr wrap="none">
            <a:spAutoFit/>
          </a:bodyPr>
          <a:lstStyle/>
          <a:p>
            <a:pPr lvl="0">
              <a:buClr>
                <a:srgbClr val="C00000"/>
              </a:buClr>
            </a:pPr>
            <a:r>
              <a:rPr lang="en-US" sz="2400" dirty="0">
                <a:solidFill>
                  <a:schemeClr val="tx2">
                    <a:lumMod val="50000"/>
                  </a:schemeClr>
                </a:solidFill>
                <a:latin typeface="Arial" panose="020B0604020202020204" pitchFamily="34" charset="0"/>
                <a:cs typeface="Arial" panose="020B0604020202020204" pitchFamily="34" charset="0"/>
              </a:rPr>
              <a:t>Mental Health</a:t>
            </a:r>
          </a:p>
        </p:txBody>
      </p:sp>
      <p:sp>
        <p:nvSpPr>
          <p:cNvPr id="15" name="Rectangle 14"/>
          <p:cNvSpPr/>
          <p:nvPr/>
        </p:nvSpPr>
        <p:spPr>
          <a:xfrm>
            <a:off x="7334089" y="5051026"/>
            <a:ext cx="1896673" cy="461665"/>
          </a:xfrm>
          <a:prstGeom prst="rect">
            <a:avLst/>
          </a:prstGeom>
        </p:spPr>
        <p:txBody>
          <a:bodyPr wrap="none">
            <a:spAutoFit/>
          </a:bodyPr>
          <a:lstStyle/>
          <a:p>
            <a:pPr lvl="0">
              <a:buClr>
                <a:srgbClr val="C00000"/>
              </a:buClr>
            </a:pPr>
            <a:r>
              <a:rPr lang="en-US" sz="2400" dirty="0">
                <a:solidFill>
                  <a:schemeClr val="tx2">
                    <a:lumMod val="50000"/>
                  </a:schemeClr>
                </a:solidFill>
                <a:latin typeface="Arial" panose="020B0604020202020204" pitchFamily="34" charset="0"/>
                <a:cs typeface="Arial" panose="020B0604020202020204" pitchFamily="34" charset="0"/>
              </a:rPr>
              <a:t>Employment</a:t>
            </a:r>
          </a:p>
        </p:txBody>
      </p:sp>
      <p:sp>
        <p:nvSpPr>
          <p:cNvPr id="16" name="Rectangle 15"/>
          <p:cNvSpPr/>
          <p:nvPr/>
        </p:nvSpPr>
        <p:spPr>
          <a:xfrm>
            <a:off x="9807040" y="5051025"/>
            <a:ext cx="1435008" cy="461665"/>
          </a:xfrm>
          <a:prstGeom prst="rect">
            <a:avLst/>
          </a:prstGeom>
        </p:spPr>
        <p:txBody>
          <a:bodyPr wrap="none">
            <a:spAutoFit/>
          </a:bodyPr>
          <a:lstStyle/>
          <a:p>
            <a:pPr lvl="0">
              <a:buClr>
                <a:srgbClr val="C00000"/>
              </a:buClr>
            </a:pPr>
            <a:r>
              <a:rPr lang="en-US" sz="2400" dirty="0">
                <a:solidFill>
                  <a:schemeClr val="tx2">
                    <a:lumMod val="50000"/>
                  </a:schemeClr>
                </a:solidFill>
                <a:latin typeface="Arial" panose="020B0604020202020204" pitchFamily="34" charset="0"/>
                <a:cs typeface="Arial" panose="020B0604020202020204" pitchFamily="34" charset="0"/>
              </a:rPr>
              <a:t>Finances</a:t>
            </a:r>
          </a:p>
        </p:txBody>
      </p:sp>
      <p:pic>
        <p:nvPicPr>
          <p:cNvPr id="17" name="Picture 16"/>
          <p:cNvPicPr>
            <a:picLocks noChangeAspect="1"/>
          </p:cNvPicPr>
          <p:nvPr/>
        </p:nvPicPr>
        <p:blipFill>
          <a:blip r:embed="rId3"/>
          <a:stretch>
            <a:fillRect/>
          </a:stretch>
        </p:blipFill>
        <p:spPr>
          <a:xfrm>
            <a:off x="699118" y="3287923"/>
            <a:ext cx="1576967" cy="1578439"/>
          </a:xfrm>
          <a:prstGeom prst="rect">
            <a:avLst/>
          </a:prstGeom>
        </p:spPr>
      </p:pic>
      <p:pic>
        <p:nvPicPr>
          <p:cNvPr id="18" name="Picture 17"/>
          <p:cNvPicPr>
            <a:picLocks noChangeAspect="1"/>
          </p:cNvPicPr>
          <p:nvPr/>
        </p:nvPicPr>
        <p:blipFill>
          <a:blip r:embed="rId3"/>
          <a:stretch>
            <a:fillRect/>
          </a:stretch>
        </p:blipFill>
        <p:spPr>
          <a:xfrm>
            <a:off x="2952104" y="3287923"/>
            <a:ext cx="1576967" cy="1578439"/>
          </a:xfrm>
          <a:prstGeom prst="rect">
            <a:avLst/>
          </a:prstGeom>
        </p:spPr>
      </p:pic>
      <p:pic>
        <p:nvPicPr>
          <p:cNvPr id="19" name="Picture 18"/>
          <p:cNvPicPr>
            <a:picLocks noChangeAspect="1"/>
          </p:cNvPicPr>
          <p:nvPr/>
        </p:nvPicPr>
        <p:blipFill>
          <a:blip r:embed="rId3"/>
          <a:stretch>
            <a:fillRect/>
          </a:stretch>
        </p:blipFill>
        <p:spPr>
          <a:xfrm>
            <a:off x="5205090" y="3287923"/>
            <a:ext cx="1576967" cy="1578439"/>
          </a:xfrm>
          <a:prstGeom prst="rect">
            <a:avLst/>
          </a:prstGeom>
        </p:spPr>
      </p:pic>
      <p:pic>
        <p:nvPicPr>
          <p:cNvPr id="20" name="Picture 19"/>
          <p:cNvPicPr>
            <a:picLocks noChangeAspect="1"/>
          </p:cNvPicPr>
          <p:nvPr/>
        </p:nvPicPr>
        <p:blipFill>
          <a:blip r:embed="rId3"/>
          <a:stretch>
            <a:fillRect/>
          </a:stretch>
        </p:blipFill>
        <p:spPr>
          <a:xfrm>
            <a:off x="7458076" y="3287923"/>
            <a:ext cx="1576967" cy="1578439"/>
          </a:xfrm>
          <a:prstGeom prst="rect">
            <a:avLst/>
          </a:prstGeom>
        </p:spPr>
      </p:pic>
      <p:pic>
        <p:nvPicPr>
          <p:cNvPr id="21" name="Picture 20"/>
          <p:cNvPicPr>
            <a:picLocks noChangeAspect="1"/>
          </p:cNvPicPr>
          <p:nvPr/>
        </p:nvPicPr>
        <p:blipFill>
          <a:blip r:embed="rId3"/>
          <a:stretch>
            <a:fillRect/>
          </a:stretch>
        </p:blipFill>
        <p:spPr>
          <a:xfrm>
            <a:off x="9707316" y="3287923"/>
            <a:ext cx="1576967" cy="1578439"/>
          </a:xfrm>
          <a:prstGeom prst="rect">
            <a:avLst/>
          </a:prstGeom>
        </p:spPr>
      </p:pic>
      <p:pic>
        <p:nvPicPr>
          <p:cNvPr id="22" name="Picture 21"/>
          <p:cNvPicPr>
            <a:picLocks noChangeAspect="1"/>
          </p:cNvPicPr>
          <p:nvPr/>
        </p:nvPicPr>
        <p:blipFill>
          <a:blip r:embed="rId4"/>
          <a:stretch>
            <a:fillRect/>
          </a:stretch>
        </p:blipFill>
        <p:spPr>
          <a:xfrm>
            <a:off x="1123224" y="3697464"/>
            <a:ext cx="756375" cy="732601"/>
          </a:xfrm>
          <a:prstGeom prst="rect">
            <a:avLst/>
          </a:prstGeom>
        </p:spPr>
      </p:pic>
      <p:pic>
        <p:nvPicPr>
          <p:cNvPr id="24" name="Picture 23"/>
          <p:cNvPicPr>
            <a:picLocks noChangeAspect="1"/>
          </p:cNvPicPr>
          <p:nvPr/>
        </p:nvPicPr>
        <p:blipFill>
          <a:blip r:embed="rId5"/>
          <a:stretch>
            <a:fillRect/>
          </a:stretch>
        </p:blipFill>
        <p:spPr>
          <a:xfrm>
            <a:off x="3350058" y="3722720"/>
            <a:ext cx="781057" cy="708844"/>
          </a:xfrm>
          <a:prstGeom prst="rect">
            <a:avLst/>
          </a:prstGeom>
        </p:spPr>
      </p:pic>
      <p:pic>
        <p:nvPicPr>
          <p:cNvPr id="25" name="Picture 24"/>
          <p:cNvPicPr>
            <a:picLocks noChangeAspect="1"/>
          </p:cNvPicPr>
          <p:nvPr/>
        </p:nvPicPr>
        <p:blipFill>
          <a:blip r:embed="rId6"/>
          <a:stretch>
            <a:fillRect/>
          </a:stretch>
        </p:blipFill>
        <p:spPr>
          <a:xfrm>
            <a:off x="5576605" y="3731290"/>
            <a:ext cx="833935" cy="736029"/>
          </a:xfrm>
          <a:prstGeom prst="rect">
            <a:avLst/>
          </a:prstGeom>
        </p:spPr>
      </p:pic>
      <p:pic>
        <p:nvPicPr>
          <p:cNvPr id="26" name="Picture 25"/>
          <p:cNvPicPr>
            <a:picLocks noChangeAspect="1"/>
          </p:cNvPicPr>
          <p:nvPr/>
        </p:nvPicPr>
        <p:blipFill>
          <a:blip r:embed="rId7"/>
          <a:stretch>
            <a:fillRect/>
          </a:stretch>
        </p:blipFill>
        <p:spPr>
          <a:xfrm>
            <a:off x="7899684" y="3731290"/>
            <a:ext cx="708544" cy="620162"/>
          </a:xfrm>
          <a:prstGeom prst="rect">
            <a:avLst/>
          </a:prstGeom>
        </p:spPr>
      </p:pic>
      <p:pic>
        <p:nvPicPr>
          <p:cNvPr id="27" name="Picture 26"/>
          <p:cNvPicPr>
            <a:picLocks noChangeAspect="1"/>
          </p:cNvPicPr>
          <p:nvPr/>
        </p:nvPicPr>
        <p:blipFill>
          <a:blip r:embed="rId8"/>
          <a:stretch>
            <a:fillRect/>
          </a:stretch>
        </p:blipFill>
        <p:spPr>
          <a:xfrm>
            <a:off x="10175621" y="3568985"/>
            <a:ext cx="697846" cy="944772"/>
          </a:xfrm>
          <a:prstGeom prst="rect">
            <a:avLst/>
          </a:prstGeom>
        </p:spPr>
      </p:pic>
    </p:spTree>
    <p:extLst>
      <p:ext uri="{BB962C8B-B14F-4D97-AF65-F5344CB8AC3E}">
        <p14:creationId xmlns:p14="http://schemas.microsoft.com/office/powerpoint/2010/main" val="388528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Advocating for LGBTQ Youth</a:t>
            </a:r>
          </a:p>
        </p:txBody>
      </p:sp>
      <p:sp>
        <p:nvSpPr>
          <p:cNvPr id="5" name="Content Placeholder 5"/>
          <p:cNvSpPr>
            <a:spLocks noGrp="1"/>
          </p:cNvSpPr>
          <p:nvPr>
            <p:ph sz="quarter" idx="10"/>
          </p:nvPr>
        </p:nvSpPr>
        <p:spPr>
          <a:xfrm>
            <a:off x="584795" y="2188853"/>
            <a:ext cx="3253561" cy="3849125"/>
          </a:xfrm>
        </p:spPr>
        <p:txBody>
          <a:bodyPr/>
          <a:lstStyle/>
          <a:p>
            <a:pPr>
              <a:buClr>
                <a:srgbClr val="FF0000"/>
              </a:buClr>
            </a:pPr>
            <a:r>
              <a:rPr lang="en-US" sz="2400" b="1" dirty="0">
                <a:solidFill>
                  <a:schemeClr val="tx2">
                    <a:lumMod val="50000"/>
                  </a:schemeClr>
                </a:solidFill>
                <a:latin typeface="Arial" panose="020B0604020202020204" pitchFamily="34" charset="0"/>
                <a:cs typeface="Arial" panose="020B0604020202020204" pitchFamily="34" charset="0"/>
              </a:rPr>
              <a:t>There is a disproportionate number of lesbian, gay, bisexual, transgender </a:t>
            </a:r>
            <a:r>
              <a:rPr lang="en-US" sz="2400" b="1">
                <a:solidFill>
                  <a:schemeClr val="tx2">
                    <a:lumMod val="50000"/>
                  </a:schemeClr>
                </a:solidFill>
                <a:latin typeface="Arial" panose="020B0604020202020204" pitchFamily="34" charset="0"/>
                <a:cs typeface="Arial" panose="020B0604020202020204" pitchFamily="34" charset="0"/>
              </a:rPr>
              <a:t>and queer* </a:t>
            </a:r>
            <a:r>
              <a:rPr lang="en-US" sz="2400" b="1" dirty="0">
                <a:solidFill>
                  <a:schemeClr val="tx2">
                    <a:lumMod val="50000"/>
                  </a:schemeClr>
                </a:solidFill>
                <a:latin typeface="Arial" panose="020B0604020202020204" pitchFamily="34" charset="0"/>
                <a:cs typeface="Arial" panose="020B0604020202020204" pitchFamily="34" charset="0"/>
              </a:rPr>
              <a:t>and questioning (LGBTQ) youth in foster care. </a:t>
            </a:r>
          </a:p>
        </p:txBody>
      </p:sp>
      <p:pic>
        <p:nvPicPr>
          <p:cNvPr id="3" name="Picture 2">
            <a:extLst>
              <a:ext uri="{FF2B5EF4-FFF2-40B4-BE49-F238E27FC236}">
                <a16:creationId xmlns:a16="http://schemas.microsoft.com/office/drawing/2014/main" xmlns="" id="{7CECF7CD-B56D-4DD1-A6FD-C5CBE8668C7C}"/>
              </a:ext>
            </a:extLst>
          </p:cNvPr>
          <p:cNvPicPr>
            <a:picLocks noChangeAspect="1"/>
          </p:cNvPicPr>
          <p:nvPr/>
        </p:nvPicPr>
        <p:blipFill rotWithShape="1">
          <a:blip r:embed="rId3">
            <a:extLst>
              <a:ext uri="{28A0092B-C50C-407E-A947-70E740481C1C}">
                <a14:useLocalDpi xmlns:a14="http://schemas.microsoft.com/office/drawing/2010/main" val="0"/>
              </a:ext>
            </a:extLst>
          </a:blip>
          <a:srcRect l="6589" t="2173" r="6407" b="1"/>
          <a:stretch/>
        </p:blipFill>
        <p:spPr>
          <a:xfrm>
            <a:off x="4274285" y="1613385"/>
            <a:ext cx="7242907" cy="5127659"/>
          </a:xfrm>
          <a:prstGeom prst="rect">
            <a:avLst/>
          </a:prstGeom>
        </p:spPr>
      </p:pic>
    </p:spTree>
    <p:extLst>
      <p:ext uri="{BB962C8B-B14F-4D97-AF65-F5344CB8AC3E}">
        <p14:creationId xmlns:p14="http://schemas.microsoft.com/office/powerpoint/2010/main" val="160579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p:nvPr/>
        </p:nvSpPr>
        <p:spPr>
          <a:xfrm rot="10800000" flipH="1">
            <a:off x="2519820" y="3646483"/>
            <a:ext cx="9672180"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12145" y="296268"/>
            <a:ext cx="9413319" cy="1010044"/>
            <a:chOff x="-2619" y="296268"/>
            <a:chExt cx="7569864" cy="1010044"/>
          </a:xfrm>
        </p:grpSpPr>
        <p:sp>
          <p:nvSpPr>
            <p:cNvPr id="32" name="Rectangle 8"/>
            <p:cNvSpPr/>
            <p:nvPr/>
          </p:nvSpPr>
          <p:spPr>
            <a:xfrm>
              <a:off x="-2619" y="1260593"/>
              <a:ext cx="6895393" cy="45719"/>
            </a:xfrm>
            <a:custGeom>
              <a:avLst/>
              <a:gdLst>
                <a:gd name="connsiteX0" fmla="*/ 0 w 5170811"/>
                <a:gd name="connsiteY0" fmla="*/ 0 h 45719"/>
                <a:gd name="connsiteX1" fmla="*/ 5170811 w 5170811"/>
                <a:gd name="connsiteY1" fmla="*/ 0 h 45719"/>
                <a:gd name="connsiteX2" fmla="*/ 5170811 w 5170811"/>
                <a:gd name="connsiteY2" fmla="*/ 45719 h 45719"/>
                <a:gd name="connsiteX3" fmla="*/ 0 w 5170811"/>
                <a:gd name="connsiteY3" fmla="*/ 45719 h 45719"/>
                <a:gd name="connsiteX4" fmla="*/ 0 w 5170811"/>
                <a:gd name="connsiteY4" fmla="*/ 0 h 45719"/>
                <a:gd name="connsiteX0" fmla="*/ 0 w 5170811"/>
                <a:gd name="connsiteY0" fmla="*/ 0 h 45719"/>
                <a:gd name="connsiteX1" fmla="*/ 5170811 w 5170811"/>
                <a:gd name="connsiteY1" fmla="*/ 0 h 45719"/>
                <a:gd name="connsiteX2" fmla="*/ 5148326 w 5170811"/>
                <a:gd name="connsiteY2" fmla="*/ 40722 h 45719"/>
                <a:gd name="connsiteX3" fmla="*/ 0 w 5170811"/>
                <a:gd name="connsiteY3" fmla="*/ 45719 h 45719"/>
                <a:gd name="connsiteX4" fmla="*/ 0 w 51708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11" h="45719">
                  <a:moveTo>
                    <a:pt x="0" y="0"/>
                  </a:moveTo>
                  <a:lnTo>
                    <a:pt x="5170811" y="0"/>
                  </a:lnTo>
                  <a:lnTo>
                    <a:pt x="5148326" y="40722"/>
                  </a:lnTo>
                  <a:lnTo>
                    <a:pt x="0" y="45719"/>
                  </a:lnTo>
                  <a:lnTo>
                    <a:pt x="0" y="0"/>
                  </a:lnTo>
                  <a:close/>
                </a:path>
              </a:pathLst>
            </a:custGeom>
            <a:solidFill>
              <a:srgbClr val="ED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1"/>
            <p:cNvSpPr/>
            <p:nvPr/>
          </p:nvSpPr>
          <p:spPr>
            <a:xfrm flipH="1">
              <a:off x="-2" y="296268"/>
              <a:ext cx="7567247"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11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aphicFrame>
        <p:nvGraphicFramePr>
          <p:cNvPr id="23" name="Object 2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010" name="think-cell Slide" r:id="rId5" imgW="270" imgH="270" progId="TCLayout.ActiveDocument.1">
                  <p:embed/>
                </p:oleObj>
              </mc:Choice>
              <mc:Fallback>
                <p:oleObj name="think-cell Slide" r:id="rId5" imgW="270" imgH="270" progId="TCLayout.ActiveDocument.1">
                  <p:embed/>
                  <p:pic>
                    <p:nvPicPr>
                      <p:cNvPr id="23" name="Object 2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a:hlinkClick r:id="rId7"/>
          </p:cNvPr>
          <p:cNvSpPr/>
          <p:nvPr/>
        </p:nvSpPr>
        <p:spPr>
          <a:xfrm>
            <a:off x="4255009" y="3698860"/>
            <a:ext cx="7055993" cy="914400"/>
          </a:xfrm>
          <a:prstGeom prst="rect">
            <a:avLst/>
          </a:pr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Randy’s Story</a:t>
            </a:r>
          </a:p>
        </p:txBody>
      </p:sp>
      <p:sp>
        <p:nvSpPr>
          <p:cNvPr id="36" name="Freeform 18"/>
          <p:cNvSpPr>
            <a:spLocks/>
          </p:cNvSpPr>
          <p:nvPr/>
        </p:nvSpPr>
        <p:spPr bwMode="auto">
          <a:xfrm>
            <a:off x="3807654" y="3927962"/>
            <a:ext cx="410076" cy="411057"/>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9"/>
          <p:cNvSpPr>
            <a:spLocks/>
          </p:cNvSpPr>
          <p:nvPr/>
        </p:nvSpPr>
        <p:spPr bwMode="auto">
          <a:xfrm>
            <a:off x="4255010" y="3981919"/>
            <a:ext cx="149609" cy="302161"/>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Title 8">
            <a:extLst>
              <a:ext uri="{FF2B5EF4-FFF2-40B4-BE49-F238E27FC236}">
                <a16:creationId xmlns:a16="http://schemas.microsoft.com/office/drawing/2014/main" xmlns="" id="{04838406-A800-4AD0-BF3D-152DD57F3E4B}"/>
              </a:ext>
            </a:extLst>
          </p:cNvPr>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Factors Affecting Resilience</a:t>
            </a:r>
          </a:p>
        </p:txBody>
      </p:sp>
    </p:spTree>
    <p:extLst>
      <p:ext uri="{BB962C8B-B14F-4D97-AF65-F5344CB8AC3E}">
        <p14:creationId xmlns:p14="http://schemas.microsoft.com/office/powerpoint/2010/main" val="11645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2145" y="296268"/>
            <a:ext cx="9413319" cy="1010044"/>
            <a:chOff x="-2619" y="296268"/>
            <a:chExt cx="7569864" cy="1010044"/>
          </a:xfrm>
        </p:grpSpPr>
        <p:sp>
          <p:nvSpPr>
            <p:cNvPr id="33" name="Rectangle 8"/>
            <p:cNvSpPr/>
            <p:nvPr/>
          </p:nvSpPr>
          <p:spPr>
            <a:xfrm>
              <a:off x="-2619" y="1260593"/>
              <a:ext cx="6895393" cy="45719"/>
            </a:xfrm>
            <a:custGeom>
              <a:avLst/>
              <a:gdLst>
                <a:gd name="connsiteX0" fmla="*/ 0 w 5170811"/>
                <a:gd name="connsiteY0" fmla="*/ 0 h 45719"/>
                <a:gd name="connsiteX1" fmla="*/ 5170811 w 5170811"/>
                <a:gd name="connsiteY1" fmla="*/ 0 h 45719"/>
                <a:gd name="connsiteX2" fmla="*/ 5170811 w 5170811"/>
                <a:gd name="connsiteY2" fmla="*/ 45719 h 45719"/>
                <a:gd name="connsiteX3" fmla="*/ 0 w 5170811"/>
                <a:gd name="connsiteY3" fmla="*/ 45719 h 45719"/>
                <a:gd name="connsiteX4" fmla="*/ 0 w 5170811"/>
                <a:gd name="connsiteY4" fmla="*/ 0 h 45719"/>
                <a:gd name="connsiteX0" fmla="*/ 0 w 5170811"/>
                <a:gd name="connsiteY0" fmla="*/ 0 h 45719"/>
                <a:gd name="connsiteX1" fmla="*/ 5170811 w 5170811"/>
                <a:gd name="connsiteY1" fmla="*/ 0 h 45719"/>
                <a:gd name="connsiteX2" fmla="*/ 5148326 w 5170811"/>
                <a:gd name="connsiteY2" fmla="*/ 40722 h 45719"/>
                <a:gd name="connsiteX3" fmla="*/ 0 w 5170811"/>
                <a:gd name="connsiteY3" fmla="*/ 45719 h 45719"/>
                <a:gd name="connsiteX4" fmla="*/ 0 w 51708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11" h="45719">
                  <a:moveTo>
                    <a:pt x="0" y="0"/>
                  </a:moveTo>
                  <a:lnTo>
                    <a:pt x="5170811" y="0"/>
                  </a:lnTo>
                  <a:lnTo>
                    <a:pt x="5148326" y="40722"/>
                  </a:lnTo>
                  <a:lnTo>
                    <a:pt x="0" y="45719"/>
                  </a:lnTo>
                  <a:lnTo>
                    <a:pt x="0" y="0"/>
                  </a:lnTo>
                  <a:close/>
                </a:path>
              </a:pathLst>
            </a:custGeom>
            <a:solidFill>
              <a:srgbClr val="ED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
            <p:cNvSpPr/>
            <p:nvPr/>
          </p:nvSpPr>
          <p:spPr>
            <a:xfrm flipH="1">
              <a:off x="-2" y="296268"/>
              <a:ext cx="7567247"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11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1" name="Object 3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4449"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Pre-Work Recap, Chapter Overview and Competencies</a:t>
            </a:r>
          </a:p>
        </p:txBody>
      </p:sp>
      <p:sp>
        <p:nvSpPr>
          <p:cNvPr id="12" name="Rectangle 11"/>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Permanence</a:t>
            </a:r>
          </a:p>
          <a:p>
            <a:pPr algn="ctr">
              <a:spcAft>
                <a:spcPts val="1200"/>
              </a:spcAft>
            </a:pPr>
            <a:endParaRPr lang="en-US" sz="2400" dirty="0">
              <a:solidFill>
                <a:srgbClr val="113044"/>
              </a:solidFill>
              <a:latin typeface="Arial" panose="020B0604020202020204" pitchFamily="34" charset="0"/>
              <a:cs typeface="Arial" panose="020B0604020202020204" pitchFamily="34" charset="0"/>
            </a:endParaRPr>
          </a:p>
        </p:txBody>
      </p:sp>
      <p:sp>
        <p:nvSpPr>
          <p:cNvPr id="13" name="Rectangle 12"/>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Educational Advocacy</a:t>
            </a:r>
          </a:p>
        </p:txBody>
      </p:sp>
      <p:sp>
        <p:nvSpPr>
          <p:cNvPr id="14" name="Rectangle 13"/>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Working a Case</a:t>
            </a:r>
          </a:p>
        </p:txBody>
      </p:sp>
      <p:sp>
        <p:nvSpPr>
          <p:cNvPr id="15" name="Rectangle 14"/>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sp>
        <p:nvSpPr>
          <p:cNvPr id="9" name="Title 8"/>
          <p:cNvSpPr>
            <a:spLocks noGrp="1"/>
          </p:cNvSpPr>
          <p:nvPr>
            <p:ph type="title"/>
          </p:nvPr>
        </p:nvSpPr>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a:t>
            </a:r>
            <a:r>
              <a:rPr lang="en-US" b="0">
                <a:solidFill>
                  <a:schemeClr val="bg1">
                    <a:lumMod val="95000"/>
                  </a:schemeClr>
                </a:solidFill>
              </a:rPr>
              <a:t>Older and LGBTQ </a:t>
            </a:r>
            <a:r>
              <a:rPr lang="en-US" b="0" dirty="0">
                <a:solidFill>
                  <a:schemeClr val="bg1">
                    <a:lumMod val="95000"/>
                  </a:schemeClr>
                </a:solidFill>
              </a:rPr>
              <a:t>Youth</a:t>
            </a:r>
          </a:p>
        </p:txBody>
      </p:sp>
      <p:grpSp>
        <p:nvGrpSpPr>
          <p:cNvPr id="3" name="Group 2"/>
          <p:cNvGrpSpPr/>
          <p:nvPr/>
        </p:nvGrpSpPr>
        <p:grpSpPr>
          <a:xfrm>
            <a:off x="461416" y="1668173"/>
            <a:ext cx="11241405" cy="2072786"/>
            <a:chOff x="676275" y="1729428"/>
            <a:chExt cx="12914313" cy="2381251"/>
          </a:xfrm>
        </p:grpSpPr>
        <p:sp>
          <p:nvSpPr>
            <p:cNvPr id="35"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3" name="Picture 22"/>
            <p:cNvPicPr>
              <a:picLocks noChangeAspect="1"/>
            </p:cNvPicPr>
            <p:nvPr/>
          </p:nvPicPr>
          <p:blipFill>
            <a:blip r:embed="rId7" cstate="print"/>
            <a:stretch>
              <a:fillRect/>
            </a:stretch>
          </p:blipFill>
          <p:spPr>
            <a:xfrm>
              <a:off x="12038731" y="2539772"/>
              <a:ext cx="809436" cy="812461"/>
            </a:xfrm>
            <a:prstGeom prst="rect">
              <a:avLst/>
            </a:prstGeom>
          </p:spPr>
        </p:pic>
        <p:sp>
          <p:nvSpPr>
            <p:cNvPr id="1029"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7" name="Group 26"/>
            <p:cNvGrpSpPr/>
            <p:nvPr/>
          </p:nvGrpSpPr>
          <p:grpSpPr>
            <a:xfrm>
              <a:off x="676275" y="1729428"/>
              <a:ext cx="2374900" cy="2381251"/>
              <a:chOff x="676275" y="2281238"/>
              <a:chExt cx="2374900" cy="2381251"/>
            </a:xfrm>
          </p:grpSpPr>
          <p:pic>
            <p:nvPicPr>
              <p:cNvPr id="18" name="Picture 17"/>
              <p:cNvPicPr>
                <a:picLocks noChangeAspect="1"/>
              </p:cNvPicPr>
              <p:nvPr/>
            </p:nvPicPr>
            <p:blipFill>
              <a:blip r:embed="rId8" cstate="print"/>
              <a:stretch>
                <a:fillRect/>
              </a:stretch>
            </p:blipFill>
            <p:spPr>
              <a:xfrm>
                <a:off x="1525636" y="2984716"/>
                <a:ext cx="733480" cy="924273"/>
              </a:xfrm>
              <a:prstGeom prst="rect">
                <a:avLst/>
              </a:prstGeom>
            </p:spPr>
          </p:pic>
          <p:sp>
            <p:nvSpPr>
              <p:cNvPr id="1033"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35"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0" name="Picture 29"/>
            <p:cNvPicPr>
              <a:picLocks noChangeAspect="1"/>
            </p:cNvPicPr>
            <p:nvPr/>
          </p:nvPicPr>
          <p:blipFill>
            <a:blip r:embed="rId9" cstate="print"/>
            <a:stretch>
              <a:fillRect/>
            </a:stretch>
          </p:blipFill>
          <p:spPr>
            <a:xfrm>
              <a:off x="9865000" y="2490521"/>
              <a:ext cx="715540" cy="987723"/>
            </a:xfrm>
            <a:prstGeom prst="rect">
              <a:avLst/>
            </a:prstGeom>
          </p:spPr>
        </p:pic>
        <p:sp>
          <p:nvSpPr>
            <p:cNvPr id="37"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Rectangle 3"/>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Advocating for Older Youth and LGBTQ Youth</a:t>
            </a:r>
          </a:p>
        </p:txBody>
      </p:sp>
      <p:pic>
        <p:nvPicPr>
          <p:cNvPr id="5" name="Picture 4"/>
          <p:cNvPicPr>
            <a:picLocks noChangeAspect="1"/>
          </p:cNvPicPr>
          <p:nvPr/>
        </p:nvPicPr>
        <p:blipFill>
          <a:blip r:embed="rId10"/>
          <a:stretch>
            <a:fillRect/>
          </a:stretch>
        </p:blipFill>
        <p:spPr>
          <a:xfrm>
            <a:off x="2831502" y="2446247"/>
            <a:ext cx="1087200" cy="668595"/>
          </a:xfrm>
          <a:prstGeom prst="rect">
            <a:avLst/>
          </a:prstGeom>
        </p:spPr>
      </p:pic>
      <p:pic>
        <p:nvPicPr>
          <p:cNvPr id="6" name="Picture 5"/>
          <p:cNvPicPr>
            <a:picLocks noChangeAspect="1"/>
          </p:cNvPicPr>
          <p:nvPr/>
        </p:nvPicPr>
        <p:blipFill>
          <a:blip r:embed="rId11"/>
          <a:stretch>
            <a:fillRect/>
          </a:stretch>
        </p:blipFill>
        <p:spPr>
          <a:xfrm>
            <a:off x="4677808" y="2387224"/>
            <a:ext cx="1076000" cy="679859"/>
          </a:xfrm>
          <a:prstGeom prst="rect">
            <a:avLst/>
          </a:prstGeom>
        </p:spPr>
      </p:pic>
      <p:pic>
        <p:nvPicPr>
          <p:cNvPr id="39" name="Picture 38"/>
          <p:cNvPicPr>
            <a:picLocks noChangeAspect="1"/>
          </p:cNvPicPr>
          <p:nvPr/>
        </p:nvPicPr>
        <p:blipFill>
          <a:blip r:embed="rId12"/>
          <a:stretch>
            <a:fillRect/>
          </a:stretch>
        </p:blipFill>
        <p:spPr>
          <a:xfrm>
            <a:off x="6479341" y="2312109"/>
            <a:ext cx="1137090" cy="808295"/>
          </a:xfrm>
          <a:prstGeom prst="rect">
            <a:avLst/>
          </a:prstGeom>
        </p:spPr>
      </p:pic>
    </p:spTree>
    <p:extLst>
      <p:ext uri="{BB962C8B-B14F-4D97-AF65-F5344CB8AC3E}">
        <p14:creationId xmlns:p14="http://schemas.microsoft.com/office/powerpoint/2010/main" val="81224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stretch>
            <a:fillRect/>
          </a:stretch>
        </p:blipFill>
        <p:spPr>
          <a:xfrm>
            <a:off x="6462420" y="2296160"/>
            <a:ext cx="1157720" cy="822960"/>
          </a:xfrm>
          <a:prstGeom prst="rect">
            <a:avLst/>
          </a:prstGeom>
        </p:spPr>
      </p:pic>
      <p:pic>
        <p:nvPicPr>
          <p:cNvPr id="3" name="Picture 2"/>
          <p:cNvPicPr>
            <a:picLocks noChangeAspect="1"/>
          </p:cNvPicPr>
          <p:nvPr/>
        </p:nvPicPr>
        <p:blipFill>
          <a:blip r:embed="rId4"/>
          <a:stretch>
            <a:fillRect/>
          </a:stretch>
        </p:blipFill>
        <p:spPr>
          <a:xfrm>
            <a:off x="4636716" y="2358794"/>
            <a:ext cx="1171193" cy="740006"/>
          </a:xfrm>
          <a:prstGeom prst="rect">
            <a:avLst/>
          </a:prstGeom>
        </p:spPr>
      </p:pic>
      <p:pic>
        <p:nvPicPr>
          <p:cNvPr id="2" name="Picture 1"/>
          <p:cNvPicPr>
            <a:picLocks noChangeAspect="1"/>
          </p:cNvPicPr>
          <p:nvPr/>
        </p:nvPicPr>
        <p:blipFill>
          <a:blip r:embed="rId5"/>
          <a:stretch>
            <a:fillRect/>
          </a:stretch>
        </p:blipFill>
        <p:spPr>
          <a:xfrm>
            <a:off x="2823242" y="2453464"/>
            <a:ext cx="1093715" cy="672602"/>
          </a:xfrm>
          <a:prstGeom prst="rect">
            <a:avLst/>
          </a:prstGeom>
        </p:spPr>
      </p:pic>
      <p:pic>
        <p:nvPicPr>
          <p:cNvPr id="56" name="Picture 55"/>
          <p:cNvPicPr>
            <a:picLocks noChangeAspect="1"/>
          </p:cNvPicPr>
          <p:nvPr/>
        </p:nvPicPr>
        <p:blipFill>
          <a:blip r:embed="rId6" cstate="print">
            <a:duotone>
              <a:schemeClr val="bg2">
                <a:shade val="45000"/>
                <a:satMod val="135000"/>
              </a:schemeClr>
              <a:prstClr val="white"/>
            </a:duotone>
            <a:lum bright="21000"/>
          </a:blip>
          <a:stretch>
            <a:fillRect/>
          </a:stretch>
        </p:blipFill>
        <p:spPr>
          <a:xfrm>
            <a:off x="1185132" y="2254631"/>
            <a:ext cx="663988" cy="836704"/>
          </a:xfrm>
          <a:prstGeom prst="rect">
            <a:avLst/>
          </a:prstGeom>
        </p:spPr>
      </p:pic>
      <p:sp>
        <p:nvSpPr>
          <p:cNvPr id="27"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Older and LGBTQ Youth</a:t>
            </a:r>
            <a:endParaRPr lang="en-US" b="0" dirty="0"/>
          </a:p>
        </p:txBody>
      </p:sp>
      <p:sp>
        <p:nvSpPr>
          <p:cNvPr id="25" name="Rectangle 24"/>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Pre-Work Recap, Chapter Overview and Competencies</a:t>
            </a:r>
          </a:p>
        </p:txBody>
      </p:sp>
      <p:sp>
        <p:nvSpPr>
          <p:cNvPr id="31" name="Rectangle 30"/>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Permanence</a:t>
            </a:r>
          </a:p>
          <a:p>
            <a:pPr algn="ctr">
              <a:spcAft>
                <a:spcPts val="1200"/>
              </a:spcAft>
            </a:pPr>
            <a:endParaRPr lang="en-US" sz="2400" dirty="0">
              <a:solidFill>
                <a:schemeClr val="bg1">
                  <a:lumMod val="85000"/>
                </a:schemeClr>
              </a:solidFill>
              <a:latin typeface="Arial" panose="020B0604020202020204" pitchFamily="34" charset="0"/>
              <a:cs typeface="Arial" panose="020B0604020202020204" pitchFamily="34" charset="0"/>
            </a:endParaRPr>
          </a:p>
        </p:txBody>
      </p:sp>
      <p:sp>
        <p:nvSpPr>
          <p:cNvPr id="32" name="Rectangle 31"/>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Educational Advocacy</a:t>
            </a:r>
          </a:p>
        </p:txBody>
      </p:sp>
      <p:sp>
        <p:nvSpPr>
          <p:cNvPr id="33" name="Rectangle 32"/>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Working a Case</a:t>
            </a:r>
          </a:p>
        </p:txBody>
      </p:sp>
      <p:sp>
        <p:nvSpPr>
          <p:cNvPr id="34" name="Rectangle 33"/>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grpSp>
        <p:nvGrpSpPr>
          <p:cNvPr id="35" name="Group 34"/>
          <p:cNvGrpSpPr/>
          <p:nvPr/>
        </p:nvGrpSpPr>
        <p:grpSpPr>
          <a:xfrm>
            <a:off x="461416" y="1668173"/>
            <a:ext cx="11241405" cy="2072786"/>
            <a:chOff x="676275" y="1729428"/>
            <a:chExt cx="12914313" cy="2381251"/>
          </a:xfrm>
        </p:grpSpPr>
        <p:sp>
          <p:nvSpPr>
            <p:cNvPr id="36"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7" name="Picture 36"/>
            <p:cNvPicPr>
              <a:picLocks noChangeAspect="1"/>
            </p:cNvPicPr>
            <p:nvPr/>
          </p:nvPicPr>
          <p:blipFill>
            <a:blip r:embed="rId7" cstate="print"/>
            <a:stretch>
              <a:fillRect/>
            </a:stretch>
          </p:blipFill>
          <p:spPr>
            <a:xfrm>
              <a:off x="12038731" y="2539772"/>
              <a:ext cx="809436" cy="812461"/>
            </a:xfrm>
            <a:prstGeom prst="rect">
              <a:avLst/>
            </a:prstGeom>
          </p:spPr>
        </p:pic>
        <p:sp>
          <p:nvSpPr>
            <p:cNvPr id="38"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76275" y="1729428"/>
              <a:ext cx="2374900" cy="2381251"/>
              <a:chOff x="676275" y="2281238"/>
              <a:chExt cx="2374900" cy="2381251"/>
            </a:xfrm>
          </p:grpSpPr>
          <p:sp>
            <p:nvSpPr>
              <p:cNvPr id="50"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51"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grpSp>
        <p:sp>
          <p:nvSpPr>
            <p:cNvPr id="43"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7" name="Picture 46"/>
            <p:cNvPicPr>
              <a:picLocks noChangeAspect="1"/>
            </p:cNvPicPr>
            <p:nvPr/>
          </p:nvPicPr>
          <p:blipFill>
            <a:blip r:embed="rId8" cstate="print"/>
            <a:stretch>
              <a:fillRect/>
            </a:stretch>
          </p:blipFill>
          <p:spPr>
            <a:xfrm>
              <a:off x="9865000" y="2490521"/>
              <a:ext cx="715540" cy="987723"/>
            </a:xfrm>
            <a:prstGeom prst="rect">
              <a:avLst/>
            </a:prstGeom>
          </p:spPr>
        </p:pic>
        <p:sp>
          <p:nvSpPr>
            <p:cNvPr id="48"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Advocating for Older Youth and LGBTQ Youth</a:t>
            </a:r>
          </a:p>
        </p:txBody>
      </p:sp>
      <p:sp>
        <p:nvSpPr>
          <p:cNvPr id="29" name="Freeform 9"/>
          <p:cNvSpPr>
            <a:spLocks/>
          </p:cNvSpPr>
          <p:nvPr/>
        </p:nvSpPr>
        <p:spPr bwMode="auto">
          <a:xfrm>
            <a:off x="457199" y="2700808"/>
            <a:ext cx="2073275" cy="1015751"/>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57199" y="1676400"/>
            <a:ext cx="2073275" cy="1013046"/>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1797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The Brown Case</a:t>
            </a:r>
          </a:p>
        </p:txBody>
      </p:sp>
      <p:sp>
        <p:nvSpPr>
          <p:cNvPr id="5" name="Rectangle 1"/>
          <p:cNvSpPr/>
          <p:nvPr/>
        </p:nvSpPr>
        <p:spPr>
          <a:xfrm rot="10800000" flipH="1">
            <a:off x="2519820" y="3530071"/>
            <a:ext cx="9672180"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4305300" y="3582448"/>
            <a:ext cx="7696200" cy="914400"/>
          </a:xfrm>
          <a:prstGeom prst="rect">
            <a:avLst/>
          </a:pr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ED1B2E"/>
              </a:buClr>
            </a:pPr>
            <a:r>
              <a:rPr lang="en-US" sz="2400" b="1" dirty="0">
                <a:latin typeface="Arial" panose="020B0604020202020204" pitchFamily="34" charset="0"/>
                <a:cs typeface="Arial" panose="020B0604020202020204" pitchFamily="34" charset="0"/>
              </a:rPr>
              <a:t>What do you remember about the Brown case?</a:t>
            </a:r>
          </a:p>
        </p:txBody>
      </p:sp>
    </p:spTree>
    <p:extLst>
      <p:ext uri="{BB962C8B-B14F-4D97-AF65-F5344CB8AC3E}">
        <p14:creationId xmlns:p14="http://schemas.microsoft.com/office/powerpoint/2010/main" val="17197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a:xfrm>
            <a:off x="3728720" y="2090418"/>
            <a:ext cx="7863840" cy="3632203"/>
          </a:xfrm>
          <a:prstGeom prst="rect">
            <a:avLst/>
          </a:prstGeom>
        </p:spPr>
        <p:txBody>
          <a:bodyPr vert="horz" lIns="0" tIns="0" rIns="0" bIns="0"/>
          <a:lstStyle>
            <a:lvl1pPr marL="0" indent="0" algn="l" defTabSz="457200" rtl="0" eaLnBrk="1" fontAlgn="base" hangingPunct="1">
              <a:spcBef>
                <a:spcPts val="0"/>
              </a:spcBef>
              <a:spcAft>
                <a:spcPct val="0"/>
              </a:spcAft>
              <a:buFontTx/>
              <a:buNone/>
              <a:defRPr sz="3200" b="0" i="0" kern="1200" cap="none" baseline="0">
                <a:solidFill>
                  <a:schemeClr val="tx1">
                    <a:lumMod val="85000"/>
                    <a:lumOff val="15000"/>
                  </a:schemeClr>
                </a:solidFill>
                <a:latin typeface="Arial Narrow"/>
                <a:ea typeface="ＭＳ Ｐゴシック" charset="-128"/>
                <a:cs typeface="Arial Narrow"/>
              </a:defRPr>
            </a:lvl1pPr>
            <a:lvl2pPr marL="365737" indent="182868" algn="l" defTabSz="457200" rtl="0" eaLnBrk="1" fontAlgn="base" hangingPunct="1">
              <a:spcBef>
                <a:spcPts val="0"/>
              </a:spcBef>
              <a:spcAft>
                <a:spcPct val="0"/>
              </a:spcAft>
              <a:buFont typeface="Arial"/>
              <a:buChar char="•"/>
              <a:defRPr sz="2800" kern="1200" baseline="0">
                <a:solidFill>
                  <a:schemeClr val="tx1"/>
                </a:solidFill>
                <a:latin typeface="Arial Narrow"/>
                <a:ea typeface="ＭＳ Ｐゴシック" charset="-128"/>
                <a:cs typeface="Arial Narrow"/>
              </a:defRPr>
            </a:lvl2pPr>
            <a:lvl3pPr marL="777190" indent="-137151" algn="l" defTabSz="457200" rtl="0" eaLnBrk="1" fontAlgn="base" hangingPunct="1">
              <a:spcBef>
                <a:spcPts val="432"/>
              </a:spcBef>
              <a:spcAft>
                <a:spcPct val="0"/>
              </a:spcAft>
              <a:buClr>
                <a:srgbClr val="FF0000"/>
              </a:buClr>
              <a:buSzPct val="90000"/>
              <a:buFont typeface="Wingdings" charset="2"/>
              <a:buChar char="§"/>
              <a:defRPr sz="2400" b="0" i="1" kern="1200" baseline="0">
                <a:solidFill>
                  <a:schemeClr val="tx1"/>
                </a:solidFill>
                <a:latin typeface="Arial Narrow"/>
                <a:ea typeface="ＭＳ Ｐゴシック" charset="-128"/>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August 7 (last year): </a:t>
            </a:r>
            <a:r>
              <a:rPr lang="en-US" sz="2400" dirty="0">
                <a:solidFill>
                  <a:schemeClr val="tx2">
                    <a:lumMod val="50000"/>
                  </a:schemeClr>
                </a:solidFill>
                <a:latin typeface="Arial" panose="020B0604020202020204" pitchFamily="34" charset="0"/>
                <a:cs typeface="Arial" panose="020B0604020202020204" pitchFamily="34" charset="0"/>
              </a:rPr>
              <a:t>Urgent care center notified CPS of 14-year-old Jessica Brown, who had been treated for broken ribs. Jessica told CPS social worker (SW) that she had run away from home the night before after being beaten “for the last time” by her mother’s live-in boyfriend, Wayne Pender. </a:t>
            </a:r>
          </a:p>
          <a:p>
            <a:r>
              <a:rPr lang="en-US" sz="2400" dirty="0">
                <a:solidFill>
                  <a:schemeClr val="tx2">
                    <a:lumMod val="50000"/>
                  </a:schemeClr>
                </a:solidFill>
                <a:latin typeface="Arial" panose="020B0604020202020204" pitchFamily="34" charset="0"/>
                <a:cs typeface="Arial" panose="020B0604020202020204" pitchFamily="34" charset="0"/>
              </a:rPr>
              <a:t> </a:t>
            </a:r>
          </a:p>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August 8 (last year): </a:t>
            </a:r>
            <a:r>
              <a:rPr lang="en-US" sz="2400" dirty="0">
                <a:solidFill>
                  <a:schemeClr val="tx2">
                    <a:lumMod val="50000"/>
                  </a:schemeClr>
                </a:solidFill>
                <a:latin typeface="Arial" panose="020B0604020202020204" pitchFamily="34" charset="0"/>
                <a:cs typeface="Arial" panose="020B0604020202020204" pitchFamily="34" charset="0"/>
              </a:rPr>
              <a:t>Child released from hospital and placed by CPS into emergency foster care. </a:t>
            </a:r>
          </a:p>
        </p:txBody>
      </p:sp>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The Brown Case</a:t>
            </a:r>
          </a:p>
        </p:txBody>
      </p:sp>
      <p:pic>
        <p:nvPicPr>
          <p:cNvPr id="9" name="Picture 8"/>
          <p:cNvPicPr>
            <a:picLocks noChangeAspect="1"/>
          </p:cNvPicPr>
          <p:nvPr/>
        </p:nvPicPr>
        <p:blipFill>
          <a:blip r:embed="rId3"/>
          <a:stretch>
            <a:fillRect/>
          </a:stretch>
        </p:blipFill>
        <p:spPr>
          <a:xfrm>
            <a:off x="1322912" y="1835299"/>
            <a:ext cx="1532048" cy="3793340"/>
          </a:xfrm>
          <a:prstGeom prst="rect">
            <a:avLst/>
          </a:prstGeom>
        </p:spPr>
      </p:pic>
    </p:spTree>
    <p:extLst>
      <p:ext uri="{BB962C8B-B14F-4D97-AF65-F5344CB8AC3E}">
        <p14:creationId xmlns:p14="http://schemas.microsoft.com/office/powerpoint/2010/main" val="35073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The Brown Case</a:t>
            </a:r>
          </a:p>
        </p:txBody>
      </p:sp>
      <p:sp>
        <p:nvSpPr>
          <p:cNvPr id="5" name="Content Placeholder 5"/>
          <p:cNvSpPr>
            <a:spLocks noGrp="1"/>
          </p:cNvSpPr>
          <p:nvPr/>
        </p:nvSpPr>
        <p:spPr>
          <a:xfrm>
            <a:off x="1028700" y="2090418"/>
            <a:ext cx="10563860" cy="3632203"/>
          </a:xfrm>
          <a:prstGeom prst="rect">
            <a:avLst/>
          </a:prstGeom>
        </p:spPr>
        <p:txBody>
          <a:bodyPr vert="horz" lIns="0" tIns="0" rIns="0" bIns="0"/>
          <a:lstStyle>
            <a:lvl1pPr marL="0" indent="0" algn="l" defTabSz="457200" rtl="0" eaLnBrk="1" fontAlgn="base" hangingPunct="1">
              <a:spcBef>
                <a:spcPts val="0"/>
              </a:spcBef>
              <a:spcAft>
                <a:spcPct val="0"/>
              </a:spcAft>
              <a:buFontTx/>
              <a:buNone/>
              <a:defRPr sz="3200" b="0" i="0" kern="1200" cap="none" baseline="0">
                <a:solidFill>
                  <a:schemeClr val="tx1">
                    <a:lumMod val="85000"/>
                    <a:lumOff val="15000"/>
                  </a:schemeClr>
                </a:solidFill>
                <a:latin typeface="Arial Narrow"/>
                <a:ea typeface="ＭＳ Ｐゴシック" charset="-128"/>
                <a:cs typeface="Arial Narrow"/>
              </a:defRPr>
            </a:lvl1pPr>
            <a:lvl2pPr marL="365737" indent="182868" algn="l" defTabSz="457200" rtl="0" eaLnBrk="1" fontAlgn="base" hangingPunct="1">
              <a:spcBef>
                <a:spcPts val="0"/>
              </a:spcBef>
              <a:spcAft>
                <a:spcPct val="0"/>
              </a:spcAft>
              <a:buFont typeface="Arial"/>
              <a:buChar char="•"/>
              <a:defRPr sz="2800" kern="1200" baseline="0">
                <a:solidFill>
                  <a:schemeClr val="tx1"/>
                </a:solidFill>
                <a:latin typeface="Arial Narrow"/>
                <a:ea typeface="ＭＳ Ｐゴシック" charset="-128"/>
                <a:cs typeface="Arial Narrow"/>
              </a:defRPr>
            </a:lvl2pPr>
            <a:lvl3pPr marL="777190" indent="-137151" algn="l" defTabSz="457200" rtl="0" eaLnBrk="1" fontAlgn="base" hangingPunct="1">
              <a:spcBef>
                <a:spcPts val="432"/>
              </a:spcBef>
              <a:spcAft>
                <a:spcPct val="0"/>
              </a:spcAft>
              <a:buClr>
                <a:srgbClr val="FF0000"/>
              </a:buClr>
              <a:buSzPct val="90000"/>
              <a:buFont typeface="Wingdings" charset="2"/>
              <a:buChar char="§"/>
              <a:defRPr sz="2400" b="0" i="1" kern="1200" baseline="0">
                <a:solidFill>
                  <a:schemeClr val="tx1"/>
                </a:solidFill>
                <a:latin typeface="Arial Narrow"/>
                <a:ea typeface="ＭＳ Ｐゴシック" charset="-128"/>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August 19 (last year): </a:t>
            </a:r>
            <a:r>
              <a:rPr lang="en-US" sz="2400" dirty="0">
                <a:solidFill>
                  <a:schemeClr val="tx2">
                    <a:lumMod val="50000"/>
                  </a:schemeClr>
                </a:solidFill>
                <a:latin typeface="Arial" panose="020B0604020202020204" pitchFamily="34" charset="0"/>
                <a:cs typeface="Arial" panose="020B0604020202020204" pitchFamily="34" charset="0"/>
              </a:rPr>
              <a:t>Jessica removed from foster home after she confided to her foster mother that she is lesbian, and the foster mother felt uncomfortable with Jessica sharing a room with her 13-year-old daughter. Jessica has been placed in Abigail Barton Home for Girls.</a:t>
            </a:r>
          </a:p>
          <a:p>
            <a:r>
              <a:rPr lang="en-US" sz="2400" dirty="0">
                <a:solidFill>
                  <a:schemeClr val="tx2">
                    <a:lumMod val="50000"/>
                  </a:schemeClr>
                </a:solidFill>
                <a:latin typeface="Arial" panose="020B0604020202020204" pitchFamily="34" charset="0"/>
                <a:cs typeface="Arial" panose="020B0604020202020204" pitchFamily="34" charset="0"/>
              </a:rPr>
              <a:t> </a:t>
            </a:r>
          </a:p>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November 8 (last year): </a:t>
            </a:r>
            <a:r>
              <a:rPr lang="en-US" sz="2400" dirty="0">
                <a:solidFill>
                  <a:schemeClr val="tx2">
                    <a:lumMod val="50000"/>
                  </a:schemeClr>
                </a:solidFill>
                <a:latin typeface="Arial" panose="020B0604020202020204" pitchFamily="34" charset="0"/>
                <a:cs typeface="Arial" panose="020B0604020202020204" pitchFamily="34" charset="0"/>
              </a:rPr>
              <a:t>Abigail Barton Home for Girls notified SW that Jessica Brown did not return to the group home after school. </a:t>
            </a:r>
          </a:p>
        </p:txBody>
      </p:sp>
    </p:spTree>
    <p:extLst>
      <p:ext uri="{BB962C8B-B14F-4D97-AF65-F5344CB8AC3E}">
        <p14:creationId xmlns:p14="http://schemas.microsoft.com/office/powerpoint/2010/main" val="2856874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nvSpPr>
        <p:spPr>
          <a:xfrm>
            <a:off x="1079500" y="2090418"/>
            <a:ext cx="10513060" cy="3632203"/>
          </a:xfrm>
          <a:prstGeom prst="rect">
            <a:avLst/>
          </a:prstGeom>
        </p:spPr>
        <p:txBody>
          <a:bodyPr vert="horz" lIns="0" tIns="0" rIns="0" bIns="0"/>
          <a:lstStyle>
            <a:lvl1pPr marL="0" indent="0" algn="l" defTabSz="457200" rtl="0" eaLnBrk="1" fontAlgn="base" hangingPunct="1">
              <a:spcBef>
                <a:spcPts val="0"/>
              </a:spcBef>
              <a:spcAft>
                <a:spcPct val="0"/>
              </a:spcAft>
              <a:buFontTx/>
              <a:buNone/>
              <a:defRPr sz="3200" b="0" i="0" kern="1200" cap="none" baseline="0">
                <a:solidFill>
                  <a:schemeClr val="tx1">
                    <a:lumMod val="85000"/>
                    <a:lumOff val="15000"/>
                  </a:schemeClr>
                </a:solidFill>
                <a:latin typeface="Arial Narrow"/>
                <a:ea typeface="ＭＳ Ｐゴシック" charset="-128"/>
                <a:cs typeface="Arial Narrow"/>
              </a:defRPr>
            </a:lvl1pPr>
            <a:lvl2pPr marL="365737" indent="182868" algn="l" defTabSz="457200" rtl="0" eaLnBrk="1" fontAlgn="base" hangingPunct="1">
              <a:spcBef>
                <a:spcPts val="0"/>
              </a:spcBef>
              <a:spcAft>
                <a:spcPct val="0"/>
              </a:spcAft>
              <a:buFont typeface="Arial"/>
              <a:buChar char="•"/>
              <a:defRPr sz="2800" kern="1200" baseline="0">
                <a:solidFill>
                  <a:schemeClr val="tx1"/>
                </a:solidFill>
                <a:latin typeface="Arial Narrow"/>
                <a:ea typeface="ＭＳ Ｐゴシック" charset="-128"/>
                <a:cs typeface="Arial Narrow"/>
              </a:defRPr>
            </a:lvl2pPr>
            <a:lvl3pPr marL="777190" indent="-137151" algn="l" defTabSz="457200" rtl="0" eaLnBrk="1" fontAlgn="base" hangingPunct="1">
              <a:spcBef>
                <a:spcPts val="432"/>
              </a:spcBef>
              <a:spcAft>
                <a:spcPct val="0"/>
              </a:spcAft>
              <a:buClr>
                <a:srgbClr val="FF0000"/>
              </a:buClr>
              <a:buSzPct val="90000"/>
              <a:buFont typeface="Wingdings" charset="2"/>
              <a:buChar char="§"/>
              <a:defRPr sz="2400" b="0" i="1" kern="1200" baseline="0">
                <a:solidFill>
                  <a:schemeClr val="tx1"/>
                </a:solidFill>
                <a:latin typeface="Arial Narrow"/>
                <a:ea typeface="ＭＳ Ｐゴシック" charset="-128"/>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December 21 (last year): </a:t>
            </a:r>
            <a:r>
              <a:rPr lang="en-US" sz="2400" dirty="0">
                <a:solidFill>
                  <a:schemeClr val="tx2">
                    <a:lumMod val="50000"/>
                  </a:schemeClr>
                </a:solidFill>
                <a:latin typeface="Arial" panose="020B0604020202020204" pitchFamily="34" charset="0"/>
                <a:cs typeface="Arial" panose="020B0604020202020204" pitchFamily="34" charset="0"/>
              </a:rPr>
              <a:t>SW received call from Jessica asking for assistance, as she had been living on the street since running away from the group home. She stated she had been harassed and bullied, hit, and was teased with names such as “Jessie the Lezzie” and “dyke” by other girls in the group home. SW located emergency foster care for Jessica.</a:t>
            </a:r>
          </a:p>
          <a:p>
            <a:r>
              <a:rPr lang="en-US" sz="2400" dirty="0">
                <a:solidFill>
                  <a:schemeClr val="tx2">
                    <a:lumMod val="50000"/>
                  </a:schemeClr>
                </a:solidFill>
                <a:latin typeface="Arial" panose="020B0604020202020204" pitchFamily="34" charset="0"/>
                <a:cs typeface="Arial" panose="020B0604020202020204" pitchFamily="34" charset="0"/>
              </a:rPr>
              <a:t> </a:t>
            </a:r>
            <a:endParaRPr lang="en-US" sz="2400" b="1" dirty="0">
              <a:solidFill>
                <a:schemeClr val="tx2">
                  <a:lumMod val="50000"/>
                </a:schemeClr>
              </a:solidFill>
              <a:latin typeface="Arial" panose="020B0604020202020204" pitchFamily="34" charset="0"/>
              <a:cs typeface="Arial" panose="020B0604020202020204" pitchFamily="34" charset="0"/>
            </a:endParaRPr>
          </a:p>
          <a:p>
            <a:pPr marL="342900" indent="-342900">
              <a:buClr>
                <a:srgbClr val="ED1B2E"/>
              </a:buClr>
              <a:buFont typeface="Wingdings" charset="2"/>
              <a:buChar char="Ø"/>
            </a:pPr>
            <a:r>
              <a:rPr lang="en-US" sz="2400" b="1" dirty="0">
                <a:solidFill>
                  <a:schemeClr val="tx2">
                    <a:lumMod val="50000"/>
                  </a:schemeClr>
                </a:solidFill>
                <a:latin typeface="Arial" panose="020B0604020202020204" pitchFamily="34" charset="0"/>
                <a:cs typeface="Arial" panose="020B0604020202020204" pitchFamily="34" charset="0"/>
              </a:rPr>
              <a:t>December 29 (last year): </a:t>
            </a:r>
            <a:r>
              <a:rPr lang="en-US" sz="2400" dirty="0">
                <a:solidFill>
                  <a:schemeClr val="tx2">
                    <a:lumMod val="50000"/>
                  </a:schemeClr>
                </a:solidFill>
                <a:latin typeface="Arial" panose="020B0604020202020204" pitchFamily="34" charset="0"/>
                <a:cs typeface="Arial" panose="020B0604020202020204" pitchFamily="34" charset="0"/>
              </a:rPr>
              <a:t>Jessica was placed with paternal cousin, Candice Clark (age 30).</a:t>
            </a:r>
          </a:p>
        </p:txBody>
      </p:sp>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The Brown Case</a:t>
            </a:r>
          </a:p>
        </p:txBody>
      </p:sp>
    </p:spTree>
    <p:extLst>
      <p:ext uri="{BB962C8B-B14F-4D97-AF65-F5344CB8AC3E}">
        <p14:creationId xmlns:p14="http://schemas.microsoft.com/office/powerpoint/2010/main" val="35987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B0393C3-1CBB-4DC8-B654-1F977C535A6B}"/>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480781" y="2047057"/>
            <a:ext cx="2195348" cy="3043484"/>
          </a:xfrm>
          <a:prstGeom prst="rect">
            <a:avLst/>
          </a:prstGeom>
        </p:spPr>
      </p:pic>
      <p:pic>
        <p:nvPicPr>
          <p:cNvPr id="7" name="Picture 6">
            <a:extLst>
              <a:ext uri="{FF2B5EF4-FFF2-40B4-BE49-F238E27FC236}">
                <a16:creationId xmlns:a16="http://schemas.microsoft.com/office/drawing/2014/main" xmlns="" id="{510F1F7D-420E-4A7A-ABE5-A8031E49B1BE}"/>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59656" y="2047057"/>
            <a:ext cx="2984323" cy="3043484"/>
          </a:xfrm>
          <a:prstGeom prst="rect">
            <a:avLst/>
          </a:prstGeom>
        </p:spPr>
      </p:pic>
      <p:pic>
        <p:nvPicPr>
          <p:cNvPr id="8" name="Picture 7">
            <a:extLst>
              <a:ext uri="{FF2B5EF4-FFF2-40B4-BE49-F238E27FC236}">
                <a16:creationId xmlns:a16="http://schemas.microsoft.com/office/drawing/2014/main" xmlns="" id="{43240560-06AC-4EC0-B17C-68C75B77671B}"/>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69049" y="2047057"/>
            <a:ext cx="2115523" cy="3042358"/>
          </a:xfrm>
          <a:prstGeom prst="rect">
            <a:avLst/>
          </a:prstGeom>
        </p:spPr>
      </p:pic>
      <p:pic>
        <p:nvPicPr>
          <p:cNvPr id="9" name="Picture 8">
            <a:extLst>
              <a:ext uri="{FF2B5EF4-FFF2-40B4-BE49-F238E27FC236}">
                <a16:creationId xmlns:a16="http://schemas.microsoft.com/office/drawing/2014/main" xmlns="" id="{F452415A-3C17-4B04-9CC0-C039BA5126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77492" y="2047057"/>
            <a:ext cx="2451802" cy="3042358"/>
          </a:xfrm>
          <a:prstGeom prst="rect">
            <a:avLst/>
          </a:prstGeom>
        </p:spPr>
      </p:pic>
      <p:sp>
        <p:nvSpPr>
          <p:cNvPr id="10" name="Rectangle 9">
            <a:extLst>
              <a:ext uri="{FF2B5EF4-FFF2-40B4-BE49-F238E27FC236}">
                <a16:creationId xmlns:a16="http://schemas.microsoft.com/office/drawing/2014/main" xmlns="" id="{C4943130-6935-4B4C-A806-F4271D5A779B}"/>
              </a:ext>
            </a:extLst>
          </p:cNvPr>
          <p:cNvSpPr/>
          <p:nvPr/>
        </p:nvSpPr>
        <p:spPr>
          <a:xfrm>
            <a:off x="1022111" y="5482561"/>
            <a:ext cx="1459412" cy="46166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Runner</a:t>
            </a:r>
          </a:p>
        </p:txBody>
      </p:sp>
      <p:sp>
        <p:nvSpPr>
          <p:cNvPr id="11" name="Rectangle 10">
            <a:extLst>
              <a:ext uri="{FF2B5EF4-FFF2-40B4-BE49-F238E27FC236}">
                <a16:creationId xmlns:a16="http://schemas.microsoft.com/office/drawing/2014/main" xmlns="" id="{523F8745-ED07-474A-AD47-DF908A20F299}"/>
              </a:ext>
            </a:extLst>
          </p:cNvPr>
          <p:cNvSpPr/>
          <p:nvPr/>
        </p:nvSpPr>
        <p:spPr>
          <a:xfrm>
            <a:off x="3664765" y="5490444"/>
            <a:ext cx="1827380" cy="46166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Questioner</a:t>
            </a:r>
          </a:p>
        </p:txBody>
      </p:sp>
      <p:sp>
        <p:nvSpPr>
          <p:cNvPr id="12" name="Rectangle 11">
            <a:extLst>
              <a:ext uri="{FF2B5EF4-FFF2-40B4-BE49-F238E27FC236}">
                <a16:creationId xmlns:a16="http://schemas.microsoft.com/office/drawing/2014/main" xmlns="" id="{AAF3F316-E900-43C7-A9D7-71620332484E}"/>
              </a:ext>
            </a:extLst>
          </p:cNvPr>
          <p:cNvSpPr/>
          <p:nvPr/>
        </p:nvSpPr>
        <p:spPr>
          <a:xfrm>
            <a:off x="6613120" y="5481435"/>
            <a:ext cx="1827380" cy="46166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Scribe</a:t>
            </a:r>
          </a:p>
        </p:txBody>
      </p:sp>
      <p:sp>
        <p:nvSpPr>
          <p:cNvPr id="13" name="Rectangle 12">
            <a:extLst>
              <a:ext uri="{FF2B5EF4-FFF2-40B4-BE49-F238E27FC236}">
                <a16:creationId xmlns:a16="http://schemas.microsoft.com/office/drawing/2014/main" xmlns="" id="{98DC3A3B-3EC8-41F8-BA9C-8DDA39F5A2C1}"/>
              </a:ext>
            </a:extLst>
          </p:cNvPr>
          <p:cNvSpPr/>
          <p:nvPr/>
        </p:nvSpPr>
        <p:spPr>
          <a:xfrm>
            <a:off x="9689703" y="5481434"/>
            <a:ext cx="1827380" cy="46166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Moderator</a:t>
            </a:r>
          </a:p>
        </p:txBody>
      </p:sp>
      <p:sp>
        <p:nvSpPr>
          <p:cNvPr id="15" name="Title 8">
            <a:extLst>
              <a:ext uri="{FF2B5EF4-FFF2-40B4-BE49-F238E27FC236}">
                <a16:creationId xmlns:a16="http://schemas.microsoft.com/office/drawing/2014/main" xmlns="" id="{60422D69-B723-4BE0-8706-7CA18D02B158}"/>
              </a:ext>
            </a:extLst>
          </p:cNvPr>
          <p:cNvSpPr txBox="1">
            <a:spLocks/>
          </p:cNvSpPr>
          <p:nvPr/>
        </p:nvSpPr>
        <p:spPr>
          <a:xfrm>
            <a:off x="140255" y="2496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b="1" kern="1200" dirty="0">
                <a:solidFill>
                  <a:schemeClr val="tx2">
                    <a:lumMod val="60000"/>
                    <a:lumOff val="40000"/>
                  </a:schemeClr>
                </a:solidFill>
                <a:latin typeface="Arial" panose="020B0604020202020204" pitchFamily="34" charset="0"/>
                <a:ea typeface="+mj-ea"/>
                <a:cs typeface="Arial" panose="020B0604020202020204" pitchFamily="34" charset="0"/>
              </a:defRPr>
            </a:lvl1pPr>
          </a:lstStyle>
          <a:p>
            <a:r>
              <a:rPr lang="en-US"/>
              <a:t>Chapter 7: </a:t>
            </a:r>
            <a:r>
              <a:rPr lang="en-US">
                <a:solidFill>
                  <a:schemeClr val="bg1">
                    <a:lumMod val="95000"/>
                  </a:schemeClr>
                </a:solidFill>
                <a:latin typeface="Proxima Nova Rg" panose="02000506030000020004" pitchFamily="50" charset="0"/>
              </a:rPr>
              <a:t/>
            </a:r>
            <a:br>
              <a:rPr lang="en-US">
                <a:solidFill>
                  <a:schemeClr val="bg1">
                    <a:lumMod val="95000"/>
                  </a:schemeClr>
                </a:solidFill>
                <a:latin typeface="Proxima Nova Rg" panose="02000506030000020004" pitchFamily="50" charset="0"/>
              </a:rPr>
            </a:br>
            <a:r>
              <a:rPr lang="en-US" b="0">
                <a:solidFill>
                  <a:schemeClr val="bg1">
                    <a:lumMod val="95000"/>
                  </a:schemeClr>
                </a:solidFill>
              </a:rPr>
              <a:t>The Brown Case</a:t>
            </a:r>
          </a:p>
        </p:txBody>
      </p:sp>
    </p:spTree>
    <p:extLst>
      <p:ext uri="{BB962C8B-B14F-4D97-AF65-F5344CB8AC3E}">
        <p14:creationId xmlns:p14="http://schemas.microsoft.com/office/powerpoint/2010/main" val="1519485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738DA652-95DE-4BEA-9C10-34B872D11366}"/>
              </a:ext>
            </a:extLst>
          </p:cNvPr>
          <p:cNvSpPr>
            <a:spLocks noGrp="1"/>
          </p:cNvSpPr>
          <p:nvPr>
            <p:ph type="dt" sz="half" idx="10"/>
          </p:nvPr>
        </p:nvSpPr>
        <p:spPr/>
        <p:txBody>
          <a:bodyPr/>
          <a:lstStyle/>
          <a:p>
            <a:endParaRPr lang="en-US"/>
          </a:p>
        </p:txBody>
      </p:sp>
      <p:pic>
        <p:nvPicPr>
          <p:cNvPr id="6" name="Picture 2">
            <a:hlinkClick r:id="rId2"/>
            <a:extLst>
              <a:ext uri="{FF2B5EF4-FFF2-40B4-BE49-F238E27FC236}">
                <a16:creationId xmlns:a16="http://schemas.microsoft.com/office/drawing/2014/main" xmlns="" id="{C7A60820-26BE-4609-BA19-E66E447E201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036" b="12348"/>
          <a:stretch/>
        </p:blipFill>
        <p:spPr bwMode="auto">
          <a:xfrm>
            <a:off x="-12145" y="1308547"/>
            <a:ext cx="12204145" cy="55662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D16B40F-1E62-4470-B575-6C8E9DF3AE02}"/>
              </a:ext>
            </a:extLst>
          </p:cNvPr>
          <p:cNvSpPr/>
          <p:nvPr/>
        </p:nvSpPr>
        <p:spPr>
          <a:xfrm>
            <a:off x="1747158" y="3121407"/>
            <a:ext cx="4000499" cy="1323439"/>
          </a:xfrm>
          <a:prstGeom prst="rect">
            <a:avLst/>
          </a:prstGeom>
        </p:spPr>
        <p:txBody>
          <a:bodyPr wrap="square">
            <a:spAutoFit/>
          </a:bodyPr>
          <a:lstStyle/>
          <a:p>
            <a:pPr>
              <a:spcAft>
                <a:spcPts val="1200"/>
              </a:spcAft>
              <a:buClr>
                <a:srgbClr val="ED1B2E"/>
              </a:buClr>
            </a:pPr>
            <a:r>
              <a:rPr lang="en-US" sz="4000" b="1" dirty="0">
                <a:latin typeface="Arial" panose="020B0604020202020204" pitchFamily="34" charset="0"/>
                <a:cs typeface="Arial" panose="020B0604020202020204" pitchFamily="34" charset="0"/>
              </a:rPr>
              <a:t>It’s time to work the case!</a:t>
            </a:r>
          </a:p>
        </p:txBody>
      </p:sp>
      <p:sp>
        <p:nvSpPr>
          <p:cNvPr id="9" name="Title 8">
            <a:extLst>
              <a:ext uri="{FF2B5EF4-FFF2-40B4-BE49-F238E27FC236}">
                <a16:creationId xmlns:a16="http://schemas.microsoft.com/office/drawing/2014/main" xmlns="" id="{9D7D7378-C500-4835-98A1-7E16FD83842A}"/>
              </a:ext>
            </a:extLst>
          </p:cNvPr>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The Brown Case</a:t>
            </a:r>
          </a:p>
        </p:txBody>
      </p:sp>
    </p:spTree>
    <p:extLst>
      <p:ext uri="{BB962C8B-B14F-4D97-AF65-F5344CB8AC3E}">
        <p14:creationId xmlns:p14="http://schemas.microsoft.com/office/powerpoint/2010/main" val="3963540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Chapter 7:</a:t>
            </a:r>
            <a:br>
              <a:rPr lang="en-US" dirty="0"/>
            </a:br>
            <a:r>
              <a:rPr lang="en-US" b="0" dirty="0">
                <a:solidFill>
                  <a:schemeClr val="bg1"/>
                </a:solidFill>
              </a:rPr>
              <a:t>The Brown Case</a:t>
            </a:r>
          </a:p>
        </p:txBody>
      </p:sp>
      <p:sp>
        <p:nvSpPr>
          <p:cNvPr id="19" name="Freeform 78"/>
          <p:cNvSpPr>
            <a:spLocks noEditPoints="1"/>
          </p:cNvSpPr>
          <p:nvPr/>
        </p:nvSpPr>
        <p:spPr bwMode="auto">
          <a:xfrm rot="14808680">
            <a:off x="3469698" y="3650240"/>
            <a:ext cx="823516" cy="738377"/>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0" name="Group 19"/>
          <p:cNvGrpSpPr/>
          <p:nvPr/>
        </p:nvGrpSpPr>
        <p:grpSpPr>
          <a:xfrm>
            <a:off x="3512267" y="3607671"/>
            <a:ext cx="1263780" cy="823516"/>
            <a:chOff x="2171982" y="4409337"/>
            <a:chExt cx="1263780" cy="823516"/>
          </a:xfrm>
        </p:grpSpPr>
        <p:sp>
          <p:nvSpPr>
            <p:cNvPr id="21" name="Freeform 78"/>
            <p:cNvSpPr>
              <a:spLocks noEditPoints="1"/>
            </p:cNvSpPr>
            <p:nvPr/>
          </p:nvSpPr>
          <p:spPr bwMode="auto">
            <a:xfrm rot="14808680">
              <a:off x="2129413" y="4451906"/>
              <a:ext cx="823516" cy="738377"/>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TextBox 21"/>
            <p:cNvSpPr txBox="1"/>
            <p:nvPr/>
          </p:nvSpPr>
          <p:spPr>
            <a:xfrm>
              <a:off x="2956144" y="4835046"/>
              <a:ext cx="479618" cy="369332"/>
            </a:xfrm>
            <a:prstGeom prst="rect">
              <a:avLst/>
            </a:prstGeom>
            <a:noFill/>
          </p:spPr>
          <p:txBody>
            <a:bodyPr wrap="none" rtlCol="0">
              <a:spAutoFit/>
            </a:bodyPr>
            <a:lstStyle/>
            <a:p>
              <a:r>
                <a:rPr lang="en-US" b="1" dirty="0">
                  <a:solidFill>
                    <a:srgbClr val="F50000"/>
                  </a:solidFill>
                  <a:latin typeface="Arial" pitchFamily="34" charset="0"/>
                  <a:cs typeface="Arial" pitchFamily="34" charset="0"/>
                </a:rPr>
                <a:t>1B</a:t>
              </a:r>
            </a:p>
          </p:txBody>
        </p:sp>
      </p:grpSp>
      <p:grpSp>
        <p:nvGrpSpPr>
          <p:cNvPr id="23" name="Group 22"/>
          <p:cNvGrpSpPr/>
          <p:nvPr/>
        </p:nvGrpSpPr>
        <p:grpSpPr>
          <a:xfrm>
            <a:off x="2519820" y="3530071"/>
            <a:ext cx="9672180" cy="986631"/>
            <a:chOff x="2519820" y="3530071"/>
            <a:chExt cx="9672180" cy="986631"/>
          </a:xfrm>
        </p:grpSpPr>
        <p:sp>
          <p:nvSpPr>
            <p:cNvPr id="24" name="Rectangle 1"/>
            <p:cNvSpPr/>
            <p:nvPr/>
          </p:nvSpPr>
          <p:spPr>
            <a:xfrm rot="10800000" flipH="1">
              <a:off x="2519820" y="3530071"/>
              <a:ext cx="9672180"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5" name="Rectangle 24"/>
            <p:cNvSpPr/>
            <p:nvPr/>
          </p:nvSpPr>
          <p:spPr>
            <a:xfrm>
              <a:off x="3344449" y="3602302"/>
              <a:ext cx="8847551" cy="914400"/>
            </a:xfrm>
            <a:prstGeom prst="rect">
              <a:avLst/>
            </a:pr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Writing a Case Summary: Parents</a:t>
              </a:r>
            </a:p>
          </p:txBody>
        </p:sp>
        <p:sp>
          <p:nvSpPr>
            <p:cNvPr id="26" name="Freeform 78"/>
            <p:cNvSpPr>
              <a:spLocks noEditPoints="1"/>
            </p:cNvSpPr>
            <p:nvPr/>
          </p:nvSpPr>
          <p:spPr bwMode="auto">
            <a:xfrm rot="14808680">
              <a:off x="3469698" y="3650240"/>
              <a:ext cx="823516" cy="738377"/>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596522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62420" y="2296160"/>
            <a:ext cx="1157720" cy="822960"/>
          </a:xfrm>
          <a:prstGeom prst="rect">
            <a:avLst/>
          </a:prstGeom>
        </p:spPr>
      </p:pic>
      <p:pic>
        <p:nvPicPr>
          <p:cNvPr id="49" name="Picture 48"/>
          <p:cNvPicPr>
            <a:picLocks noChangeAspect="1"/>
          </p:cNvPicPr>
          <p:nvPr/>
        </p:nvPicPr>
        <p:blipFill>
          <a:blip r:embed="rId4"/>
          <a:stretch>
            <a:fillRect/>
          </a:stretch>
        </p:blipFill>
        <p:spPr>
          <a:xfrm>
            <a:off x="8476400" y="2328463"/>
            <a:ext cx="616800" cy="853228"/>
          </a:xfrm>
          <a:prstGeom prst="rect">
            <a:avLst/>
          </a:prstGeom>
        </p:spPr>
      </p:pic>
      <p:pic>
        <p:nvPicPr>
          <p:cNvPr id="3" name="Picture 2"/>
          <p:cNvPicPr>
            <a:picLocks noChangeAspect="1"/>
          </p:cNvPicPr>
          <p:nvPr/>
        </p:nvPicPr>
        <p:blipFill>
          <a:blip r:embed="rId5"/>
          <a:stretch>
            <a:fillRect/>
          </a:stretch>
        </p:blipFill>
        <p:spPr>
          <a:xfrm>
            <a:off x="4636716" y="2358794"/>
            <a:ext cx="1171193" cy="740006"/>
          </a:xfrm>
          <a:prstGeom prst="rect">
            <a:avLst/>
          </a:prstGeom>
        </p:spPr>
      </p:pic>
      <p:pic>
        <p:nvPicPr>
          <p:cNvPr id="2" name="Picture 1"/>
          <p:cNvPicPr>
            <a:picLocks noChangeAspect="1"/>
          </p:cNvPicPr>
          <p:nvPr/>
        </p:nvPicPr>
        <p:blipFill>
          <a:blip r:embed="rId6"/>
          <a:stretch>
            <a:fillRect/>
          </a:stretch>
        </p:blipFill>
        <p:spPr>
          <a:xfrm>
            <a:off x="2823242" y="2453464"/>
            <a:ext cx="1093715" cy="672602"/>
          </a:xfrm>
          <a:prstGeom prst="rect">
            <a:avLst/>
          </a:prstGeom>
        </p:spPr>
      </p:pic>
      <p:pic>
        <p:nvPicPr>
          <p:cNvPr id="56" name="Picture 55"/>
          <p:cNvPicPr>
            <a:picLocks noChangeAspect="1"/>
          </p:cNvPicPr>
          <p:nvPr/>
        </p:nvPicPr>
        <p:blipFill>
          <a:blip r:embed="rId7" cstate="print">
            <a:duotone>
              <a:schemeClr val="bg2">
                <a:shade val="45000"/>
                <a:satMod val="135000"/>
              </a:schemeClr>
              <a:prstClr val="white"/>
            </a:duotone>
            <a:lum bright="21000"/>
          </a:blip>
          <a:stretch>
            <a:fillRect/>
          </a:stretch>
        </p:blipFill>
        <p:spPr>
          <a:xfrm>
            <a:off x="1185132" y="2254631"/>
            <a:ext cx="663988" cy="836704"/>
          </a:xfrm>
          <a:prstGeom prst="rect">
            <a:avLst/>
          </a:prstGeom>
        </p:spPr>
      </p:pic>
      <p:sp>
        <p:nvSpPr>
          <p:cNvPr id="27"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Older and LGBTQ Youth</a:t>
            </a:r>
            <a:endParaRPr lang="en-US" b="0" dirty="0"/>
          </a:p>
        </p:txBody>
      </p:sp>
      <p:sp>
        <p:nvSpPr>
          <p:cNvPr id="25" name="Rectangle 24"/>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Pre-Work Recap, Chapter Overview and Competencies</a:t>
            </a:r>
          </a:p>
        </p:txBody>
      </p:sp>
      <p:sp>
        <p:nvSpPr>
          <p:cNvPr id="31" name="Rectangle 30"/>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Permanence</a:t>
            </a:r>
          </a:p>
          <a:p>
            <a:pPr algn="ctr">
              <a:spcAft>
                <a:spcPts val="1200"/>
              </a:spcAft>
            </a:pPr>
            <a:endParaRPr lang="en-US" sz="2400" dirty="0">
              <a:solidFill>
                <a:schemeClr val="bg1">
                  <a:lumMod val="85000"/>
                </a:schemeClr>
              </a:solidFill>
              <a:latin typeface="Arial" panose="020B0604020202020204" pitchFamily="34" charset="0"/>
              <a:cs typeface="Arial" panose="020B0604020202020204" pitchFamily="34" charset="0"/>
            </a:endParaRPr>
          </a:p>
        </p:txBody>
      </p:sp>
      <p:sp>
        <p:nvSpPr>
          <p:cNvPr id="32" name="Rectangle 31"/>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Educational Advocacy</a:t>
            </a:r>
          </a:p>
        </p:txBody>
      </p:sp>
      <p:sp>
        <p:nvSpPr>
          <p:cNvPr id="33" name="Rectangle 32"/>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Working a Case</a:t>
            </a:r>
          </a:p>
        </p:txBody>
      </p:sp>
      <p:sp>
        <p:nvSpPr>
          <p:cNvPr id="34" name="Rectangle 33"/>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grpSp>
        <p:nvGrpSpPr>
          <p:cNvPr id="35" name="Group 34"/>
          <p:cNvGrpSpPr/>
          <p:nvPr/>
        </p:nvGrpSpPr>
        <p:grpSpPr>
          <a:xfrm>
            <a:off x="461416" y="1668173"/>
            <a:ext cx="11241405" cy="2072786"/>
            <a:chOff x="676275" y="1729428"/>
            <a:chExt cx="12914313" cy="2381251"/>
          </a:xfrm>
        </p:grpSpPr>
        <p:sp>
          <p:nvSpPr>
            <p:cNvPr id="36"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7" name="Picture 36"/>
            <p:cNvPicPr>
              <a:picLocks noChangeAspect="1"/>
            </p:cNvPicPr>
            <p:nvPr/>
          </p:nvPicPr>
          <p:blipFill>
            <a:blip r:embed="rId8" cstate="print"/>
            <a:stretch>
              <a:fillRect/>
            </a:stretch>
          </p:blipFill>
          <p:spPr>
            <a:xfrm>
              <a:off x="12038731" y="2539772"/>
              <a:ext cx="809436" cy="812461"/>
            </a:xfrm>
            <a:prstGeom prst="rect">
              <a:avLst/>
            </a:prstGeom>
          </p:spPr>
        </p:pic>
        <p:sp>
          <p:nvSpPr>
            <p:cNvPr id="38"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76275" y="1729428"/>
              <a:ext cx="2374900" cy="2381251"/>
              <a:chOff x="676275" y="2281238"/>
              <a:chExt cx="2374900" cy="2381251"/>
            </a:xfrm>
          </p:grpSpPr>
          <p:sp>
            <p:nvSpPr>
              <p:cNvPr id="50"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51"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grpSp>
        <p:sp>
          <p:nvSpPr>
            <p:cNvPr id="43"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chemeClr val="bg1">
                    <a:lumMod val="85000"/>
                  </a:schemeClr>
                </a:solidFill>
                <a:latin typeface="Arial" panose="020B0604020202020204" pitchFamily="34" charset="0"/>
                <a:cs typeface="Arial" panose="020B0604020202020204" pitchFamily="34" charset="0"/>
              </a:rPr>
              <a:t>Advocating for Older Youth and LGBTQ Youth</a:t>
            </a:r>
          </a:p>
        </p:txBody>
      </p:sp>
      <p:sp>
        <p:nvSpPr>
          <p:cNvPr id="29" name="Freeform 9"/>
          <p:cNvSpPr>
            <a:spLocks/>
          </p:cNvSpPr>
          <p:nvPr/>
        </p:nvSpPr>
        <p:spPr bwMode="auto">
          <a:xfrm>
            <a:off x="457199" y="2700808"/>
            <a:ext cx="2073275" cy="1015751"/>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57199" y="1676400"/>
            <a:ext cx="2073275" cy="1013046"/>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67026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Domestic Violence and Cultural Competence</a:t>
            </a:r>
          </a:p>
        </p:txBody>
      </p:sp>
      <p:sp>
        <p:nvSpPr>
          <p:cNvPr id="5" name="Content Placeholder 1"/>
          <p:cNvSpPr>
            <a:spLocks noGrp="1"/>
          </p:cNvSpPr>
          <p:nvPr>
            <p:ph sz="quarter" idx="10"/>
          </p:nvPr>
        </p:nvSpPr>
        <p:spPr>
          <a:xfrm>
            <a:off x="774700" y="1724081"/>
            <a:ext cx="11061700" cy="3140019"/>
          </a:xfrm>
        </p:spPr>
        <p:txBody>
          <a:bodyPr/>
          <a:lstStyle/>
          <a:p>
            <a:pPr>
              <a:spcAft>
                <a:spcPts val="1200"/>
              </a:spcAft>
            </a:pPr>
            <a:r>
              <a:rPr lang="en-US" sz="2400" dirty="0">
                <a:solidFill>
                  <a:schemeClr val="tx2">
                    <a:lumMod val="50000"/>
                  </a:schemeClr>
                </a:solidFill>
                <a:latin typeface="Arial" panose="020B0604020202020204" pitchFamily="34" charset="0"/>
                <a:cs typeface="Arial" panose="020B0604020202020204" pitchFamily="34" charset="0"/>
              </a:rPr>
              <a:t>In this chapter, you learned about:</a:t>
            </a:r>
          </a:p>
          <a:p>
            <a:pPr marL="34290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Permanency options and concurrent planning.</a:t>
            </a:r>
          </a:p>
          <a:p>
            <a:pPr marL="34290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Educational challenges.</a:t>
            </a:r>
          </a:p>
          <a:p>
            <a:pPr marL="34290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Issues faced by older youth.</a:t>
            </a:r>
          </a:p>
          <a:p>
            <a:pPr marL="34290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Issues faced by LGBTQ youth. </a:t>
            </a:r>
          </a:p>
          <a:p>
            <a:pPr marL="342900" indent="-342900">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Writing a Case Summary: Parents.</a:t>
            </a:r>
          </a:p>
        </p:txBody>
      </p:sp>
    </p:spTree>
    <p:extLst>
      <p:ext uri="{BB962C8B-B14F-4D97-AF65-F5344CB8AC3E}">
        <p14:creationId xmlns:p14="http://schemas.microsoft.com/office/powerpoint/2010/main" val="47908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76275" y="2720479"/>
            <a:ext cx="10807701" cy="2439397"/>
            <a:chOff x="676275" y="2217559"/>
            <a:chExt cx="10807701" cy="2439397"/>
          </a:xfrm>
        </p:grpSpPr>
        <p:grpSp>
          <p:nvGrpSpPr>
            <p:cNvPr id="8" name="Group 7"/>
            <p:cNvGrpSpPr/>
            <p:nvPr/>
          </p:nvGrpSpPr>
          <p:grpSpPr>
            <a:xfrm>
              <a:off x="676275" y="2217559"/>
              <a:ext cx="10807701" cy="2439397"/>
              <a:chOff x="676275" y="2281238"/>
              <a:chExt cx="10807701" cy="2439397"/>
            </a:xfrm>
          </p:grpSpPr>
          <p:sp>
            <p:nvSpPr>
              <p:cNvPr id="10" name="Freeform 5"/>
              <p:cNvSpPr>
                <a:spLocks/>
              </p:cNvSpPr>
              <p:nvPr/>
            </p:nvSpPr>
            <p:spPr bwMode="auto">
              <a:xfrm>
                <a:off x="9107488" y="3528422"/>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7000875" y="2339384"/>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4892675" y="347027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2782888" y="2339384"/>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4" name="Group 13"/>
              <p:cNvGrpSpPr/>
              <p:nvPr/>
            </p:nvGrpSpPr>
            <p:grpSpPr>
              <a:xfrm>
                <a:off x="676275" y="2281238"/>
                <a:ext cx="2374900" cy="2381251"/>
                <a:chOff x="676275" y="2281238"/>
                <a:chExt cx="2374900" cy="2381251"/>
              </a:xfrm>
            </p:grpSpPr>
            <p:sp>
              <p:nvSpPr>
                <p:cNvPr id="19"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reeform 11"/>
              <p:cNvSpPr>
                <a:spLocks/>
              </p:cNvSpPr>
              <p:nvPr/>
            </p:nvSpPr>
            <p:spPr bwMode="auto">
              <a:xfrm>
                <a:off x="9107488" y="2339384"/>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p:nvSpPr>
            <p:spPr bwMode="auto">
              <a:xfrm>
                <a:off x="7000875" y="347027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p:nvSpPr>
            <p:spPr bwMode="auto">
              <a:xfrm>
                <a:off x="4892675" y="2339384"/>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p:nvSpPr>
            <p:spPr bwMode="auto">
              <a:xfrm>
                <a:off x="2782888" y="3477855"/>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9" name="Picture 8"/>
            <p:cNvPicPr>
              <a:picLocks noChangeAspect="1"/>
            </p:cNvPicPr>
            <p:nvPr/>
          </p:nvPicPr>
          <p:blipFill>
            <a:blip r:embed="rId2" cstate="print"/>
            <a:stretch>
              <a:fillRect/>
            </a:stretch>
          </p:blipFill>
          <p:spPr>
            <a:xfrm>
              <a:off x="1516144" y="2939542"/>
              <a:ext cx="733480" cy="924273"/>
            </a:xfrm>
            <a:prstGeom prst="rect">
              <a:avLst/>
            </a:prstGeom>
          </p:spPr>
        </p:pic>
      </p:grpSp>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Pre-Work Recap</a:t>
            </a:r>
          </a:p>
        </p:txBody>
      </p:sp>
      <p:sp>
        <p:nvSpPr>
          <p:cNvPr id="5" name="Content Placeholder 1"/>
          <p:cNvSpPr>
            <a:spLocks noGrp="1"/>
          </p:cNvSpPr>
          <p:nvPr>
            <p:ph sz="quarter" idx="10"/>
          </p:nvPr>
        </p:nvSpPr>
        <p:spPr>
          <a:xfrm>
            <a:off x="3291840" y="5111527"/>
            <a:ext cx="8643769" cy="641485"/>
          </a:xfrm>
        </p:spPr>
        <p:txBody>
          <a:bodyPr/>
          <a:lstStyle/>
          <a:p>
            <a:pPr lvl="0"/>
            <a:endParaRPr lang="en-US" sz="2800" dirty="0"/>
          </a:p>
          <a:p>
            <a:pPr marL="342900" lvl="0" indent="-342900">
              <a:buFont typeface="Arial" panose="020B0604020202020204" pitchFamily="34" charset="0"/>
              <a:buChar char="•"/>
            </a:pPr>
            <a:endParaRPr lang="en-US" sz="2800" dirty="0"/>
          </a:p>
          <a:p>
            <a:r>
              <a:rPr lang="en-US" sz="2400" dirty="0"/>
              <a:t> </a:t>
            </a:r>
          </a:p>
          <a:p>
            <a:pPr marL="342900" lvl="0" indent="-342900">
              <a:buFont typeface="Arial" panose="020B0604020202020204" pitchFamily="34" charset="0"/>
              <a:buChar char="•"/>
            </a:pPr>
            <a:endParaRPr lang="en-US" sz="2400" dirty="0"/>
          </a:p>
          <a:p>
            <a:pPr marL="342900" lvl="0" indent="-342900">
              <a:buFont typeface="Wingdings" panose="05000000000000000000" pitchFamily="2" charset="2"/>
              <a:buChar char="ü"/>
            </a:pPr>
            <a:endParaRPr lang="en-US" sz="2400" dirty="0"/>
          </a:p>
        </p:txBody>
      </p:sp>
      <p:sp>
        <p:nvSpPr>
          <p:cNvPr id="21" name="Rectangle 20">
            <a:extLst>
              <a:ext uri="{FF2B5EF4-FFF2-40B4-BE49-F238E27FC236}">
                <a16:creationId xmlns:a16="http://schemas.microsoft.com/office/drawing/2014/main" xmlns="" id="{CE0D8CE5-11F2-4F04-B362-5CDC499ABECE}"/>
              </a:ext>
            </a:extLst>
          </p:cNvPr>
          <p:cNvSpPr/>
          <p:nvPr/>
        </p:nvSpPr>
        <p:spPr>
          <a:xfrm>
            <a:off x="3328934" y="2024270"/>
            <a:ext cx="8155042" cy="3785652"/>
          </a:xfrm>
          <a:prstGeom prst="rect">
            <a:avLst/>
          </a:prstGeom>
        </p:spPr>
        <p:txBody>
          <a:bodyPr wrap="square">
            <a:spAutoFit/>
          </a:bodyPr>
          <a:lstStyle/>
          <a:p>
            <a:pPr lvl="0">
              <a:buClr>
                <a:srgbClr val="ED1B2E"/>
              </a:buClr>
            </a:pPr>
            <a:r>
              <a:rPr lang="en-US" sz="2400" dirty="0">
                <a:latin typeface="Arial" panose="020B0604020202020204" pitchFamily="34" charset="0"/>
                <a:cs typeface="Arial" panose="020B0604020202020204" pitchFamily="34" charset="0"/>
              </a:rPr>
              <a:t>Read pages </a:t>
            </a:r>
            <a:r>
              <a:rPr lang="en-US" sz="2400" dirty="0" smtClean="0">
                <a:latin typeface="Arial" panose="020B0604020202020204" pitchFamily="34" charset="0"/>
                <a:cs typeface="Arial" panose="020B0604020202020204" pitchFamily="34" charset="0"/>
              </a:rPr>
              <a:t>226-260, </a:t>
            </a:r>
            <a:r>
              <a:rPr lang="en-US" sz="2400" dirty="0">
                <a:latin typeface="Arial" panose="020B0604020202020204" pitchFamily="34" charset="0"/>
                <a:cs typeface="Arial" panose="020B0604020202020204" pitchFamily="34" charset="0"/>
              </a:rPr>
              <a:t>Statistics on Youth Aging Out of Foster Care through Initial Case Notes for the Brown Case, and complete the following:</a:t>
            </a:r>
          </a:p>
          <a:p>
            <a:pPr lvl="0">
              <a:buClr>
                <a:srgbClr val="ED1B2E"/>
              </a:buClr>
            </a:pPr>
            <a:endParaRPr lang="en-US" sz="2400" dirty="0">
              <a:latin typeface="Arial" panose="020B0604020202020204" pitchFamily="34" charset="0"/>
              <a:cs typeface="Arial" panose="020B0604020202020204" pitchFamily="34" charset="0"/>
            </a:endParaRPr>
          </a:p>
          <a:p>
            <a:pPr marL="342900" lvl="0" indent="-342900">
              <a:buClr>
                <a:srgbClr val="ED1B2E"/>
              </a:buClr>
              <a:buFont typeface="Wingdings" panose="05000000000000000000" pitchFamily="2" charset="2"/>
              <a:buChar char="q"/>
            </a:pPr>
            <a:r>
              <a:rPr lang="en-US" sz="2400" dirty="0">
                <a:latin typeface="Arial" panose="020B0604020202020204" pitchFamily="34" charset="0"/>
                <a:cs typeface="Arial" panose="020B0604020202020204" pitchFamily="34" charset="0"/>
              </a:rPr>
              <a:t>Watch the “In Brief: How Resilience is Built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video and think about relationships you had as a youth that helped you build resilience.</a:t>
            </a:r>
          </a:p>
          <a:p>
            <a:pPr marL="342900" lvl="0" indent="-342900">
              <a:buClr>
                <a:srgbClr val="ED1B2E"/>
              </a:buClr>
              <a:buFont typeface="Wingdings" panose="05000000000000000000" pitchFamily="2" charset="2"/>
              <a:buChar char="q"/>
            </a:pPr>
            <a:r>
              <a:rPr lang="en-US" sz="2400" dirty="0">
                <a:latin typeface="Arial" panose="020B0604020202020204" pitchFamily="34" charset="0"/>
                <a:cs typeface="Arial" panose="020B0604020202020204" pitchFamily="34" charset="0"/>
              </a:rPr>
              <a:t>Listen to the Childhood Reflections audio clip. </a:t>
            </a:r>
          </a:p>
          <a:p>
            <a:pPr marL="342900" lvl="0" indent="-342900">
              <a:buClr>
                <a:srgbClr val="ED1B2E"/>
              </a:buClr>
              <a:buFont typeface="Wingdings" panose="05000000000000000000" pitchFamily="2" charset="2"/>
              <a:buChar char="q"/>
            </a:pPr>
            <a:r>
              <a:rPr lang="en-US" sz="2400" dirty="0">
                <a:latin typeface="Arial" panose="020B0604020202020204" pitchFamily="34" charset="0"/>
                <a:cs typeface="Arial" panose="020B0604020202020204" pitchFamily="34" charset="0"/>
              </a:rPr>
              <a:t>Complete the Questions Based on K–12 Experiences activity.</a:t>
            </a:r>
          </a:p>
        </p:txBody>
      </p:sp>
    </p:spTree>
    <p:extLst>
      <p:ext uri="{BB962C8B-B14F-4D97-AF65-F5344CB8AC3E}">
        <p14:creationId xmlns:p14="http://schemas.microsoft.com/office/powerpoint/2010/main" val="115389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Evaluation</a:t>
            </a:r>
          </a:p>
        </p:txBody>
      </p:sp>
      <p:grpSp>
        <p:nvGrpSpPr>
          <p:cNvPr id="6" name="Group 5"/>
          <p:cNvGrpSpPr/>
          <p:nvPr/>
        </p:nvGrpSpPr>
        <p:grpSpPr>
          <a:xfrm>
            <a:off x="676275" y="2249708"/>
            <a:ext cx="10807701" cy="2381251"/>
            <a:chOff x="676275" y="2281238"/>
            <a:chExt cx="10807701" cy="2381251"/>
          </a:xfrm>
        </p:grpSpPr>
        <p:pic>
          <p:nvPicPr>
            <p:cNvPr id="7" name="Picture 6"/>
            <p:cNvPicPr>
              <a:picLocks noChangeAspect="1"/>
            </p:cNvPicPr>
            <p:nvPr/>
          </p:nvPicPr>
          <p:blipFill>
            <a:blip r:embed="rId3" cstate="print"/>
            <a:stretch>
              <a:fillRect/>
            </a:stretch>
          </p:blipFill>
          <p:spPr>
            <a:xfrm>
              <a:off x="9939431" y="3065871"/>
              <a:ext cx="809435" cy="812462"/>
            </a:xfrm>
            <a:prstGeom prst="rect">
              <a:avLst/>
            </a:prstGeom>
            <a:solidFill>
              <a:srgbClr val="F8F8F8"/>
            </a:solidFill>
            <a:ln w="9525">
              <a:solidFill>
                <a:srgbClr val="F7F7F7"/>
              </a:solidFill>
              <a:round/>
              <a:headEnd/>
              <a:tailEnd/>
            </a:ln>
          </p:spPr>
        </p:pic>
        <p:sp>
          <p:nvSpPr>
            <p:cNvPr id="8" name="Freeform 5"/>
            <p:cNvSpPr>
              <a:spLocks/>
            </p:cNvSpPr>
            <p:nvPr/>
          </p:nvSpPr>
          <p:spPr bwMode="auto">
            <a:xfrm>
              <a:off x="9107488" y="347027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7000875" y="228123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4892675" y="347027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2782888" y="228123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676275" y="2281238"/>
              <a:ext cx="2374900" cy="2381251"/>
              <a:chOff x="676275" y="2281238"/>
              <a:chExt cx="2374900" cy="2381251"/>
            </a:xfrm>
          </p:grpSpPr>
          <p:sp>
            <p:nvSpPr>
              <p:cNvPr id="17"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Freeform 11"/>
            <p:cNvSpPr>
              <a:spLocks/>
            </p:cNvSpPr>
            <p:nvPr/>
          </p:nvSpPr>
          <p:spPr bwMode="auto">
            <a:xfrm>
              <a:off x="9107488" y="228123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4892675" y="228123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2782888" y="347027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 name="Rectangle 18"/>
          <p:cNvSpPr/>
          <p:nvPr/>
        </p:nvSpPr>
        <p:spPr>
          <a:xfrm>
            <a:off x="990833" y="3096481"/>
            <a:ext cx="8014944" cy="1354217"/>
          </a:xfrm>
          <a:prstGeom prst="rect">
            <a:avLst/>
          </a:prstGeom>
        </p:spPr>
        <p:txBody>
          <a:bodyPr wrap="square">
            <a:spAutoFit/>
          </a:bodyPr>
          <a:lstStyle/>
          <a:p>
            <a:pPr>
              <a:spcAft>
                <a:spcPts val="1200"/>
              </a:spcAft>
            </a:pPr>
            <a:r>
              <a:rPr lang="en-US" sz="2400" dirty="0">
                <a:solidFill>
                  <a:schemeClr val="tx2">
                    <a:lumMod val="50000"/>
                  </a:schemeClr>
                </a:solidFill>
                <a:latin typeface="Arial" panose="020B0604020202020204" pitchFamily="34" charset="0"/>
                <a:cs typeface="Arial" panose="020B0604020202020204" pitchFamily="34" charset="0"/>
              </a:rPr>
              <a:t>Please fill out the Chapter 7 Volunteer Training Evaluation and give to the facilitator.</a:t>
            </a:r>
          </a:p>
          <a:p>
            <a:pPr lvl="1" indent="0">
              <a:buNone/>
            </a:pPr>
            <a:endParaRPr lang="en-US" sz="2400" dirty="0"/>
          </a:p>
        </p:txBody>
      </p:sp>
    </p:spTree>
    <p:extLst>
      <p:ext uri="{BB962C8B-B14F-4D97-AF65-F5344CB8AC3E}">
        <p14:creationId xmlns:p14="http://schemas.microsoft.com/office/powerpoint/2010/main" val="647986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8: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Pre-Work</a:t>
            </a:r>
          </a:p>
        </p:txBody>
      </p:sp>
      <p:pic>
        <p:nvPicPr>
          <p:cNvPr id="7" name="Picture 6"/>
          <p:cNvPicPr>
            <a:picLocks noChangeAspect="1"/>
          </p:cNvPicPr>
          <p:nvPr/>
        </p:nvPicPr>
        <p:blipFill>
          <a:blip r:embed="rId3" cstate="print"/>
          <a:stretch>
            <a:fillRect/>
          </a:stretch>
        </p:blipFill>
        <p:spPr>
          <a:xfrm>
            <a:off x="9928198" y="2992376"/>
            <a:ext cx="733480" cy="924273"/>
          </a:xfrm>
          <a:prstGeom prst="rect">
            <a:avLst/>
          </a:prstGeom>
        </p:spPr>
      </p:pic>
      <p:sp>
        <p:nvSpPr>
          <p:cNvPr id="8" name="Freeform 9"/>
          <p:cNvSpPr>
            <a:spLocks/>
          </p:cNvSpPr>
          <p:nvPr/>
        </p:nvSpPr>
        <p:spPr bwMode="auto">
          <a:xfrm>
            <a:off x="9107488" y="3454513"/>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p:nvSpPr>
        <p:spPr bwMode="auto">
          <a:xfrm>
            <a:off x="9107488" y="2265475"/>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899281" y="1904462"/>
            <a:ext cx="8234084" cy="3585597"/>
          </a:xfrm>
          <a:prstGeom prst="rect">
            <a:avLst/>
          </a:prstGeom>
        </p:spPr>
        <p:txBody>
          <a:bodyPr wrap="square">
            <a:spAutoFit/>
          </a:bodyPr>
          <a:lstStyle/>
          <a:p>
            <a:pPr lvl="0">
              <a:buClr>
                <a:srgbClr val="ED1B2E"/>
              </a:buClr>
            </a:pPr>
            <a:r>
              <a:rPr lang="en-US" sz="2300" dirty="0">
                <a:latin typeface="Arial" panose="020B0604020202020204" pitchFamily="34" charset="0"/>
                <a:cs typeface="Arial" panose="020B0604020202020204" pitchFamily="34" charset="0"/>
              </a:rPr>
              <a:t>Read pages </a:t>
            </a:r>
            <a:r>
              <a:rPr lang="en-US" sz="2300" dirty="0" smtClean="0">
                <a:latin typeface="Arial" panose="020B0604020202020204" pitchFamily="34" charset="0"/>
                <a:cs typeface="Arial" panose="020B0604020202020204" pitchFamily="34" charset="0"/>
              </a:rPr>
              <a:t>266-292, </a:t>
            </a:r>
            <a:r>
              <a:rPr lang="en-US" sz="2300" dirty="0">
                <a:latin typeface="Arial" panose="020B0604020202020204" pitchFamily="34" charset="0"/>
                <a:cs typeface="Arial" panose="020B0604020202020204" pitchFamily="34" charset="0"/>
              </a:rPr>
              <a:t>Initial Notes for the Redd Case through CASA/GAL Volunteer Competencies Review Activity and complete the following:</a:t>
            </a:r>
          </a:p>
          <a:p>
            <a:pPr lvl="0">
              <a:buClr>
                <a:srgbClr val="ED1B2E"/>
              </a:buClr>
            </a:pPr>
            <a:endParaRPr lang="en-US" sz="2300" dirty="0">
              <a:latin typeface="Arial" panose="020B0604020202020204" pitchFamily="34" charset="0"/>
              <a:cs typeface="Arial" panose="020B0604020202020204" pitchFamily="34" charset="0"/>
            </a:endParaRPr>
          </a:p>
          <a:p>
            <a:pPr marL="342900" lvl="0" indent="-342900">
              <a:buClr>
                <a:srgbClr val="ED1B2E"/>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lvl="0" indent="-342900">
              <a:buClr>
                <a:srgbClr val="ED1B2E"/>
              </a:buClr>
              <a:buFont typeface="Wingdings" panose="05000000000000000000" pitchFamily="2" charset="2"/>
              <a:buChar char="q"/>
            </a:pPr>
            <a:r>
              <a:rPr lang="en-US" sz="2300" dirty="0">
                <a:latin typeface="Arial" panose="020B0604020202020204" pitchFamily="34" charset="0"/>
                <a:cs typeface="Arial" panose="020B0604020202020204" pitchFamily="34" charset="0"/>
              </a:rPr>
              <a:t>Using the Redd Case Notes and your program’s court report template, complete the Writing Your Court Report activity per your facilitator’s instructions. </a:t>
            </a:r>
          </a:p>
          <a:p>
            <a:pPr marL="342900" lvl="0" indent="-342900">
              <a:buClr>
                <a:srgbClr val="ED1B2E"/>
              </a:buClr>
              <a:buFont typeface="Wingdings" panose="05000000000000000000" pitchFamily="2" charset="2"/>
              <a:buChar char="q"/>
            </a:pPr>
            <a:r>
              <a:rPr lang="en-US" sz="2300" dirty="0">
                <a:latin typeface="Arial" panose="020B0604020202020204" pitchFamily="34" charset="0"/>
                <a:cs typeface="Arial" panose="020B0604020202020204" pitchFamily="34" charset="0"/>
              </a:rPr>
              <a:t>Complete the CASA/GAL Volunteer Competencies Review activity.</a:t>
            </a:r>
          </a:p>
        </p:txBody>
      </p:sp>
    </p:spTree>
    <p:extLst>
      <p:ext uri="{BB962C8B-B14F-4D97-AF65-F5344CB8AC3E}">
        <p14:creationId xmlns:p14="http://schemas.microsoft.com/office/powerpoint/2010/main" val="124069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Chapter Overview and Competencies</a:t>
            </a:r>
          </a:p>
        </p:txBody>
      </p:sp>
      <p:graphicFrame>
        <p:nvGraphicFramePr>
          <p:cNvPr id="10" name="Table 9"/>
          <p:cNvGraphicFramePr>
            <a:graphicFrameLocks noGrp="1"/>
          </p:cNvGraphicFramePr>
          <p:nvPr>
            <p:extLst>
              <p:ext uri="{D42A27DB-BD31-4B8C-83A1-F6EECF244321}">
                <p14:modId xmlns:p14="http://schemas.microsoft.com/office/powerpoint/2010/main" val="3005188049"/>
              </p:ext>
            </p:extLst>
          </p:nvPr>
        </p:nvGraphicFramePr>
        <p:xfrm>
          <a:off x="106325" y="1656198"/>
          <a:ext cx="11865935" cy="4488001"/>
        </p:xfrm>
        <a:graphic>
          <a:graphicData uri="http://schemas.openxmlformats.org/drawingml/2006/table">
            <a:tbl>
              <a:tblPr firstRow="1" firstCol="1" bandRow="1">
                <a:tableStyleId>{5C22544A-7EE6-4342-B048-85BDC9FD1C3A}</a:tableStyleId>
              </a:tblPr>
              <a:tblGrid>
                <a:gridCol w="2796048">
                  <a:extLst>
                    <a:ext uri="{9D8B030D-6E8A-4147-A177-3AD203B41FA5}">
                      <a16:colId xmlns:a16="http://schemas.microsoft.com/office/drawing/2014/main" xmlns="" val="20000"/>
                    </a:ext>
                  </a:extLst>
                </a:gridCol>
                <a:gridCol w="9069887">
                  <a:extLst>
                    <a:ext uri="{9D8B030D-6E8A-4147-A177-3AD203B41FA5}">
                      <a16:colId xmlns:a16="http://schemas.microsoft.com/office/drawing/2014/main" xmlns="" val="20001"/>
                    </a:ext>
                  </a:extLst>
                </a:gridCol>
              </a:tblGrid>
              <a:tr h="324688">
                <a:tc>
                  <a:txBody>
                    <a:bodyPr/>
                    <a:lstStyle/>
                    <a:p>
                      <a:pPr marL="0" marR="0" algn="l" defTabSz="914400" rtl="0" eaLnBrk="1" latinLnBrk="0" hangingPunct="1">
                        <a:spcBef>
                          <a:spcPts val="0"/>
                        </a:spcBef>
                        <a:spcAft>
                          <a:spcPts val="0"/>
                        </a:spcAft>
                      </a:pPr>
                      <a:r>
                        <a:rPr lang="en-US" sz="2400" b="1" kern="1200" dirty="0">
                          <a:solidFill>
                            <a:schemeClr val="lt1"/>
                          </a:solidFill>
                          <a:effectLst/>
                          <a:latin typeface="Arial" panose="020B0604020202020204" pitchFamily="34" charset="0"/>
                          <a:ea typeface="+mn-ea"/>
                          <a:cs typeface="Arial" panose="020B0604020202020204" pitchFamily="34" charset="0"/>
                        </a:rPr>
                        <a:t>Competency Category</a:t>
                      </a:r>
                    </a:p>
                  </a:txBody>
                  <a:tcPr marL="68580" marR="68580" marT="0" marB="0">
                    <a:solidFill>
                      <a:srgbClr val="222A35"/>
                    </a:solidFill>
                  </a:tcPr>
                </a:tc>
                <a:tc>
                  <a:txBody>
                    <a:bodyPr/>
                    <a:lstStyle/>
                    <a:p>
                      <a:pPr marL="0" marR="0" algn="l" defTabSz="914400" rtl="0" eaLnBrk="1" latinLnBrk="0" hangingPunct="1">
                        <a:spcBef>
                          <a:spcPts val="0"/>
                        </a:spcBef>
                        <a:spcAft>
                          <a:spcPts val="0"/>
                        </a:spcAft>
                      </a:pPr>
                      <a:r>
                        <a:rPr lang="en-US" sz="2400" b="1" kern="1200" dirty="0">
                          <a:solidFill>
                            <a:schemeClr val="lt1"/>
                          </a:solidFill>
                          <a:effectLst/>
                          <a:latin typeface="Arial" panose="020B0604020202020204" pitchFamily="34" charset="0"/>
                          <a:ea typeface="+mn-ea"/>
                          <a:cs typeface="Arial" panose="020B0604020202020204" pitchFamily="34" charset="0"/>
                        </a:rPr>
                        <a:t>Knowledge, Skills and Attributes Development in </a:t>
                      </a:r>
                    </a:p>
                    <a:p>
                      <a:pPr marL="0" marR="0" algn="l" defTabSz="914400" rtl="0" eaLnBrk="1" latinLnBrk="0" hangingPunct="1">
                        <a:spcBef>
                          <a:spcPts val="0"/>
                        </a:spcBef>
                        <a:spcAft>
                          <a:spcPts val="0"/>
                        </a:spcAft>
                      </a:pPr>
                      <a:r>
                        <a:rPr lang="en-US" sz="2400" b="1" kern="1200" dirty="0">
                          <a:solidFill>
                            <a:schemeClr val="lt1"/>
                          </a:solidFill>
                          <a:effectLst/>
                          <a:latin typeface="Arial" panose="020B0604020202020204" pitchFamily="34" charset="0"/>
                          <a:ea typeface="+mn-ea"/>
                          <a:cs typeface="Arial" panose="020B0604020202020204" pitchFamily="34" charset="0"/>
                        </a:rPr>
                        <a:t>Chapter 7</a:t>
                      </a:r>
                    </a:p>
                  </a:txBody>
                  <a:tcPr marL="68580" marR="68580" marT="0" marB="0">
                    <a:solidFill>
                      <a:srgbClr val="ED1B2E"/>
                    </a:solidFill>
                  </a:tcPr>
                </a:tc>
                <a:extLst>
                  <a:ext uri="{0D108BD9-81ED-4DB2-BD59-A6C34878D82A}">
                    <a16:rowId xmlns:a16="http://schemas.microsoft.com/office/drawing/2014/main" xmlns="" val="10000"/>
                  </a:ext>
                </a:extLst>
              </a:tr>
              <a:tr h="412542">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2">
                              <a:lumMod val="50000"/>
                            </a:schemeClr>
                          </a:solidFill>
                          <a:effectLst/>
                          <a:latin typeface="Arial" panose="020B0604020202020204" pitchFamily="34" charset="0"/>
                          <a:ea typeface="+mn-ea"/>
                          <a:cs typeface="Arial" panose="020B0604020202020204" pitchFamily="34" charset="0"/>
                        </a:rPr>
                        <a:t>Foundation of Knowledge</a:t>
                      </a:r>
                    </a:p>
                    <a:p>
                      <a:pPr marL="0" marR="0">
                        <a:spcBef>
                          <a:spcPts val="0"/>
                        </a:spcBef>
                        <a:spcAft>
                          <a:spcPts val="0"/>
                        </a:spcAft>
                      </a:pPr>
                      <a:endParaRPr lang="en-US" sz="1600" dirty="0">
                        <a:effectLst/>
                        <a:latin typeface="Arial Narrow" panose="020B0606020202030204" pitchFamily="34" charset="0"/>
                        <a:ea typeface="+mn-ea"/>
                        <a:cs typeface="Times New Roman" panose="02020603050405020304" pitchFamily="18" charset="0"/>
                      </a:endParaRPr>
                    </a:p>
                  </a:txBody>
                  <a:tcPr marL="68580" marR="68580" marT="0" marB="0">
                    <a:solidFill>
                      <a:srgbClr val="CBCBCB"/>
                    </a:solidFill>
                  </a:tcPr>
                </a:tc>
                <a:tc>
                  <a:txBody>
                    <a:bodyPr/>
                    <a:lstStyle/>
                    <a:p>
                      <a:pPr marL="0" lvl="0" indent="0" algn="l" defTabSz="914400" rtl="0" eaLnBrk="1" latinLnBrk="0" hangingPunct="1">
                        <a:buFont typeface="Arial" panose="020B0604020202020204" pitchFamily="34" charset="0"/>
                        <a:buNone/>
                      </a:pPr>
                      <a:r>
                        <a:rPr lang="en-US" sz="2400" kern="1200" dirty="0">
                          <a:solidFill>
                            <a:schemeClr val="dk1"/>
                          </a:solidFill>
                          <a:effectLst/>
                          <a:latin typeface="Arial" panose="020B0604020202020204" pitchFamily="34" charset="0"/>
                          <a:ea typeface="+mn-ea"/>
                          <a:cs typeface="Arial" panose="020B0604020202020204" pitchFamily="34" charset="0"/>
                        </a:rPr>
                        <a:t>Understands the factors that contribute to a child’s resilience</a:t>
                      </a:r>
                    </a:p>
                  </a:txBody>
                  <a:tcPr marL="68580" marR="68580" marT="0" marB="0" anchor="ctr">
                    <a:lnB w="12700" cap="flat" cmpd="sng" algn="ctr">
                      <a:solidFill>
                        <a:schemeClr val="bg1"/>
                      </a:solidFill>
                      <a:prstDash val="solid"/>
                      <a:round/>
                      <a:headEnd type="none" w="med" len="med"/>
                      <a:tailEnd type="none" w="med" len="med"/>
                    </a:lnB>
                    <a:solidFill>
                      <a:srgbClr val="CBCBCB"/>
                    </a:solidFill>
                  </a:tcPr>
                </a:tc>
                <a:extLst>
                  <a:ext uri="{0D108BD9-81ED-4DB2-BD59-A6C34878D82A}">
                    <a16:rowId xmlns:a16="http://schemas.microsoft.com/office/drawing/2014/main" xmlns="" val="10001"/>
                  </a:ext>
                </a:extLst>
              </a:tr>
              <a:tr h="3689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Understands the importance of resilience in overcoming trauma in children</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71547786"/>
                  </a:ext>
                </a:extLst>
              </a:tr>
              <a:tr h="3689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Understands concurrent planning</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extLst>
                  <a:ext uri="{0D108BD9-81ED-4DB2-BD59-A6C34878D82A}">
                    <a16:rowId xmlns:a16="http://schemas.microsoft.com/office/drawing/2014/main" xmlns="" val="1870087159"/>
                  </a:ext>
                </a:extLst>
              </a:tr>
              <a:tr h="41466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Understand options for permanence for the child</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846654111"/>
                  </a:ext>
                </a:extLst>
              </a:tr>
              <a:tr h="31472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Understands how CASA/GAL advocacy differs for young children and older youth</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extLst>
                  <a:ext uri="{0D108BD9-81ED-4DB2-BD59-A6C34878D82A}">
                    <a16:rowId xmlns:a16="http://schemas.microsoft.com/office/drawing/2014/main" xmlns="" val="1396465788"/>
                  </a:ext>
                </a:extLst>
              </a:tr>
              <a:tr h="31472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Knows strategies to address educational challenges </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642501602"/>
                  </a:ext>
                </a:extLst>
              </a:tr>
              <a:tr h="429981">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Understands the issues faced by LGBTQ youth in the child welfare system</a:t>
                      </a:r>
                    </a:p>
                  </a:txBody>
                  <a:tcPr marL="68580" marR="68580" marT="0" marB="0" anchor="ctr">
                    <a:lnT w="12700" cap="flat" cmpd="sng" algn="ctr">
                      <a:solidFill>
                        <a:schemeClr val="bg1"/>
                      </a:solidFill>
                      <a:prstDash val="solid"/>
                      <a:round/>
                      <a:headEnd type="none" w="med" len="med"/>
                      <a:tailEnd type="none" w="med" len="med"/>
                    </a:lnT>
                    <a:solidFill>
                      <a:srgbClr val="CBCBCB"/>
                    </a:solidFill>
                  </a:tcPr>
                </a:tc>
                <a:extLst>
                  <a:ext uri="{0D108BD9-81ED-4DB2-BD59-A6C34878D82A}">
                    <a16:rowId xmlns:a16="http://schemas.microsoft.com/office/drawing/2014/main" xmlns="" val="836374667"/>
                  </a:ext>
                </a:extLst>
              </a:tr>
            </a:tbl>
          </a:graphicData>
        </a:graphic>
      </p:graphicFrame>
    </p:spTree>
    <p:extLst>
      <p:ext uri="{BB962C8B-B14F-4D97-AF65-F5344CB8AC3E}">
        <p14:creationId xmlns:p14="http://schemas.microsoft.com/office/powerpoint/2010/main" val="218998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cstate="print">
            <a:duotone>
              <a:schemeClr val="bg2">
                <a:shade val="45000"/>
                <a:satMod val="135000"/>
              </a:schemeClr>
              <a:prstClr val="white"/>
            </a:duotone>
            <a:lum bright="21000"/>
          </a:blip>
          <a:stretch>
            <a:fillRect/>
          </a:stretch>
        </p:blipFill>
        <p:spPr>
          <a:xfrm>
            <a:off x="1185132" y="2254631"/>
            <a:ext cx="663988" cy="836704"/>
          </a:xfrm>
          <a:prstGeom prst="rect">
            <a:avLst/>
          </a:prstGeom>
        </p:spPr>
      </p:pic>
      <p:sp>
        <p:nvSpPr>
          <p:cNvPr id="27"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Educational Advocacy, Older and LGBTQ Youth</a:t>
            </a:r>
            <a:endParaRPr lang="en-US" b="0" dirty="0"/>
          </a:p>
        </p:txBody>
      </p:sp>
      <p:sp>
        <p:nvSpPr>
          <p:cNvPr id="25" name="Rectangle 24"/>
          <p:cNvSpPr/>
          <p:nvPr/>
        </p:nvSpPr>
        <p:spPr>
          <a:xfrm>
            <a:off x="392665" y="3754032"/>
            <a:ext cx="2227449" cy="1938992"/>
          </a:xfrm>
          <a:prstGeom prst="rect">
            <a:avLst/>
          </a:prstGeom>
        </p:spPr>
        <p:txBody>
          <a:bodyPr wrap="square">
            <a:spAutoFit/>
          </a:bodyPr>
          <a:lstStyle/>
          <a:p>
            <a:pPr algn="ctr">
              <a:spcAft>
                <a:spcPts val="1200"/>
              </a:spcAft>
            </a:pPr>
            <a:r>
              <a:rPr lang="en-US" sz="2400" dirty="0">
                <a:solidFill>
                  <a:schemeClr val="bg1">
                    <a:lumMod val="85000"/>
                  </a:schemeClr>
                </a:solidFill>
                <a:latin typeface="Arial" panose="020B0604020202020204" pitchFamily="34" charset="0"/>
                <a:cs typeface="Arial" panose="020B0604020202020204" pitchFamily="34" charset="0"/>
              </a:rPr>
              <a:t>Pre-Work Recap, Chapter Overview and Competencies</a:t>
            </a:r>
          </a:p>
        </p:txBody>
      </p:sp>
      <p:sp>
        <p:nvSpPr>
          <p:cNvPr id="31" name="Rectangle 30"/>
          <p:cNvSpPr/>
          <p:nvPr/>
        </p:nvSpPr>
        <p:spPr>
          <a:xfrm>
            <a:off x="2336576" y="3754032"/>
            <a:ext cx="1924222" cy="984885"/>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Permanence</a:t>
            </a:r>
          </a:p>
          <a:p>
            <a:pPr algn="ctr">
              <a:spcAft>
                <a:spcPts val="1200"/>
              </a:spcAft>
            </a:pPr>
            <a:endParaRPr lang="en-US" sz="2400" dirty="0">
              <a:solidFill>
                <a:srgbClr val="113044"/>
              </a:solidFill>
              <a:latin typeface="Arial" panose="020B0604020202020204" pitchFamily="34" charset="0"/>
              <a:cs typeface="Arial" panose="020B0604020202020204" pitchFamily="34" charset="0"/>
            </a:endParaRPr>
          </a:p>
        </p:txBody>
      </p:sp>
      <p:sp>
        <p:nvSpPr>
          <p:cNvPr id="32" name="Rectangle 31"/>
          <p:cNvSpPr/>
          <p:nvPr/>
        </p:nvSpPr>
        <p:spPr>
          <a:xfrm>
            <a:off x="4248059" y="3754032"/>
            <a:ext cx="1901062" cy="830997"/>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Educational Advocacy</a:t>
            </a:r>
          </a:p>
        </p:txBody>
      </p:sp>
      <p:sp>
        <p:nvSpPr>
          <p:cNvPr id="33" name="Rectangle 32"/>
          <p:cNvSpPr/>
          <p:nvPr/>
        </p:nvSpPr>
        <p:spPr>
          <a:xfrm>
            <a:off x="8181269" y="3754032"/>
            <a:ext cx="1459412" cy="830997"/>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Working a Case</a:t>
            </a:r>
          </a:p>
        </p:txBody>
      </p:sp>
      <p:sp>
        <p:nvSpPr>
          <p:cNvPr id="34" name="Rectangle 33"/>
          <p:cNvSpPr/>
          <p:nvPr/>
        </p:nvSpPr>
        <p:spPr>
          <a:xfrm>
            <a:off x="9686438" y="3754032"/>
            <a:ext cx="2131767" cy="2462213"/>
          </a:xfrm>
          <a:prstGeom prst="rect">
            <a:avLst/>
          </a:prstGeom>
        </p:spPr>
        <p:txBody>
          <a:bodyPr wrap="square">
            <a:spAutoFit/>
          </a:bodyPr>
          <a:lstStyle/>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Wrap-Up: Review and Evaluation  </a:t>
            </a:r>
          </a:p>
          <a:p>
            <a:pPr algn="ctr">
              <a:spcAft>
                <a:spcPts val="1200"/>
              </a:spcAft>
            </a:pPr>
            <a:r>
              <a:rPr lang="en-US" sz="2400" dirty="0">
                <a:solidFill>
                  <a:srgbClr val="113044"/>
                </a:solidFill>
                <a:latin typeface="Arial" panose="020B0604020202020204" pitchFamily="34" charset="0"/>
                <a:cs typeface="Arial" panose="020B0604020202020204" pitchFamily="34" charset="0"/>
              </a:rPr>
              <a:t>Chapter 8: Pre-Work</a:t>
            </a:r>
          </a:p>
        </p:txBody>
      </p:sp>
      <p:grpSp>
        <p:nvGrpSpPr>
          <p:cNvPr id="35" name="Group 34"/>
          <p:cNvGrpSpPr/>
          <p:nvPr/>
        </p:nvGrpSpPr>
        <p:grpSpPr>
          <a:xfrm>
            <a:off x="461416" y="1668173"/>
            <a:ext cx="11241405" cy="2072786"/>
            <a:chOff x="676275" y="1729428"/>
            <a:chExt cx="12914313" cy="2381251"/>
          </a:xfrm>
        </p:grpSpPr>
        <p:sp>
          <p:nvSpPr>
            <p:cNvPr id="36" name="Freeform 8"/>
            <p:cNvSpPr>
              <a:spLocks/>
            </p:cNvSpPr>
            <p:nvPr/>
          </p:nvSpPr>
          <p:spPr bwMode="auto">
            <a:xfrm>
              <a:off x="112156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7" name="Picture 36"/>
            <p:cNvPicPr>
              <a:picLocks noChangeAspect="1"/>
            </p:cNvPicPr>
            <p:nvPr/>
          </p:nvPicPr>
          <p:blipFill>
            <a:blip r:embed="rId3" cstate="print"/>
            <a:stretch>
              <a:fillRect/>
            </a:stretch>
          </p:blipFill>
          <p:spPr>
            <a:xfrm>
              <a:off x="12038731" y="2539772"/>
              <a:ext cx="809436" cy="812461"/>
            </a:xfrm>
            <a:prstGeom prst="rect">
              <a:avLst/>
            </a:prstGeom>
          </p:spPr>
        </p:pic>
        <p:sp>
          <p:nvSpPr>
            <p:cNvPr id="38" name="Freeform 5"/>
            <p:cNvSpPr>
              <a:spLocks/>
            </p:cNvSpPr>
            <p:nvPr/>
          </p:nvSpPr>
          <p:spPr bwMode="auto">
            <a:xfrm>
              <a:off x="9107488" y="2918466"/>
              <a:ext cx="2376488" cy="1192213"/>
            </a:xfrm>
            <a:custGeom>
              <a:avLst/>
              <a:gdLst/>
              <a:ahLst/>
              <a:cxnLst>
                <a:cxn ang="0">
                  <a:pos x="819" y="1"/>
                </a:cxn>
                <a:cxn ang="0">
                  <a:pos x="462" y="358"/>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6"/>
            <p:cNvSpPr>
              <a:spLocks/>
            </p:cNvSpPr>
            <p:nvPr/>
          </p:nvSpPr>
          <p:spPr bwMode="auto">
            <a:xfrm>
              <a:off x="7000875" y="1729428"/>
              <a:ext cx="2374900" cy="1189038"/>
            </a:xfrm>
            <a:custGeom>
              <a:avLst/>
              <a:gdLst/>
              <a:ahLst/>
              <a:cxnLst>
                <a:cxn ang="0">
                  <a:pos x="461" y="0"/>
                </a:cxn>
                <a:cxn ang="0">
                  <a:pos x="0" y="461"/>
                </a:cxn>
                <a:cxn ang="0">
                  <a:pos x="0" y="461"/>
                </a:cxn>
                <a:cxn ang="0">
                  <a:pos x="104" y="461"/>
                </a:cxn>
                <a:cxn ang="0">
                  <a:pos x="104" y="461"/>
                </a:cxn>
                <a:cxn ang="0">
                  <a:pos x="461" y="104"/>
                </a:cxn>
                <a:cxn ang="0">
                  <a:pos x="819" y="461"/>
                </a:cxn>
                <a:cxn ang="0">
                  <a:pos x="819" y="461"/>
                </a:cxn>
                <a:cxn ang="0">
                  <a:pos x="923" y="461"/>
                </a:cxn>
                <a:cxn ang="0">
                  <a:pos x="923" y="461"/>
                </a:cxn>
                <a:cxn ang="0">
                  <a:pos x="461" y="0"/>
                </a:cxn>
              </a:cxnLst>
              <a:rect l="0" t="0" r="r" b="b"/>
              <a:pathLst>
                <a:path w="923" h="461">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7"/>
            <p:cNvSpPr>
              <a:spLocks/>
            </p:cNvSpPr>
            <p:nvPr/>
          </p:nvSpPr>
          <p:spPr bwMode="auto">
            <a:xfrm>
              <a:off x="4892675" y="2918466"/>
              <a:ext cx="2374900" cy="1192213"/>
            </a:xfrm>
            <a:custGeom>
              <a:avLst/>
              <a:gdLst/>
              <a:ahLst/>
              <a:cxnLst>
                <a:cxn ang="0">
                  <a:pos x="819" y="1"/>
                </a:cxn>
                <a:cxn ang="0">
                  <a:pos x="461" y="359"/>
                </a:cxn>
                <a:cxn ang="0">
                  <a:pos x="103" y="1"/>
                </a:cxn>
                <a:cxn ang="0">
                  <a:pos x="103" y="0"/>
                </a:cxn>
                <a:cxn ang="0">
                  <a:pos x="0" y="0"/>
                </a:cxn>
                <a:cxn ang="0">
                  <a:pos x="0" y="1"/>
                </a:cxn>
                <a:cxn ang="0">
                  <a:pos x="461" y="462"/>
                </a:cxn>
                <a:cxn ang="0">
                  <a:pos x="923" y="1"/>
                </a:cxn>
                <a:cxn ang="0">
                  <a:pos x="923" y="0"/>
                </a:cxn>
                <a:cxn ang="0">
                  <a:pos x="819" y="0"/>
                </a:cxn>
                <a:cxn ang="0">
                  <a:pos x="819" y="1"/>
                </a:cxn>
              </a:cxnLst>
              <a:rect l="0" t="0" r="r" b="b"/>
              <a:pathLst>
                <a:path w="923" h="462">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8"/>
            <p:cNvSpPr>
              <a:spLocks/>
            </p:cNvSpPr>
            <p:nvPr/>
          </p:nvSpPr>
          <p:spPr bwMode="auto">
            <a:xfrm>
              <a:off x="2782888" y="1729428"/>
              <a:ext cx="2374900" cy="1189038"/>
            </a:xfrm>
            <a:custGeom>
              <a:avLst/>
              <a:gdLst/>
              <a:ahLst/>
              <a:cxnLst>
                <a:cxn ang="0">
                  <a:pos x="462" y="0"/>
                </a:cxn>
                <a:cxn ang="0">
                  <a:pos x="0" y="461"/>
                </a:cxn>
                <a:cxn ang="0">
                  <a:pos x="0" y="461"/>
                </a:cxn>
                <a:cxn ang="0">
                  <a:pos x="104" y="461"/>
                </a:cxn>
                <a:cxn ang="0">
                  <a:pos x="104" y="461"/>
                </a:cxn>
                <a:cxn ang="0">
                  <a:pos x="462" y="104"/>
                </a:cxn>
                <a:cxn ang="0">
                  <a:pos x="820" y="461"/>
                </a:cxn>
                <a:cxn ang="0">
                  <a:pos x="820" y="461"/>
                </a:cxn>
                <a:cxn ang="0">
                  <a:pos x="923" y="461"/>
                </a:cxn>
                <a:cxn ang="0">
                  <a:pos x="923" y="461"/>
                </a:cxn>
                <a:cxn ang="0">
                  <a:pos x="462" y="0"/>
                </a:cxn>
              </a:cxnLst>
              <a:rect l="0" t="0" r="r" b="b"/>
              <a:pathLst>
                <a:path w="923" h="461">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2" name="Group 41"/>
            <p:cNvGrpSpPr/>
            <p:nvPr/>
          </p:nvGrpSpPr>
          <p:grpSpPr>
            <a:xfrm>
              <a:off x="676275" y="1729428"/>
              <a:ext cx="2374900" cy="2381251"/>
              <a:chOff x="676275" y="2281238"/>
              <a:chExt cx="2374900" cy="2381251"/>
            </a:xfrm>
          </p:grpSpPr>
          <p:sp>
            <p:nvSpPr>
              <p:cNvPr id="50" name="Freeform 9"/>
              <p:cNvSpPr>
                <a:spLocks/>
              </p:cNvSpPr>
              <p:nvPr/>
            </p:nvSpPr>
            <p:spPr bwMode="auto">
              <a:xfrm>
                <a:off x="676275" y="3470276"/>
                <a:ext cx="2374900" cy="1192213"/>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51" name="Freeform 10"/>
              <p:cNvSpPr>
                <a:spLocks/>
              </p:cNvSpPr>
              <p:nvPr/>
            </p:nvSpPr>
            <p:spPr bwMode="auto">
              <a:xfrm>
                <a:off x="676275" y="2281238"/>
                <a:ext cx="2374900"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grpSp>
        <p:sp>
          <p:nvSpPr>
            <p:cNvPr id="43" name="Freeform 11"/>
            <p:cNvSpPr>
              <a:spLocks/>
            </p:cNvSpPr>
            <p:nvPr/>
          </p:nvSpPr>
          <p:spPr bwMode="auto">
            <a:xfrm>
              <a:off x="9107488" y="1729428"/>
              <a:ext cx="2376488" cy="1189038"/>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2"/>
            <p:cNvSpPr>
              <a:spLocks/>
            </p:cNvSpPr>
            <p:nvPr/>
          </p:nvSpPr>
          <p:spPr bwMode="auto">
            <a:xfrm>
              <a:off x="7000875" y="2918466"/>
              <a:ext cx="2374900" cy="1192213"/>
            </a:xfrm>
            <a:custGeom>
              <a:avLst/>
              <a:gdLst/>
              <a:ahLst/>
              <a:cxnLst>
                <a:cxn ang="0">
                  <a:pos x="461" y="358"/>
                </a:cxn>
                <a:cxn ang="0">
                  <a:pos x="104" y="0"/>
                </a:cxn>
                <a:cxn ang="0">
                  <a:pos x="0" y="0"/>
                </a:cxn>
                <a:cxn ang="0">
                  <a:pos x="461" y="462"/>
                </a:cxn>
                <a:cxn ang="0">
                  <a:pos x="923" y="0"/>
                </a:cxn>
                <a:cxn ang="0">
                  <a:pos x="819" y="0"/>
                </a:cxn>
                <a:cxn ang="0">
                  <a:pos x="461" y="358"/>
                </a:cxn>
              </a:cxnLst>
              <a:rect l="0" t="0" r="r" b="b"/>
              <a:pathLst>
                <a:path w="923" h="462">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3"/>
            <p:cNvSpPr>
              <a:spLocks/>
            </p:cNvSpPr>
            <p:nvPr/>
          </p:nvSpPr>
          <p:spPr bwMode="auto">
            <a:xfrm>
              <a:off x="4892675" y="1729428"/>
              <a:ext cx="2374900" cy="1189038"/>
            </a:xfrm>
            <a:custGeom>
              <a:avLst/>
              <a:gdLst/>
              <a:ahLst/>
              <a:cxnLst>
                <a:cxn ang="0">
                  <a:pos x="461" y="0"/>
                </a:cxn>
                <a:cxn ang="0">
                  <a:pos x="0" y="461"/>
                </a:cxn>
                <a:cxn ang="0">
                  <a:pos x="103" y="461"/>
                </a:cxn>
                <a:cxn ang="0">
                  <a:pos x="461" y="104"/>
                </a:cxn>
                <a:cxn ang="0">
                  <a:pos x="819" y="461"/>
                </a:cxn>
                <a:cxn ang="0">
                  <a:pos x="923" y="461"/>
                </a:cxn>
                <a:cxn ang="0">
                  <a:pos x="461" y="0"/>
                </a:cxn>
              </a:cxnLst>
              <a:rect l="0" t="0" r="r" b="b"/>
              <a:pathLst>
                <a:path w="923" h="461">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4"/>
            <p:cNvSpPr>
              <a:spLocks/>
            </p:cNvSpPr>
            <p:nvPr/>
          </p:nvSpPr>
          <p:spPr bwMode="auto">
            <a:xfrm>
              <a:off x="27828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7" name="Picture 46"/>
            <p:cNvPicPr>
              <a:picLocks noChangeAspect="1"/>
            </p:cNvPicPr>
            <p:nvPr/>
          </p:nvPicPr>
          <p:blipFill>
            <a:blip r:embed="rId4" cstate="print"/>
            <a:stretch>
              <a:fillRect/>
            </a:stretch>
          </p:blipFill>
          <p:spPr>
            <a:xfrm>
              <a:off x="9865000" y="2490521"/>
              <a:ext cx="715540" cy="987723"/>
            </a:xfrm>
            <a:prstGeom prst="rect">
              <a:avLst/>
            </a:prstGeom>
          </p:spPr>
        </p:pic>
        <p:sp>
          <p:nvSpPr>
            <p:cNvPr id="48" name="Freeform 14"/>
            <p:cNvSpPr>
              <a:spLocks/>
            </p:cNvSpPr>
            <p:nvPr/>
          </p:nvSpPr>
          <p:spPr bwMode="auto">
            <a:xfrm>
              <a:off x="11215688" y="2918466"/>
              <a:ext cx="2374900" cy="1192213"/>
            </a:xfrm>
            <a:custGeom>
              <a:avLst/>
              <a:gdLst/>
              <a:ahLst/>
              <a:cxnLst>
                <a:cxn ang="0">
                  <a:pos x="462" y="358"/>
                </a:cxn>
                <a:cxn ang="0">
                  <a:pos x="104" y="0"/>
                </a:cxn>
                <a:cxn ang="0">
                  <a:pos x="0" y="0"/>
                </a:cxn>
                <a:cxn ang="0">
                  <a:pos x="462" y="462"/>
                </a:cxn>
                <a:cxn ang="0">
                  <a:pos x="923" y="0"/>
                </a:cxn>
                <a:cxn ang="0">
                  <a:pos x="820" y="0"/>
                </a:cxn>
                <a:cxn ang="0">
                  <a:pos x="462" y="358"/>
                </a:cxn>
              </a:cxnLst>
              <a:rect l="0" t="0" r="r" b="b"/>
              <a:pathLst>
                <a:path w="923" h="462">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2" name="Rectangle 51"/>
          <p:cNvSpPr/>
          <p:nvPr/>
        </p:nvSpPr>
        <p:spPr>
          <a:xfrm>
            <a:off x="6102095" y="3754032"/>
            <a:ext cx="2043884" cy="1938992"/>
          </a:xfrm>
          <a:prstGeom prst="rect">
            <a:avLst/>
          </a:prstGeom>
        </p:spPr>
        <p:txBody>
          <a:bodyPr wrap="square">
            <a:spAutoFit/>
          </a:bodyPr>
          <a:lstStyle/>
          <a:p>
            <a:pPr algn="ctr">
              <a:spcAft>
                <a:spcPts val="800"/>
              </a:spcAft>
            </a:pPr>
            <a:r>
              <a:rPr lang="en-US" sz="2400" dirty="0">
                <a:solidFill>
                  <a:srgbClr val="113044"/>
                </a:solidFill>
                <a:latin typeface="Arial" panose="020B0604020202020204" pitchFamily="34" charset="0"/>
                <a:cs typeface="Arial" panose="020B0604020202020204" pitchFamily="34" charset="0"/>
              </a:rPr>
              <a:t>Advocating for Older Youth and LGBTQ Youth</a:t>
            </a:r>
          </a:p>
        </p:txBody>
      </p:sp>
      <p:pic>
        <p:nvPicPr>
          <p:cNvPr id="53" name="Picture 52"/>
          <p:cNvPicPr>
            <a:picLocks noChangeAspect="1"/>
          </p:cNvPicPr>
          <p:nvPr/>
        </p:nvPicPr>
        <p:blipFill>
          <a:blip r:embed="rId5"/>
          <a:stretch>
            <a:fillRect/>
          </a:stretch>
        </p:blipFill>
        <p:spPr>
          <a:xfrm>
            <a:off x="2795728" y="2446247"/>
            <a:ext cx="1087200" cy="668595"/>
          </a:xfrm>
          <a:prstGeom prst="rect">
            <a:avLst/>
          </a:prstGeom>
        </p:spPr>
      </p:pic>
      <p:pic>
        <p:nvPicPr>
          <p:cNvPr id="54" name="Picture 53"/>
          <p:cNvPicPr>
            <a:picLocks noChangeAspect="1"/>
          </p:cNvPicPr>
          <p:nvPr/>
        </p:nvPicPr>
        <p:blipFill>
          <a:blip r:embed="rId6"/>
          <a:stretch>
            <a:fillRect/>
          </a:stretch>
        </p:blipFill>
        <p:spPr>
          <a:xfrm>
            <a:off x="4677808" y="2387224"/>
            <a:ext cx="1076000" cy="679859"/>
          </a:xfrm>
          <a:prstGeom prst="rect">
            <a:avLst/>
          </a:prstGeom>
        </p:spPr>
      </p:pic>
      <p:pic>
        <p:nvPicPr>
          <p:cNvPr id="55" name="Picture 54"/>
          <p:cNvPicPr>
            <a:picLocks noChangeAspect="1"/>
          </p:cNvPicPr>
          <p:nvPr/>
        </p:nvPicPr>
        <p:blipFill>
          <a:blip r:embed="rId7"/>
          <a:stretch>
            <a:fillRect/>
          </a:stretch>
        </p:blipFill>
        <p:spPr>
          <a:xfrm>
            <a:off x="6479341" y="2312109"/>
            <a:ext cx="1137090" cy="808295"/>
          </a:xfrm>
          <a:prstGeom prst="rect">
            <a:avLst/>
          </a:prstGeom>
        </p:spPr>
      </p:pic>
      <p:sp>
        <p:nvSpPr>
          <p:cNvPr id="29" name="Freeform 9"/>
          <p:cNvSpPr>
            <a:spLocks/>
          </p:cNvSpPr>
          <p:nvPr/>
        </p:nvSpPr>
        <p:spPr bwMode="auto">
          <a:xfrm>
            <a:off x="457199" y="2700808"/>
            <a:ext cx="2073275" cy="1015751"/>
          </a:xfrm>
          <a:custGeom>
            <a:avLst/>
            <a:gdLst/>
            <a:ahLst/>
            <a:cxnLst>
              <a:cxn ang="0">
                <a:pos x="819" y="1"/>
              </a:cxn>
              <a:cxn ang="0">
                <a:pos x="462" y="359"/>
              </a:cxn>
              <a:cxn ang="0">
                <a:pos x="104" y="1"/>
              </a:cxn>
              <a:cxn ang="0">
                <a:pos x="104" y="0"/>
              </a:cxn>
              <a:cxn ang="0">
                <a:pos x="0" y="0"/>
              </a:cxn>
              <a:cxn ang="0">
                <a:pos x="0" y="1"/>
              </a:cxn>
              <a:cxn ang="0">
                <a:pos x="462" y="462"/>
              </a:cxn>
              <a:cxn ang="0">
                <a:pos x="923" y="1"/>
              </a:cxn>
              <a:cxn ang="0">
                <a:pos x="923" y="0"/>
              </a:cxn>
              <a:cxn ang="0">
                <a:pos x="819" y="0"/>
              </a:cxn>
              <a:cxn ang="0">
                <a:pos x="819" y="1"/>
              </a:cxn>
            </a:cxnLst>
            <a:rect l="0" t="0" r="r" b="b"/>
            <a:pathLst>
              <a:path w="923" h="462">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auto">
          <a:xfrm>
            <a:off x="457199" y="1676400"/>
            <a:ext cx="2073275" cy="1013046"/>
          </a:xfrm>
          <a:custGeom>
            <a:avLst/>
            <a:gdLst/>
            <a:ahLst/>
            <a:cxnLst>
              <a:cxn ang="0">
                <a:pos x="462" y="0"/>
              </a:cxn>
              <a:cxn ang="0">
                <a:pos x="0" y="461"/>
              </a:cxn>
              <a:cxn ang="0">
                <a:pos x="104" y="461"/>
              </a:cxn>
              <a:cxn ang="0">
                <a:pos x="462" y="104"/>
              </a:cxn>
              <a:cxn ang="0">
                <a:pos x="819" y="461"/>
              </a:cxn>
              <a:cxn ang="0">
                <a:pos x="923" y="461"/>
              </a:cxn>
              <a:cxn ang="0">
                <a:pos x="462" y="0"/>
              </a:cxn>
            </a:cxnLst>
            <a:rect l="0" t="0" r="r" b="b"/>
            <a:pathLst>
              <a:path w="923" h="461">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a:solidFill>
              <a:srgbClr val="F7F7F7"/>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7940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Factors Affecting Resilience</a:t>
            </a:r>
          </a:p>
        </p:txBody>
      </p:sp>
      <p:grpSp>
        <p:nvGrpSpPr>
          <p:cNvPr id="2" name="Group 1"/>
          <p:cNvGrpSpPr/>
          <p:nvPr/>
        </p:nvGrpSpPr>
        <p:grpSpPr>
          <a:xfrm>
            <a:off x="3663042" y="1627709"/>
            <a:ext cx="4974856" cy="4974856"/>
            <a:chOff x="3986264" y="1735852"/>
            <a:chExt cx="4974856" cy="4974856"/>
          </a:xfrm>
        </p:grpSpPr>
        <p:pic>
          <p:nvPicPr>
            <p:cNvPr id="21" name="Picture 20"/>
            <p:cNvPicPr>
              <a:picLocks noChangeAspect="1"/>
            </p:cNvPicPr>
            <p:nvPr/>
          </p:nvPicPr>
          <p:blipFill>
            <a:blip r:embed="rId3"/>
            <a:stretch>
              <a:fillRect/>
            </a:stretch>
          </p:blipFill>
          <p:spPr>
            <a:xfrm>
              <a:off x="3986264" y="1735852"/>
              <a:ext cx="4974856" cy="4974856"/>
            </a:xfrm>
            <a:prstGeom prst="rect">
              <a:avLst/>
            </a:prstGeom>
          </p:spPr>
        </p:pic>
        <p:sp>
          <p:nvSpPr>
            <p:cNvPr id="35" name="Rectangle 34"/>
            <p:cNvSpPr/>
            <p:nvPr/>
          </p:nvSpPr>
          <p:spPr>
            <a:xfrm rot="779254">
              <a:off x="4515207" y="3271880"/>
              <a:ext cx="1438318" cy="417531"/>
            </a:xfrm>
            <a:prstGeom prst="rect">
              <a:avLst/>
            </a:prstGeom>
            <a:solidFill>
              <a:schemeClr val="bg1">
                <a:lumMod val="95000"/>
              </a:schemeClr>
            </a:solidFill>
          </p:spPr>
          <p:txBody>
            <a:bodyPr wrap="square">
              <a:spAutoFit/>
            </a:bodyPr>
            <a:lstStyle/>
            <a:p>
              <a:r>
                <a:rPr lang="en-US" sz="2000" dirty="0">
                  <a:solidFill>
                    <a:schemeClr val="tx2">
                      <a:lumMod val="50000"/>
                    </a:schemeClr>
                  </a:solidFill>
                  <a:latin typeface="Arial" panose="020B0604020202020204" pitchFamily="34" charset="0"/>
                  <a:cs typeface="Arial" panose="020B0604020202020204" pitchFamily="34" charset="0"/>
                </a:rPr>
                <a:t>Influences</a:t>
              </a:r>
            </a:p>
          </p:txBody>
        </p:sp>
        <p:cxnSp>
          <p:nvCxnSpPr>
            <p:cNvPr id="26" name="Straight Arrow Connector 25"/>
            <p:cNvCxnSpPr>
              <a:cxnSpLocks/>
            </p:cNvCxnSpPr>
            <p:nvPr/>
          </p:nvCxnSpPr>
          <p:spPr>
            <a:xfrm>
              <a:off x="4328049" y="3539427"/>
              <a:ext cx="1844814" cy="439796"/>
            </a:xfrm>
            <a:prstGeom prst="straightConnector1">
              <a:avLst/>
            </a:prstGeom>
            <a:ln w="38100">
              <a:solidFill>
                <a:srgbClr val="222A3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20909193">
              <a:off x="7050323" y="3421979"/>
              <a:ext cx="1442048" cy="417531"/>
            </a:xfrm>
            <a:prstGeom prst="rect">
              <a:avLst/>
            </a:prstGeom>
            <a:solidFill>
              <a:schemeClr val="bg1">
                <a:lumMod val="95000"/>
              </a:schemeClr>
            </a:solidFill>
          </p:spPr>
          <p:txBody>
            <a:bodyPr wrap="square">
              <a:spAutoFit/>
            </a:bodyPr>
            <a:lstStyle/>
            <a:p>
              <a:r>
                <a:rPr lang="en-US" sz="2000" dirty="0">
                  <a:solidFill>
                    <a:schemeClr val="tx2">
                      <a:lumMod val="50000"/>
                    </a:schemeClr>
                  </a:solidFill>
                  <a:latin typeface="Arial" panose="020B0604020202020204" pitchFamily="34" charset="0"/>
                  <a:cs typeface="Arial" panose="020B0604020202020204" pitchFamily="34" charset="0"/>
                </a:rPr>
                <a:t>Influences</a:t>
              </a:r>
            </a:p>
          </p:txBody>
        </p:sp>
        <p:cxnSp>
          <p:nvCxnSpPr>
            <p:cNvPr id="31" name="Straight Arrow Connector 30"/>
            <p:cNvCxnSpPr>
              <a:cxnSpLocks/>
            </p:cNvCxnSpPr>
            <p:nvPr/>
          </p:nvCxnSpPr>
          <p:spPr>
            <a:xfrm flipV="1">
              <a:off x="6915918" y="3695711"/>
              <a:ext cx="1774103" cy="358008"/>
            </a:xfrm>
            <a:prstGeom prst="straightConnector1">
              <a:avLst/>
            </a:prstGeom>
            <a:ln w="38100">
              <a:solidFill>
                <a:srgbClr val="222A35"/>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34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
          <p:cNvSpPr/>
          <p:nvPr/>
        </p:nvSpPr>
        <p:spPr>
          <a:xfrm rot="10800000" flipH="1">
            <a:off x="2519820" y="3409667"/>
            <a:ext cx="9672180"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F5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12145" y="296268"/>
            <a:ext cx="9413319" cy="1010044"/>
            <a:chOff x="-2619" y="296268"/>
            <a:chExt cx="7569864" cy="1010044"/>
          </a:xfrm>
        </p:grpSpPr>
        <p:sp>
          <p:nvSpPr>
            <p:cNvPr id="32" name="Rectangle 8"/>
            <p:cNvSpPr/>
            <p:nvPr/>
          </p:nvSpPr>
          <p:spPr>
            <a:xfrm>
              <a:off x="-2619" y="1260593"/>
              <a:ext cx="6895393" cy="45719"/>
            </a:xfrm>
            <a:custGeom>
              <a:avLst/>
              <a:gdLst>
                <a:gd name="connsiteX0" fmla="*/ 0 w 5170811"/>
                <a:gd name="connsiteY0" fmla="*/ 0 h 45719"/>
                <a:gd name="connsiteX1" fmla="*/ 5170811 w 5170811"/>
                <a:gd name="connsiteY1" fmla="*/ 0 h 45719"/>
                <a:gd name="connsiteX2" fmla="*/ 5170811 w 5170811"/>
                <a:gd name="connsiteY2" fmla="*/ 45719 h 45719"/>
                <a:gd name="connsiteX3" fmla="*/ 0 w 5170811"/>
                <a:gd name="connsiteY3" fmla="*/ 45719 h 45719"/>
                <a:gd name="connsiteX4" fmla="*/ 0 w 5170811"/>
                <a:gd name="connsiteY4" fmla="*/ 0 h 45719"/>
                <a:gd name="connsiteX0" fmla="*/ 0 w 5170811"/>
                <a:gd name="connsiteY0" fmla="*/ 0 h 45719"/>
                <a:gd name="connsiteX1" fmla="*/ 5170811 w 5170811"/>
                <a:gd name="connsiteY1" fmla="*/ 0 h 45719"/>
                <a:gd name="connsiteX2" fmla="*/ 5148326 w 5170811"/>
                <a:gd name="connsiteY2" fmla="*/ 40722 h 45719"/>
                <a:gd name="connsiteX3" fmla="*/ 0 w 5170811"/>
                <a:gd name="connsiteY3" fmla="*/ 45719 h 45719"/>
                <a:gd name="connsiteX4" fmla="*/ 0 w 5170811"/>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11" h="45719">
                  <a:moveTo>
                    <a:pt x="0" y="0"/>
                  </a:moveTo>
                  <a:lnTo>
                    <a:pt x="5170811" y="0"/>
                  </a:lnTo>
                  <a:lnTo>
                    <a:pt x="5148326" y="40722"/>
                  </a:lnTo>
                  <a:lnTo>
                    <a:pt x="0" y="45719"/>
                  </a:lnTo>
                  <a:lnTo>
                    <a:pt x="0" y="0"/>
                  </a:lnTo>
                  <a:close/>
                </a:path>
              </a:pathLst>
            </a:custGeom>
            <a:solidFill>
              <a:srgbClr val="ED1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1"/>
            <p:cNvSpPr/>
            <p:nvPr/>
          </p:nvSpPr>
          <p:spPr>
            <a:xfrm flipH="1">
              <a:off x="-2" y="296268"/>
              <a:ext cx="7567247" cy="986631"/>
            </a:xfrm>
            <a:custGeom>
              <a:avLst/>
              <a:gdLst>
                <a:gd name="connsiteX0" fmla="*/ 0 w 9163574"/>
                <a:gd name="connsiteY0" fmla="*/ 0 h 1249960"/>
                <a:gd name="connsiteX1" fmla="*/ 9163574 w 9163574"/>
                <a:gd name="connsiteY1" fmla="*/ 0 h 1249960"/>
                <a:gd name="connsiteX2" fmla="*/ 9163574 w 9163574"/>
                <a:gd name="connsiteY2" fmla="*/ 1249960 h 1249960"/>
                <a:gd name="connsiteX3" fmla="*/ 0 w 9163574"/>
                <a:gd name="connsiteY3" fmla="*/ 1249960 h 1249960"/>
                <a:gd name="connsiteX4" fmla="*/ 0 w 9163574"/>
                <a:gd name="connsiteY4" fmla="*/ 0 h 1249960"/>
                <a:gd name="connsiteX0" fmla="*/ 0 w 10046002"/>
                <a:gd name="connsiteY0" fmla="*/ 0 h 1278735"/>
                <a:gd name="connsiteX1" fmla="*/ 10046002 w 10046002"/>
                <a:gd name="connsiteY1" fmla="*/ 28775 h 1278735"/>
                <a:gd name="connsiteX2" fmla="*/ 10046002 w 10046002"/>
                <a:gd name="connsiteY2" fmla="*/ 1278735 h 1278735"/>
                <a:gd name="connsiteX3" fmla="*/ 882428 w 10046002"/>
                <a:gd name="connsiteY3" fmla="*/ 1278735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1000725 w 10046002"/>
                <a:gd name="connsiteY3" fmla="*/ 1253157 h 1278735"/>
                <a:gd name="connsiteX4" fmla="*/ 0 w 10046002"/>
                <a:gd name="connsiteY4" fmla="*/ 0 h 1278735"/>
                <a:gd name="connsiteX0" fmla="*/ 0 w 10046002"/>
                <a:gd name="connsiteY0" fmla="*/ 0 h 1278735"/>
                <a:gd name="connsiteX1" fmla="*/ 10046002 w 10046002"/>
                <a:gd name="connsiteY1" fmla="*/ 28775 h 1278735"/>
                <a:gd name="connsiteX2" fmla="*/ 10046002 w 10046002"/>
                <a:gd name="connsiteY2" fmla="*/ 1278735 h 1278735"/>
                <a:gd name="connsiteX3" fmla="*/ 904809 w 10046002"/>
                <a:gd name="connsiteY3" fmla="*/ 1272340 h 1278735"/>
                <a:gd name="connsiteX4" fmla="*/ 0 w 10046002"/>
                <a:gd name="connsiteY4" fmla="*/ 0 h 1278735"/>
                <a:gd name="connsiteX0" fmla="*/ 0 w 10046002"/>
                <a:gd name="connsiteY0" fmla="*/ 0 h 1278735"/>
                <a:gd name="connsiteX1" fmla="*/ 10036411 w 10046002"/>
                <a:gd name="connsiteY1" fmla="*/ 3198 h 1278735"/>
                <a:gd name="connsiteX2" fmla="*/ 10046002 w 10046002"/>
                <a:gd name="connsiteY2" fmla="*/ 1278735 h 1278735"/>
                <a:gd name="connsiteX3" fmla="*/ 904809 w 10046002"/>
                <a:gd name="connsiteY3" fmla="*/ 1272340 h 1278735"/>
                <a:gd name="connsiteX4" fmla="*/ 0 w 10046002"/>
                <a:gd name="connsiteY4" fmla="*/ 0 h 1278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6002" h="1278735">
                  <a:moveTo>
                    <a:pt x="0" y="0"/>
                  </a:moveTo>
                  <a:lnTo>
                    <a:pt x="10036411" y="3198"/>
                  </a:lnTo>
                  <a:lnTo>
                    <a:pt x="10046002" y="1278735"/>
                  </a:lnTo>
                  <a:lnTo>
                    <a:pt x="904809" y="1272340"/>
                  </a:lnTo>
                  <a:lnTo>
                    <a:pt x="0" y="0"/>
                  </a:lnTo>
                  <a:close/>
                </a:path>
              </a:pathLst>
            </a:custGeom>
            <a:solidFill>
              <a:srgbClr val="113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aphicFrame>
        <p:nvGraphicFramePr>
          <p:cNvPr id="23" name="Object 2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95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Freeform 18"/>
          <p:cNvSpPr>
            <a:spLocks/>
          </p:cNvSpPr>
          <p:nvPr/>
        </p:nvSpPr>
        <p:spPr bwMode="auto">
          <a:xfrm>
            <a:off x="3807654" y="3678446"/>
            <a:ext cx="410076" cy="411057"/>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9"/>
          <p:cNvSpPr>
            <a:spLocks/>
          </p:cNvSpPr>
          <p:nvPr/>
        </p:nvSpPr>
        <p:spPr bwMode="auto">
          <a:xfrm>
            <a:off x="4255010" y="3732403"/>
            <a:ext cx="149609" cy="302161"/>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Title 8">
            <a:extLst>
              <a:ext uri="{FF2B5EF4-FFF2-40B4-BE49-F238E27FC236}">
                <a16:creationId xmlns:a16="http://schemas.microsoft.com/office/drawing/2014/main" xmlns="" id="{4F066ECE-C073-48D9-86B9-7649E87B7052}"/>
              </a:ext>
            </a:extLst>
          </p:cNvPr>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Factors Affecting Resilience</a:t>
            </a:r>
          </a:p>
        </p:txBody>
      </p:sp>
      <p:sp>
        <p:nvSpPr>
          <p:cNvPr id="2" name="TextBox 1">
            <a:extLst>
              <a:ext uri="{FF2B5EF4-FFF2-40B4-BE49-F238E27FC236}">
                <a16:creationId xmlns:a16="http://schemas.microsoft.com/office/drawing/2014/main" xmlns="" id="{0E03D9F4-EB36-A64B-9AA8-11CA1B1784C0}"/>
              </a:ext>
            </a:extLst>
          </p:cNvPr>
          <p:cNvSpPr txBox="1"/>
          <p:nvPr/>
        </p:nvSpPr>
        <p:spPr>
          <a:xfrm>
            <a:off x="5381469" y="3655364"/>
            <a:ext cx="6056026" cy="830997"/>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Video: Bailey’s Story</a:t>
            </a:r>
          </a:p>
          <a:p>
            <a:endParaRPr lang="en-US" sz="2400" dirty="0"/>
          </a:p>
        </p:txBody>
      </p:sp>
    </p:spTree>
    <p:extLst>
      <p:ext uri="{BB962C8B-B14F-4D97-AF65-F5344CB8AC3E}">
        <p14:creationId xmlns:p14="http://schemas.microsoft.com/office/powerpoint/2010/main" val="273491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Permanence</a:t>
            </a:r>
          </a:p>
        </p:txBody>
      </p:sp>
      <p:sp>
        <p:nvSpPr>
          <p:cNvPr id="5" name="Content Placeholder 1"/>
          <p:cNvSpPr>
            <a:spLocks noGrp="1"/>
          </p:cNvSpPr>
          <p:nvPr>
            <p:ph sz="quarter" idx="10"/>
          </p:nvPr>
        </p:nvSpPr>
        <p:spPr>
          <a:xfrm>
            <a:off x="447040" y="1777952"/>
            <a:ext cx="7040880" cy="3047184"/>
          </a:xfrm>
        </p:spPr>
        <p:txBody>
          <a:bodyPr/>
          <a:lstStyle/>
          <a:p>
            <a:pPr marL="0" lvl="1" indent="0">
              <a:spcAft>
                <a:spcPts val="1200"/>
              </a:spcAft>
              <a:buNone/>
            </a:pPr>
            <a:r>
              <a:rPr lang="en-US" sz="2400" dirty="0">
                <a:solidFill>
                  <a:schemeClr val="tx2">
                    <a:lumMod val="50000"/>
                  </a:schemeClr>
                </a:solidFill>
                <a:latin typeface="Arial" panose="020B0604020202020204" pitchFamily="34" charset="0"/>
                <a:cs typeface="Arial" panose="020B0604020202020204" pitchFamily="34" charset="0"/>
              </a:rPr>
              <a:t>Children require a primary attachment figure: an adult who consistently meets their emotional and physical needs.</a:t>
            </a:r>
          </a:p>
          <a:p>
            <a:pPr marL="457200" lvl="1" indent="-457200">
              <a:spcAft>
                <a:spcPts val="1200"/>
              </a:spcAft>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This role is typically filled by a biological parent.</a:t>
            </a:r>
          </a:p>
          <a:p>
            <a:pPr marL="457200" lvl="1" indent="-457200">
              <a:spcAft>
                <a:spcPts val="1200"/>
              </a:spcAft>
              <a:buClr>
                <a:srgbClr val="FF0000"/>
              </a:buClr>
              <a:buFont typeface="Wingdings" panose="05000000000000000000" pitchFamily="2" charset="2"/>
              <a:buChar char="ü"/>
            </a:pPr>
            <a:r>
              <a:rPr lang="en-US" sz="2400" dirty="0">
                <a:solidFill>
                  <a:schemeClr val="tx2">
                    <a:lumMod val="50000"/>
                  </a:schemeClr>
                </a:solidFill>
                <a:latin typeface="Arial" panose="020B0604020202020204" pitchFamily="34" charset="0"/>
                <a:cs typeface="Arial" panose="020B0604020202020204" pitchFamily="34" charset="0"/>
              </a:rPr>
              <a:t>Other caring adults who commit unconditionally to the child can also meet the child’s need for permanence.</a:t>
            </a:r>
          </a:p>
        </p:txBody>
      </p:sp>
      <p:pic>
        <p:nvPicPr>
          <p:cNvPr id="13" name="Picture 12"/>
          <p:cNvPicPr>
            <a:picLocks noChangeAspect="1"/>
          </p:cNvPicPr>
          <p:nvPr/>
        </p:nvPicPr>
        <p:blipFill>
          <a:blip r:embed="rId3"/>
          <a:stretch>
            <a:fillRect/>
          </a:stretch>
        </p:blipFill>
        <p:spPr>
          <a:xfrm>
            <a:off x="7639883" y="2243108"/>
            <a:ext cx="4261130" cy="3319492"/>
          </a:xfrm>
          <a:prstGeom prst="rect">
            <a:avLst/>
          </a:prstGeom>
        </p:spPr>
      </p:pic>
    </p:spTree>
    <p:extLst>
      <p:ext uri="{BB962C8B-B14F-4D97-AF65-F5344CB8AC3E}">
        <p14:creationId xmlns:p14="http://schemas.microsoft.com/office/powerpoint/2010/main" val="398474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12145" y="97245"/>
            <a:ext cx="10515600" cy="1325563"/>
          </a:xfrm>
        </p:spPr>
        <p:txBody>
          <a:bodyPr>
            <a:normAutofit/>
          </a:bodyPr>
          <a:lstStyle/>
          <a:p>
            <a:r>
              <a:rPr lang="en-US" dirty="0"/>
              <a:t>Chapter 7: </a:t>
            </a:r>
            <a:r>
              <a:rPr lang="en-US" dirty="0">
                <a:solidFill>
                  <a:schemeClr val="bg1">
                    <a:lumMod val="95000"/>
                  </a:schemeClr>
                </a:solidFill>
                <a:latin typeface="Proxima Nova Rg" panose="02000506030000020004" pitchFamily="50" charset="0"/>
              </a:rPr>
              <a:t/>
            </a:r>
            <a:br>
              <a:rPr lang="en-US" dirty="0">
                <a:solidFill>
                  <a:schemeClr val="bg1">
                    <a:lumMod val="95000"/>
                  </a:schemeClr>
                </a:solidFill>
                <a:latin typeface="Proxima Nova Rg" panose="02000506030000020004" pitchFamily="50" charset="0"/>
              </a:rPr>
            </a:br>
            <a:r>
              <a:rPr lang="en-US" b="0" dirty="0">
                <a:solidFill>
                  <a:schemeClr val="bg1">
                    <a:lumMod val="95000"/>
                  </a:schemeClr>
                </a:solidFill>
              </a:rPr>
              <a:t>Permanence</a:t>
            </a:r>
          </a:p>
        </p:txBody>
      </p:sp>
      <p:sp>
        <p:nvSpPr>
          <p:cNvPr id="6" name="Content Placeholder 1"/>
          <p:cNvSpPr>
            <a:spLocks noGrp="1"/>
          </p:cNvSpPr>
          <p:nvPr>
            <p:ph sz="quarter" idx="10"/>
          </p:nvPr>
        </p:nvSpPr>
        <p:spPr>
          <a:xfrm>
            <a:off x="990600" y="1485900"/>
            <a:ext cx="11109961" cy="4913241"/>
          </a:xfrm>
        </p:spPr>
        <p:txBody>
          <a:bodyPr/>
          <a:lstStyle/>
          <a:p>
            <a:pPr>
              <a:spcAft>
                <a:spcPts val="1200"/>
              </a:spcAft>
            </a:pPr>
            <a:r>
              <a:rPr lang="en-US" sz="2400" dirty="0">
                <a:solidFill>
                  <a:schemeClr val="tx2">
                    <a:lumMod val="50000"/>
                  </a:schemeClr>
                </a:solidFill>
                <a:latin typeface="Arial" panose="020B0604020202020204" pitchFamily="34" charset="0"/>
                <a:cs typeface="Arial" panose="020B0604020202020204" pitchFamily="34" charset="0"/>
              </a:rPr>
              <a:t>As a CASA/GAL volunteer:</a:t>
            </a:r>
          </a:p>
          <a:p>
            <a:pPr marL="708637"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Advocate for a safe, permanent home as soon as possible, honoring the child’s culture and sense of time.</a:t>
            </a:r>
          </a:p>
          <a:p>
            <a:pPr>
              <a:spcAft>
                <a:spcPts val="1200"/>
              </a:spcAft>
            </a:pPr>
            <a:r>
              <a:rPr lang="en-US" sz="2400" dirty="0">
                <a:solidFill>
                  <a:schemeClr val="tx2">
                    <a:lumMod val="50000"/>
                  </a:schemeClr>
                </a:solidFill>
                <a:latin typeface="Arial" panose="020B0604020202020204" pitchFamily="34" charset="0"/>
                <a:cs typeface="Arial" panose="020B0604020202020204" pitchFamily="34" charset="0"/>
              </a:rPr>
              <a:t>Possible permanent options include:</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Return to parent.</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Adoption (by a relative or nonrelative).</a:t>
            </a:r>
          </a:p>
          <a:p>
            <a:pPr marL="800100" lvl="1" indent="-342900">
              <a:spcAft>
                <a:spcPts val="1200"/>
              </a:spcAft>
              <a:buClr>
                <a:srgbClr val="FF0000"/>
              </a:buClr>
              <a:buFont typeface="Arial" panose="020B0604020202020204" pitchFamily="34" charset="0"/>
              <a:buChar char="•"/>
            </a:pPr>
            <a:r>
              <a:rPr lang="en-US" sz="2400" dirty="0">
                <a:solidFill>
                  <a:schemeClr val="tx2">
                    <a:lumMod val="50000"/>
                  </a:schemeClr>
                </a:solidFill>
                <a:latin typeface="Arial" panose="020B0604020202020204" pitchFamily="34" charset="0"/>
                <a:cs typeface="Arial" panose="020B0604020202020204" pitchFamily="34" charset="0"/>
              </a:rPr>
              <a:t>Permanent Managing Conservatorship to a relative. </a:t>
            </a:r>
          </a:p>
        </p:txBody>
      </p:sp>
    </p:spTree>
    <p:extLst>
      <p:ext uri="{BB962C8B-B14F-4D97-AF65-F5344CB8AC3E}">
        <p14:creationId xmlns:p14="http://schemas.microsoft.com/office/powerpoint/2010/main" val="1780937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29960</TotalTime>
  <Words>1193</Words>
  <Application>Microsoft Macintosh PowerPoint</Application>
  <PresentationFormat>Custom</PresentationFormat>
  <Paragraphs>188</Paragraphs>
  <Slides>31</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think-cell Slide</vt:lpstr>
      <vt:lpstr>PowerPoint Presentation</vt:lpstr>
      <vt:lpstr>Chapter 7:  Educational Advocacy, Older and LGBTQ Youth</vt:lpstr>
      <vt:lpstr>Chapter 7:  Pre-Work Recap</vt:lpstr>
      <vt:lpstr>Chapter 7:  Chapter Overview and Competencies</vt:lpstr>
      <vt:lpstr>Chapter 7:  Educational Advocacy, Older and LGBTQ Youth</vt:lpstr>
      <vt:lpstr>Chapter 7:  Factors Affecting Resilience</vt:lpstr>
      <vt:lpstr>Chapter 7:  Factors Affecting Resilience</vt:lpstr>
      <vt:lpstr>Chapter 7:  Permanence</vt:lpstr>
      <vt:lpstr>Chapter 7:  Permanence</vt:lpstr>
      <vt:lpstr>Chapter 7:  Permanence</vt:lpstr>
      <vt:lpstr>Chapter 7:  Permanence</vt:lpstr>
      <vt:lpstr>Chapter 7:  Factors Affecting Resilience</vt:lpstr>
      <vt:lpstr>Chapter 7:  Concurrent Planning</vt:lpstr>
      <vt:lpstr>Chapter 7:  Educational Advocacy, Older and LGBTQ Youth</vt:lpstr>
      <vt:lpstr>Chapter 7:  Educational Advocacy Quick Assessment Form</vt:lpstr>
      <vt:lpstr>Chapter 7:  Educational Advocacy, Older and LGBTQ Youth</vt:lpstr>
      <vt:lpstr>Chapter 7:  Advocating for Older Youth</vt:lpstr>
      <vt:lpstr>Chapter 7:  Advocating for LGBTQ Youth</vt:lpstr>
      <vt:lpstr>Chapter 7:  Factors Affecting Resilience</vt:lpstr>
      <vt:lpstr>Chapter 7:  Educational Advocacy, Older and LGBTQ Youth</vt:lpstr>
      <vt:lpstr>Chapter 7:  The Brown Case</vt:lpstr>
      <vt:lpstr>Chapter 7:  The Brown Case</vt:lpstr>
      <vt:lpstr>Chapter 7:  The Brown Case</vt:lpstr>
      <vt:lpstr>Chapter 7:  The Brown Case</vt:lpstr>
      <vt:lpstr>PowerPoint Presentation</vt:lpstr>
      <vt:lpstr>Chapter 7:  The Brown Case</vt:lpstr>
      <vt:lpstr>Chapter 7: The Brown Case</vt:lpstr>
      <vt:lpstr>Chapter 7:  Educational Advocacy, Older and LGBTQ Youth</vt:lpstr>
      <vt:lpstr>Chapter 7:  Domestic Violence and Cultural Competence</vt:lpstr>
      <vt:lpstr>Chapter 7:  Evaluation</vt:lpstr>
      <vt:lpstr>Chapter 8:  Pre-Work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dc:creator>
  <cp:lastModifiedBy>Abe Young</cp:lastModifiedBy>
  <cp:revision>1506</cp:revision>
  <dcterms:created xsi:type="dcterms:W3CDTF">2017-03-16T08:38:02Z</dcterms:created>
  <dcterms:modified xsi:type="dcterms:W3CDTF">2018-08-17T20:19:08Z</dcterms:modified>
</cp:coreProperties>
</file>