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9E58503-EF74-4006-A082-827FA99C35F7}">
  <a:tblStyle styleId="{29E58503-EF74-4006-A082-827FA99C35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80" y="-120"/>
      </p:cViewPr>
      <p:guideLst>
        <p:guide orient="horz" pos="2160"/>
        <p:guide pos="3840"/>
        <p:guide pos="38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536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12145" y="1260593"/>
            <a:ext cx="8574597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-8891" y="296268"/>
            <a:ext cx="9410065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3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l="25433" t="75556"/>
          <a:stretch/>
        </p:blipFill>
        <p:spPr>
          <a:xfrm>
            <a:off x="-1" y="5181600"/>
            <a:ext cx="12192001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3483602" y="5297980"/>
            <a:ext cx="8020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TEXAS CASA 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 TRAINING SESSION 8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257300" y="-19050"/>
            <a:ext cx="3048000" cy="5200649"/>
          </a:xfrm>
          <a:prstGeom prst="parallelogram">
            <a:avLst>
              <a:gd name="adj" fmla="val 72940"/>
            </a:avLst>
          </a:prstGeom>
          <a:solidFill>
            <a:srgbClr val="D223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9845040" y="0"/>
            <a:ext cx="2346960" cy="14935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4" descr="CPSTransformationUpda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100" y="246808"/>
            <a:ext cx="6654800" cy="468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Elements of A Good Court Report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203577" y="1447800"/>
            <a:ext cx="2159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[ Facilitator to Add 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256" y="2415767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0869" y="2427237"/>
            <a:ext cx="726351" cy="9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4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78" name="Google Shape;178;p14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4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11498892" y="6263014"/>
            <a:ext cx="424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320474" y="4210859"/>
            <a:ext cx="28529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</a:t>
            </a:r>
            <a:endParaRPr/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4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4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93" name="Google Shape;193;p14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4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9206" y="2432906"/>
            <a:ext cx="1074388" cy="10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3997" y="2549880"/>
            <a:ext cx="1163895" cy="73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5"/>
          <p:cNvGrpSpPr/>
          <p:nvPr/>
        </p:nvGrpSpPr>
        <p:grpSpPr>
          <a:xfrm>
            <a:off x="-2120502" y="502331"/>
            <a:ext cx="12890671" cy="7293488"/>
            <a:chOff x="-6122738" y="-937410"/>
            <a:chExt cx="12890671" cy="7293488"/>
          </a:xfrm>
        </p:grpSpPr>
        <p:sp>
          <p:nvSpPr>
            <p:cNvPr id="207" name="Google Shape;207;p15"/>
            <p:cNvSpPr/>
            <p:nvPr/>
          </p:nvSpPr>
          <p:spPr>
            <a:xfrm>
              <a:off x="-6122738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rgbClr val="35425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80119" y="246332"/>
              <a:ext cx="6387814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380119" y="246332"/>
              <a:ext cx="6387814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CASA/GAL Volunteer Role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2339" y="184776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826075" y="985438"/>
              <a:ext cx="5941858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826075" y="985438"/>
              <a:ext cx="5941858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Child Welfare System and Laws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18295" y="923882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070457" y="1724003"/>
              <a:ext cx="5697476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1070457" y="1724003"/>
              <a:ext cx="5697476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Cultural Competence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62677" y="1662447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148486" y="2463109"/>
              <a:ext cx="5619447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1148486" y="2463109"/>
              <a:ext cx="5619447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Working with Children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840706" y="2401553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070457" y="3202215"/>
              <a:ext cx="5697476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1070457" y="3202215"/>
              <a:ext cx="5697476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Working with Families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62677" y="3140659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26075" y="3940779"/>
              <a:ext cx="5941858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826075" y="3940779"/>
              <a:ext cx="5941858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Communication Skills</a:t>
              </a:r>
              <a:endParaRPr sz="24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18295" y="3879223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80119" y="4679885"/>
              <a:ext cx="6387814" cy="4924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380119" y="4679885"/>
              <a:ext cx="6387814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0950" rIns="60950" bIns="60950" anchor="ctr" anchorCtr="0">
              <a:noAutofit/>
            </a:bodyPr>
            <a:lstStyle/>
            <a:p>
              <a:pPr marL="0" marR="0" lvl="0" indent="-1524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Working a Case</a:t>
              </a: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2339" y="4618329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General Training Review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1498892" y="6263014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84" y="2915920"/>
            <a:ext cx="2320269" cy="228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166" y="1755407"/>
            <a:ext cx="549434" cy="33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5926" y="6179887"/>
            <a:ext cx="276255" cy="38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3600" y="5457963"/>
            <a:ext cx="313819" cy="31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01629" y="3257918"/>
            <a:ext cx="391731" cy="29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4865" y="2475814"/>
            <a:ext cx="342554" cy="42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0312" y="3997462"/>
            <a:ext cx="365460" cy="31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75231" y="4715436"/>
            <a:ext cx="444525" cy="33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4436" y="778431"/>
            <a:ext cx="422556" cy="415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5"/>
          <p:cNvGrpSpPr/>
          <p:nvPr/>
        </p:nvGrpSpPr>
        <p:grpSpPr>
          <a:xfrm rot="660563">
            <a:off x="8077408" y="868819"/>
            <a:ext cx="665073" cy="389720"/>
            <a:chOff x="1343347" y="5131678"/>
            <a:chExt cx="665073" cy="389720"/>
          </a:xfrm>
        </p:grpSpPr>
        <p:sp>
          <p:nvSpPr>
            <p:cNvPr id="241" name="Google Shape;241;p15"/>
            <p:cNvSpPr/>
            <p:nvPr/>
          </p:nvSpPr>
          <p:spPr>
            <a:xfrm rot="-6791320">
              <a:off x="1400992" y="5168629"/>
              <a:ext cx="288686" cy="31581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 txBox="1"/>
            <p:nvPr/>
          </p:nvSpPr>
          <p:spPr>
            <a:xfrm rot="-660563">
              <a:off x="1639941" y="5175171"/>
              <a:ext cx="3481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8B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Reporting in Court</a:t>
            </a:r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1"/>
          </p:nvPr>
        </p:nvSpPr>
        <p:spPr>
          <a:xfrm>
            <a:off x="4449745" y="2641445"/>
            <a:ext cx="6347562" cy="216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Helpful tips for your courtroom presentation</a:t>
            </a:r>
            <a:endParaRPr/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462" y="2443666"/>
            <a:ext cx="2282352" cy="256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869" y="2427237"/>
            <a:ext cx="726351" cy="9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7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58" name="Google Shape;258;p17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320474" y="4210859"/>
            <a:ext cx="2852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    and Policies</a:t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17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271" name="Google Shape;271;p17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7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9206" y="2432906"/>
            <a:ext cx="1074388" cy="10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3997" y="2549880"/>
            <a:ext cx="1163895" cy="73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7">
            <a:alphaModFix amt="10000"/>
          </a:blip>
          <a:srcRect/>
          <a:stretch/>
        </p:blipFill>
        <p:spPr>
          <a:xfrm>
            <a:off x="3553256" y="2415767"/>
            <a:ext cx="715541" cy="98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/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Panel of Volunteers: Experience Sharing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3911600" y="2000187"/>
            <a:ext cx="8463512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Receiving a case assignment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a child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Assessing a child’s needs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relationship with caseworkers and attorneys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with parents and engaging family members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a case as it progresses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recommendations in court 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persevere when times get tough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stay on top of documentation</a:t>
            </a:r>
            <a:endParaRPr/>
          </a:p>
          <a:p>
            <a:pPr marL="4572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maintain emotional boundaries </a:t>
            </a:r>
            <a:endParaRPr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8" descr="lad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3831012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Support for CASA/GAL Volunteers</a:t>
            </a:r>
            <a:endParaRPr/>
          </a:p>
        </p:txBody>
      </p:sp>
      <p:sp>
        <p:nvSpPr>
          <p:cNvPr id="294" name="Google Shape;294;p19"/>
          <p:cNvSpPr txBox="1"/>
          <p:nvPr/>
        </p:nvSpPr>
        <p:spPr>
          <a:xfrm>
            <a:off x="11498892" y="6263014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pic>
        <p:nvPicPr>
          <p:cNvPr id="295" name="Google Shape;295;p19"/>
          <p:cNvPicPr preferRelativeResize="0"/>
          <p:nvPr/>
        </p:nvPicPr>
        <p:blipFill rotWithShape="1">
          <a:blip r:embed="rId3">
            <a:alphaModFix/>
          </a:blip>
          <a:srcRect l="6274"/>
          <a:stretch/>
        </p:blipFill>
        <p:spPr>
          <a:xfrm>
            <a:off x="477520" y="2032000"/>
            <a:ext cx="11134426" cy="206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/>
          <p:nvPr/>
        </p:nvSpPr>
        <p:spPr>
          <a:xfrm>
            <a:off x="608958" y="4273094"/>
            <a:ext cx="2834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Program Staff Support</a:t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3443598" y="4273094"/>
            <a:ext cx="2766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In-Service Training</a:t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6327869" y="4273094"/>
            <a:ext cx="24556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Peer Relationships</a:t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8895627" y="4273094"/>
            <a:ext cx="28238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Self-Care/Personal Support Networks</a:t>
            </a:r>
            <a:endParaRPr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442" y="2567835"/>
            <a:ext cx="1015718" cy="99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4279" y="2607735"/>
            <a:ext cx="1025252" cy="88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9771" y="2607735"/>
            <a:ext cx="1091820" cy="13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1831" y="2525231"/>
            <a:ext cx="940097" cy="101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</a:t>
            </a:r>
            <a:b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Expectations Review</a:t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0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312" name="Google Shape;312;p20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0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grpSp>
        <p:nvGrpSpPr>
          <p:cNvPr id="314" name="Google Shape;314;p20"/>
          <p:cNvGrpSpPr/>
          <p:nvPr/>
        </p:nvGrpSpPr>
        <p:grpSpPr>
          <a:xfrm>
            <a:off x="2519820" y="3495564"/>
            <a:ext cx="9672180" cy="1047730"/>
            <a:chOff x="2519820" y="3495564"/>
            <a:chExt cx="9672180" cy="1047730"/>
          </a:xfrm>
        </p:grpSpPr>
        <p:sp>
          <p:nvSpPr>
            <p:cNvPr id="315" name="Google Shape;315;p20"/>
            <p:cNvSpPr/>
            <p:nvPr/>
          </p:nvSpPr>
          <p:spPr>
            <a:xfrm rot="10800000" flipH="1">
              <a:off x="2519820" y="3530071"/>
              <a:ext cx="967218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344449" y="3582448"/>
              <a:ext cx="8847551" cy="914400"/>
            </a:xfrm>
            <a:prstGeom prst="rect">
              <a:avLst/>
            </a:pr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Expectations Review</a:t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6791320">
              <a:off x="3469698" y="3650240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3553256" y="2415767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0869" y="2427237"/>
            <a:ext cx="726351" cy="9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1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26" name="Google Shape;326;p21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320474" y="4210859"/>
            <a:ext cx="2852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    and Policies</a:t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</p:txBody>
      </p:sp>
      <p:pic>
        <p:nvPicPr>
          <p:cNvPr id="333" name="Google Shape;33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21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339" name="Google Shape;339;p21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21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346" name="Google Shape;34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3997" y="2549880"/>
            <a:ext cx="1163895" cy="73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1379" y="2427237"/>
            <a:ext cx="1054725" cy="103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 txBox="1"/>
          <p:nvPr/>
        </p:nvSpPr>
        <p:spPr>
          <a:xfrm>
            <a:off x="3791857" y="26670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 txBox="1"/>
          <p:nvPr/>
        </p:nvSpPr>
        <p:spPr>
          <a:xfrm>
            <a:off x="11498892" y="6263014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3401562" y="2237439"/>
            <a:ext cx="879043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Final training requirements 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process for case assignment 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 to expect from your first meeting with your supervisor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Becoming sworn in as a new CASA volunteer</a:t>
            </a:r>
            <a:endParaRPr/>
          </a:p>
        </p:txBody>
      </p:sp>
      <p:pic>
        <p:nvPicPr>
          <p:cNvPr id="356" name="Google Shape;3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42" y="2540940"/>
            <a:ext cx="2621280" cy="2770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7" name="Google Shape;47;p5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5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endParaRPr>
              <a:solidFill>
                <a:srgbClr val="F2F2F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Moving Forward as an Advocate</a:t>
            </a:r>
            <a:endParaRPr>
              <a:solidFill>
                <a:srgbClr val="F2F2F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320474" y="4210859"/>
            <a:ext cx="2852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Pre-Work Recap    and Policies</a:t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</p:txBody>
      </p:sp>
      <p:pic>
        <p:nvPicPr>
          <p:cNvPr id="55" name="Google Shape;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pic>
          <p:nvPicPr>
            <p:cNvPr id="61" name="Google Shape;6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5636" y="2984716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5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5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2765" y="2385177"/>
            <a:ext cx="715541" cy="9877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9206" y="2432906"/>
            <a:ext cx="1074388" cy="10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3997" y="2549880"/>
            <a:ext cx="1163895" cy="73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917" y="2509417"/>
            <a:ext cx="1243360" cy="78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0869" y="2427237"/>
            <a:ext cx="726351" cy="9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23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65" name="Google Shape;365;p23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23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320474" y="4210859"/>
            <a:ext cx="2852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    and Policies</a:t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</p:txBody>
      </p:sp>
      <p:pic>
        <p:nvPicPr>
          <p:cNvPr id="372" name="Google Shape;37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3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23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378" name="Google Shape;378;p23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23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7010401" y="2918466"/>
            <a:ext cx="2352674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384" name="Google Shape;38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1379" y="2427237"/>
            <a:ext cx="1054725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/>
          <p:nvPr/>
        </p:nvSpPr>
        <p:spPr>
          <a:xfrm>
            <a:off x="4892675" y="29311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4892675" y="17421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3"/>
          <p:cNvPicPr preferRelativeResize="0"/>
          <p:nvPr/>
        </p:nvPicPr>
        <p:blipFill rotWithShape="1">
          <a:blip r:embed="rId7">
            <a:alphaModFix amt="10000"/>
          </a:blip>
          <a:srcRect/>
          <a:stretch/>
        </p:blipFill>
        <p:spPr>
          <a:xfrm>
            <a:off x="3553256" y="2415767"/>
            <a:ext cx="715541" cy="98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 sz="2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4"/>
          <p:cNvSpPr txBox="1">
            <a:spLocks noGrp="1"/>
          </p:cNvSpPr>
          <p:nvPr>
            <p:ph type="body" idx="1"/>
          </p:nvPr>
        </p:nvSpPr>
        <p:spPr>
          <a:xfrm>
            <a:off x="800100" y="1757390"/>
            <a:ext cx="11201400" cy="334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 this chapter, you learned to: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Work independently to complete a CASA/GAL volunteer court report.</a:t>
            </a:r>
            <a:endParaRPr/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Name the competencies you’ve strengthened during training and those that you plan to develop further.</a:t>
            </a:r>
            <a:endParaRPr/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Describe the types of support and resources that will be available to you as a CASA/GAL volunteer.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/>
          </a:p>
        </p:txBody>
      </p:sp>
      <p:grpSp>
        <p:nvGrpSpPr>
          <p:cNvPr id="400" name="Google Shape;400;p25"/>
          <p:cNvGrpSpPr/>
          <p:nvPr/>
        </p:nvGrpSpPr>
        <p:grpSpPr>
          <a:xfrm>
            <a:off x="676275" y="2249708"/>
            <a:ext cx="10807701" cy="2381251"/>
            <a:chOff x="676275" y="2281238"/>
            <a:chExt cx="10807701" cy="2381251"/>
          </a:xfrm>
        </p:grpSpPr>
        <p:pic>
          <p:nvPicPr>
            <p:cNvPr id="401" name="Google Shape;40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39431" y="3065871"/>
              <a:ext cx="809435" cy="812462"/>
            </a:xfrm>
            <a:prstGeom prst="rect">
              <a:avLst/>
            </a:pr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02" name="Google Shape;402;p25"/>
            <p:cNvSpPr/>
            <p:nvPr/>
          </p:nvSpPr>
          <p:spPr>
            <a:xfrm>
              <a:off x="9107488" y="3470276"/>
              <a:ext cx="2376488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8"/>
                    <a:pt x="462" y="358"/>
                  </a:cubicBezTo>
                  <a:cubicBezTo>
                    <a:pt x="264" y="358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70008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819" y="461"/>
                    <a:pt x="819" y="461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48926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8" y="359"/>
                    <a:pt x="461" y="359"/>
                  </a:cubicBezTo>
                  <a:cubicBezTo>
                    <a:pt x="264" y="359"/>
                    <a:pt x="103" y="198"/>
                    <a:pt x="103" y="1"/>
                  </a:cubicBezTo>
                  <a:cubicBezTo>
                    <a:pt x="103" y="1"/>
                    <a:pt x="103" y="1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2782888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5" y="104"/>
                    <a:pt x="462" y="104"/>
                  </a:cubicBezTo>
                  <a:cubicBezTo>
                    <a:pt x="659" y="104"/>
                    <a:pt x="820" y="264"/>
                    <a:pt x="820" y="461"/>
                  </a:cubicBezTo>
                  <a:cubicBezTo>
                    <a:pt x="820" y="461"/>
                    <a:pt x="820" y="461"/>
                    <a:pt x="820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25"/>
            <p:cNvGrpSpPr/>
            <p:nvPr/>
          </p:nvGrpSpPr>
          <p:grpSpPr>
            <a:xfrm>
              <a:off x="676275" y="2281238"/>
              <a:ext cx="2374900" cy="2381251"/>
              <a:chOff x="676275" y="2281238"/>
              <a:chExt cx="2374900" cy="2381251"/>
            </a:xfrm>
          </p:grpSpPr>
          <p:sp>
            <p:nvSpPr>
              <p:cNvPr id="407" name="Google Shape;407;p25"/>
              <p:cNvSpPr/>
              <p:nvPr/>
            </p:nvSpPr>
            <p:spPr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409;p25"/>
            <p:cNvSpPr/>
            <p:nvPr/>
          </p:nvSpPr>
          <p:spPr>
            <a:xfrm>
              <a:off x="9107488" y="2281238"/>
              <a:ext cx="2376488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70008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1" y="358"/>
                  </a:moveTo>
                  <a:cubicBezTo>
                    <a:pt x="264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98"/>
                    <a:pt x="658" y="358"/>
                    <a:pt x="461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48926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3" y="461"/>
                    <a:pt x="103" y="461"/>
                    <a:pt x="103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8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2" y="207"/>
                    <a:pt x="715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2782888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2" y="358"/>
                  </a:moveTo>
                  <a:cubicBezTo>
                    <a:pt x="265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19" y="198"/>
                    <a:pt x="659" y="358"/>
                    <a:pt x="462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5"/>
          <p:cNvSpPr/>
          <p:nvPr/>
        </p:nvSpPr>
        <p:spPr>
          <a:xfrm>
            <a:off x="990833" y="3096481"/>
            <a:ext cx="801494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Please fill out the Chapter 8 Volunteer Training Evaluation and give to the facilitator.</a:t>
            </a:r>
            <a:endParaRPr/>
          </a:p>
          <a:p>
            <a:pPr marL="45720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6"/>
          <p:cNvGrpSpPr/>
          <p:nvPr/>
        </p:nvGrpSpPr>
        <p:grpSpPr>
          <a:xfrm>
            <a:off x="676275" y="2178196"/>
            <a:ext cx="10807701" cy="2439397"/>
            <a:chOff x="676275" y="2217559"/>
            <a:chExt cx="10807701" cy="2439397"/>
          </a:xfrm>
        </p:grpSpPr>
        <p:grpSp>
          <p:nvGrpSpPr>
            <p:cNvPr id="77" name="Google Shape;77;p6"/>
            <p:cNvGrpSpPr/>
            <p:nvPr/>
          </p:nvGrpSpPr>
          <p:grpSpPr>
            <a:xfrm>
              <a:off x="676275" y="2217559"/>
              <a:ext cx="10807701" cy="2439397"/>
              <a:chOff x="676275" y="2281238"/>
              <a:chExt cx="10807701" cy="2439397"/>
            </a:xfrm>
          </p:grpSpPr>
          <p:sp>
            <p:nvSpPr>
              <p:cNvPr id="78" name="Google Shape;78;p6"/>
              <p:cNvSpPr/>
              <p:nvPr/>
            </p:nvSpPr>
            <p:spPr>
              <a:xfrm>
                <a:off x="9107488" y="3528422"/>
                <a:ext cx="2376488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8"/>
                      <a:pt x="462" y="358"/>
                    </a:cubicBezTo>
                    <a:cubicBezTo>
                      <a:pt x="264" y="358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0008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819" y="461"/>
                      <a:pt x="819" y="461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48926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8" y="359"/>
                      <a:pt x="461" y="359"/>
                    </a:cubicBezTo>
                    <a:cubicBezTo>
                      <a:pt x="264" y="359"/>
                      <a:pt x="103" y="198"/>
                      <a:pt x="103" y="1"/>
                    </a:cubicBezTo>
                    <a:cubicBezTo>
                      <a:pt x="103" y="1"/>
                      <a:pt x="103" y="1"/>
                      <a:pt x="1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2782888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5" y="104"/>
                      <a:pt x="462" y="104"/>
                    </a:cubicBezTo>
                    <a:cubicBezTo>
                      <a:pt x="659" y="104"/>
                      <a:pt x="820" y="264"/>
                      <a:pt x="820" y="461"/>
                    </a:cubicBezTo>
                    <a:cubicBezTo>
                      <a:pt x="820" y="461"/>
                      <a:pt x="820" y="461"/>
                      <a:pt x="820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" name="Google Shape;82;p6"/>
              <p:cNvGrpSpPr/>
              <p:nvPr/>
            </p:nvGrpSpPr>
            <p:grpSpPr>
              <a:xfrm>
                <a:off x="676275" y="2281238"/>
                <a:ext cx="2374900" cy="2381251"/>
                <a:chOff x="676275" y="2281238"/>
                <a:chExt cx="2374900" cy="2381251"/>
              </a:xfrm>
            </p:grpSpPr>
            <p:sp>
              <p:nvSpPr>
                <p:cNvPr id="83" name="Google Shape;83;p6"/>
                <p:cNvSpPr/>
                <p:nvPr/>
              </p:nvSpPr>
              <p:spPr>
                <a:xfrm>
                  <a:off x="676275" y="3470276"/>
                  <a:ext cx="2374900" cy="1192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2" extrusionOk="0">
                      <a:moveTo>
                        <a:pt x="819" y="1"/>
                      </a:moveTo>
                      <a:cubicBezTo>
                        <a:pt x="819" y="198"/>
                        <a:pt x="659" y="359"/>
                        <a:pt x="462" y="359"/>
                      </a:cubicBezTo>
                      <a:cubicBezTo>
                        <a:pt x="264" y="359"/>
                        <a:pt x="104" y="198"/>
                        <a:pt x="104" y="1"/>
                      </a:cubicBezTo>
                      <a:cubicBezTo>
                        <a:pt x="104" y="1"/>
                        <a:pt x="104" y="1"/>
                        <a:pt x="10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55"/>
                        <a:pt x="207" y="462"/>
                        <a:pt x="462" y="462"/>
                      </a:cubicBezTo>
                      <a:cubicBezTo>
                        <a:pt x="716" y="462"/>
                        <a:pt x="923" y="255"/>
                        <a:pt x="923" y="1"/>
                      </a:cubicBezTo>
                      <a:cubicBezTo>
                        <a:pt x="923" y="1"/>
                        <a:pt x="923" y="1"/>
                        <a:pt x="923" y="0"/>
                      </a:cubicBezTo>
                      <a:cubicBezTo>
                        <a:pt x="819" y="0"/>
                        <a:pt x="819" y="0"/>
                        <a:pt x="819" y="0"/>
                      </a:cubicBezTo>
                      <a:cubicBezTo>
                        <a:pt x="819" y="1"/>
                        <a:pt x="819" y="1"/>
                        <a:pt x="819" y="1"/>
                      </a:cubicBezTo>
                      <a:close/>
                    </a:path>
                  </a:pathLst>
                </a:custGeom>
                <a:solidFill>
                  <a:srgbClr val="BBCF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6"/>
                <p:cNvSpPr/>
                <p:nvPr/>
              </p:nvSpPr>
              <p:spPr>
                <a:xfrm>
                  <a:off x="676275" y="2281238"/>
                  <a:ext cx="2374900" cy="118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1" extrusionOk="0"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1"/>
                      </a:cubicBezTo>
                      <a:cubicBezTo>
                        <a:pt x="104" y="461"/>
                        <a:pt x="104" y="461"/>
                        <a:pt x="104" y="461"/>
                      </a:cubicBezTo>
                      <a:cubicBezTo>
                        <a:pt x="104" y="264"/>
                        <a:pt x="264" y="104"/>
                        <a:pt x="462" y="104"/>
                      </a:cubicBezTo>
                      <a:cubicBezTo>
                        <a:pt x="659" y="104"/>
                        <a:pt x="819" y="264"/>
                        <a:pt x="819" y="461"/>
                      </a:cubicBezTo>
                      <a:cubicBezTo>
                        <a:pt x="923" y="461"/>
                        <a:pt x="923" y="461"/>
                        <a:pt x="923" y="461"/>
                      </a:cubicBezTo>
                      <a:cubicBezTo>
                        <a:pt x="923" y="207"/>
                        <a:pt x="716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192F4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5" name="Google Shape;85;p6"/>
              <p:cNvSpPr/>
              <p:nvPr/>
            </p:nvSpPr>
            <p:spPr>
              <a:xfrm>
                <a:off x="9107488" y="2339384"/>
                <a:ext cx="2376488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0008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1" y="358"/>
                    </a:moveTo>
                    <a:cubicBezTo>
                      <a:pt x="264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98"/>
                      <a:pt x="658" y="358"/>
                      <a:pt x="461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48926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3" y="461"/>
                      <a:pt x="103" y="461"/>
                      <a:pt x="103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8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2" y="207"/>
                      <a:pt x="715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2782888" y="348108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2" y="358"/>
                    </a:moveTo>
                    <a:cubicBezTo>
                      <a:pt x="265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20" y="0"/>
                      <a:pt x="820" y="0"/>
                      <a:pt x="820" y="0"/>
                    </a:cubicBezTo>
                    <a:cubicBezTo>
                      <a:pt x="819" y="198"/>
                      <a:pt x="659" y="358"/>
                      <a:pt x="462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9" name="Google Shape;8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6144" y="2939542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Pre-Work Recap</a:t>
            </a: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body" idx="1"/>
          </p:nvPr>
        </p:nvSpPr>
        <p:spPr>
          <a:xfrm>
            <a:off x="3291840" y="5111527"/>
            <a:ext cx="8643769" cy="64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291840" y="1674689"/>
            <a:ext cx="840139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pages 266-292, Initial Notes for the Redd Case through CASA/GAL Volunteer Competencies Review activity and complete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Redd Case Notes and your program’s court report template, complete the Writing Your Court Report activity per your facilitator’s instructions.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CASA/GAL Volunteer Competencies Review activity.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Chapter Overview and Competencies</a:t>
            </a:r>
            <a:endParaRPr/>
          </a:p>
        </p:txBody>
      </p:sp>
      <p:graphicFrame>
        <p:nvGraphicFramePr>
          <p:cNvPr id="98" name="Google Shape;98;p7"/>
          <p:cNvGraphicFramePr/>
          <p:nvPr/>
        </p:nvGraphicFramePr>
        <p:xfrm>
          <a:off x="191387" y="1699267"/>
          <a:ext cx="11876575" cy="4498005"/>
        </p:xfrm>
        <a:graphic>
          <a:graphicData uri="http://schemas.openxmlformats.org/drawingml/2006/table">
            <a:tbl>
              <a:tblPr firstRow="1" firstCol="1" bandRow="1">
                <a:noFill/>
                <a:tableStyleId>{29E58503-EF74-4006-A082-827FA99C35F7}</a:tableStyleId>
              </a:tblPr>
              <a:tblGrid>
                <a:gridCol w="2551825"/>
                <a:gridCol w="9324750"/>
              </a:tblGrid>
              <a:tr h="32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Competency Category</a:t>
                      </a:r>
                      <a:endParaRPr/>
                    </a:p>
                  </a:txBody>
                  <a:tcPr marL="68575" marR="68575" marT="0" marB="0"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Knowledge, Skills and Attributes Development in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Chapter 8</a:t>
                      </a:r>
                      <a:endParaRPr/>
                    </a:p>
                  </a:txBody>
                  <a:tcPr marL="68575" marR="68575" marT="0" marB="0">
                    <a:solidFill>
                      <a:srgbClr val="ED1B2E"/>
                    </a:solidFill>
                  </a:tcPr>
                </a:tc>
              </a:tr>
              <a:tr h="41255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CASA/GAL role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function of a CASA/GAL report to the court</a:t>
                      </a:r>
                      <a:endParaRPr/>
                    </a:p>
                  </a:txBody>
                  <a:tcPr marL="68575" marR="68575" marT="0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competencies necessary to succeed as a CASA/GAL volunteer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how to act within the CASA/GAL volunteer role and can differentiate their role from that of others involved in the case 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41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 how to find support and resources to assist their advocacy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47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222A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Sound Judgment</a:t>
                      </a:r>
                      <a:endParaRPr/>
                    </a:p>
                  </a:txBody>
                  <a:tcPr marL="68575" marR="68575" marT="0" marB="0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 making appropriate fact based recommendations to the court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74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 basing decisions on thorough review of the information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869" y="2427237"/>
            <a:ext cx="726351" cy="915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8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06" name="Google Shape;106;p8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Wrapping Up</a:t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20474" y="4210859"/>
            <a:ext cx="28529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Pre-Work Recap    and Policies</a:t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5212297" y="4210859"/>
            <a:ext cx="17882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Training Review</a:t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3256126" y="421085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9011149" y="4210859"/>
            <a:ext cx="2999876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251406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/>
          <p:nvPr/>
        </p:nvSpPr>
        <p:spPr>
          <a:xfrm>
            <a:off x="9107488" y="291846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70008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48926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2782888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>
            <a:off x="676275" y="1729428"/>
            <a:ext cx="2374900" cy="2381251"/>
            <a:chOff x="676275" y="2281238"/>
            <a:chExt cx="2374900" cy="2381251"/>
          </a:xfrm>
        </p:grpSpPr>
        <p:sp>
          <p:nvSpPr>
            <p:cNvPr id="119" name="Google Shape;119;p8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8"/>
          <p:cNvSpPr/>
          <p:nvPr/>
        </p:nvSpPr>
        <p:spPr>
          <a:xfrm>
            <a:off x="9107488" y="172942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7000875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892675" y="172942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2782888" y="291846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2765" y="2385177"/>
            <a:ext cx="715541" cy="987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7399221" y="4210859"/>
            <a:ext cx="1571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Looking Ahead</a:t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9206" y="2432906"/>
            <a:ext cx="1074388" cy="10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3997" y="2549880"/>
            <a:ext cx="1163895" cy="737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Redd Case</a:t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3344449" y="3582448"/>
            <a:ext cx="8847551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remember about the Redd case?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Redd Case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889001" y="1754969"/>
            <a:ext cx="10439400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Ms. Clarissa Ann Redd, African American, age 25, reported to SW that she has been using sherm (cigarettes dipped in PCP) on and off since she was 18.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She has a 10-year-old son, Buddy, who is in the legal custody of her mother, Lela Jones. Lela is married to Clarissa’s stepfather, Charles Jones.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Clarissa’s second child, a 7-year-old boy named Tyrone, lives with his father, Willy Monroe.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Redd Case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1130299" y="1473201"/>
            <a:ext cx="10681499" cy="482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local hospital notified CPS of an infant born on February 1</a:t>
            </a:r>
            <a:r>
              <a:rPr lang="en-US" sz="2400" baseline="300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who tested positive for PCP.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infant, named Mariah Redd, is the third child born to Clarissa Redd.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She was removed from the care of Clarissa Redd and placed in foster care with Julia Budd.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➢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When Mariah was 2 months old, she and Clarissa went to Fresh Start, a mother/baby residential treatment program.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-12145" y="97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8: </a:t>
            </a:r>
            <a: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1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Redd Case</a:t>
            </a: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body" idx="1"/>
          </p:nvPr>
        </p:nvSpPr>
        <p:spPr>
          <a:xfrm>
            <a:off x="325121" y="1754969"/>
            <a:ext cx="11486678" cy="45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7984248" y="3480668"/>
            <a:ext cx="431229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For the Mother: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Substance abuse evaluation and follow recommendations of service provider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Urinalysis twice per week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Parenting classes</a:t>
            </a:r>
            <a:endParaRPr/>
          </a:p>
        </p:txBody>
      </p:sp>
      <p:sp>
        <p:nvSpPr>
          <p:cNvPr id="155" name="Google Shape;155;p12"/>
          <p:cNvSpPr/>
          <p:nvPr/>
        </p:nvSpPr>
        <p:spPr>
          <a:xfrm>
            <a:off x="4483501" y="3480668"/>
            <a:ext cx="339620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For the Father: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Establish paternity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If applicable, pay child support</a:t>
            </a:r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512456" y="3480668"/>
            <a:ext cx="386650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For the Child:</a:t>
            </a: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Medical health needs reviewed per physician’s orders due to high-risk birth</a:t>
            </a:r>
            <a:endParaRPr/>
          </a:p>
          <a:p>
            <a:pPr marL="365125" marR="0" lvl="0" indent="-365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Educational needs met as appropriate</a:t>
            </a:r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325121" y="1471059"/>
            <a:ext cx="3760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Court-Ordered Services</a:t>
            </a:r>
            <a:endParaRPr sz="24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321" y="2008560"/>
            <a:ext cx="1484514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2046" y="2052057"/>
            <a:ext cx="1484514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286" y="2006622"/>
            <a:ext cx="1484514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1149" y="2377800"/>
            <a:ext cx="606307" cy="77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4666" y="2420444"/>
            <a:ext cx="555754" cy="72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5733" y="2409292"/>
            <a:ext cx="781689" cy="67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Macintosh PowerPoint</Application>
  <PresentationFormat>Custom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Proxima Nova</vt:lpstr>
      <vt:lpstr>Arial Narrow</vt:lpstr>
      <vt:lpstr>Office Theme</vt:lpstr>
      <vt:lpstr>PowerPoint Presentation</vt:lpstr>
      <vt:lpstr>Chapter 8:  Moving Forward as an Advocate</vt:lpstr>
      <vt:lpstr>Chapter 8:  Pre-Work Recap</vt:lpstr>
      <vt:lpstr>Chapter 8:  Chapter Overview and Competencies</vt:lpstr>
      <vt:lpstr>Chapter 8:  Wrapping Up</vt:lpstr>
      <vt:lpstr>Chapter 8:  The Redd Case</vt:lpstr>
      <vt:lpstr>Chapter 8:  The Redd Case</vt:lpstr>
      <vt:lpstr>Chapter 8:  The Redd Case</vt:lpstr>
      <vt:lpstr>Chapter 8:  The Redd Case</vt:lpstr>
      <vt:lpstr>PowerPoint Presentation</vt:lpstr>
      <vt:lpstr>Chapter 8:  Wrapping Up</vt:lpstr>
      <vt:lpstr>Chapter 8:  General Training Review</vt:lpstr>
      <vt:lpstr>Chapter 8:  Reporting in Court</vt:lpstr>
      <vt:lpstr>Chapter 8:  Wrapping Up</vt:lpstr>
      <vt:lpstr>PowerPoint Presentation</vt:lpstr>
      <vt:lpstr>Chapter 8:  Support for CASA/GAL Volunteers</vt:lpstr>
      <vt:lpstr>Chapter 8: Expectations Review</vt:lpstr>
      <vt:lpstr>Chapter 8:  Wrapping Up</vt:lpstr>
      <vt:lpstr>Chapter 8:  Next Steps</vt:lpstr>
      <vt:lpstr>Chapter 8:  Wrapping Up</vt:lpstr>
      <vt:lpstr>Chapter 8:  Wrapping Up</vt:lpstr>
      <vt:lpstr>Chapter 8: 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Halpin</cp:lastModifiedBy>
  <cp:revision>1</cp:revision>
  <dcterms:modified xsi:type="dcterms:W3CDTF">2018-08-20T17:00:16Z</dcterms:modified>
</cp:coreProperties>
</file>