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3" r:id="rId3"/>
    <p:sldId id="264" r:id="rId4"/>
    <p:sldId id="265" r:id="rId5"/>
    <p:sldId id="266" r:id="rId6"/>
    <p:sldId id="299" r:id="rId7"/>
    <p:sldId id="268" r:id="rId8"/>
    <p:sldId id="269" r:id="rId9"/>
    <p:sldId id="270" r:id="rId10"/>
    <p:sldId id="271" r:id="rId11"/>
    <p:sldId id="297" r:id="rId12"/>
    <p:sldId id="272" r:id="rId13"/>
    <p:sldId id="273" r:id="rId14"/>
    <p:sldId id="283" r:id="rId15"/>
    <p:sldId id="284" r:id="rId16"/>
    <p:sldId id="285" r:id="rId17"/>
    <p:sldId id="286" r:id="rId18"/>
    <p:sldId id="287" r:id="rId19"/>
    <p:sldId id="288" r:id="rId20"/>
    <p:sldId id="290" r:id="rId21"/>
    <p:sldId id="289" r:id="rId22"/>
    <p:sldId id="291" r:id="rId23"/>
    <p:sldId id="292" r:id="rId24"/>
    <p:sldId id="296" r:id="rId25"/>
    <p:sldId id="279" r:id="rId26"/>
    <p:sldId id="280" r:id="rId27"/>
    <p:sldId id="281" r:id="rId28"/>
    <p:sldId id="282" r:id="rId29"/>
    <p:sldId id="298" r:id="rId30"/>
    <p:sldId id="259" r:id="rId31"/>
    <p:sldId id="263" r:id="rId32"/>
    <p:sldId id="2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showGuides="1">
      <p:cViewPr varScale="1">
        <p:scale>
          <a:sx n="67" d="100"/>
          <a:sy n="67" d="100"/>
        </p:scale>
        <p:origin x="62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1732" y="6529659"/>
            <a:ext cx="12193732" cy="328341"/>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pic>
        <p:nvPicPr>
          <p:cNvPr id="14"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0" y="-121984"/>
            <a:ext cx="12193731" cy="4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userDrawn="1"/>
        </p:nvSpPr>
        <p:spPr>
          <a:xfrm>
            <a:off x="-1732" y="1826478"/>
            <a:ext cx="12193731" cy="60967"/>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733" y="2153879"/>
            <a:ext cx="12193731" cy="60967"/>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0" y="1860903"/>
            <a:ext cx="12191998"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endParaRPr lang="en-US" sz="1700" baseline="22000" dirty="0">
              <a:solidFill>
                <a:srgbClr val="59C7E5"/>
              </a:solidFill>
              <a:latin typeface="Arial" panose="020B0604020202020204" pitchFamily="34" charset="0"/>
              <a:cs typeface="Arial" panose="020B0604020202020204" pitchFamily="34" charset="0"/>
            </a:endParaRPr>
          </a:p>
        </p:txBody>
      </p:sp>
      <p:sp>
        <p:nvSpPr>
          <p:cNvPr id="20" name="Text Placeholder 14"/>
          <p:cNvSpPr>
            <a:spLocks noGrp="1"/>
          </p:cNvSpPr>
          <p:nvPr>
            <p:ph type="body" sz="quarter" idx="10" hasCustomPrompt="1"/>
          </p:nvPr>
        </p:nvSpPr>
        <p:spPr>
          <a:xfrm>
            <a:off x="1972393" y="2481280"/>
            <a:ext cx="8245475" cy="2759075"/>
          </a:xfrm>
        </p:spPr>
        <p:txBody>
          <a:bodyPr anchor="ct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Enter Title: Subtitle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044" y="453514"/>
            <a:ext cx="1542172" cy="1310595"/>
          </a:xfrm>
          <a:prstGeom prst="rect">
            <a:avLst/>
          </a:prstGeom>
        </p:spPr>
      </p:pic>
    </p:spTree>
    <p:extLst>
      <p:ext uri="{BB962C8B-B14F-4D97-AF65-F5344CB8AC3E}">
        <p14:creationId xmlns:p14="http://schemas.microsoft.com/office/powerpoint/2010/main" val="3584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 y="6217559"/>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2" name="Text Placeholder 14"/>
          <p:cNvSpPr>
            <a:spLocks noGrp="1"/>
          </p:cNvSpPr>
          <p:nvPr>
            <p:ph type="body" sz="quarter" idx="10" hasCustomPrompt="1"/>
          </p:nvPr>
        </p:nvSpPr>
        <p:spPr>
          <a:xfrm>
            <a:off x="2447925" y="732550"/>
            <a:ext cx="7296150" cy="869227"/>
          </a:xfrm>
        </p:spPr>
        <p:txBody>
          <a:bodyPr anchor="ctr">
            <a:normAutofit/>
          </a:bodyPr>
          <a:lstStyle>
            <a:lvl1pPr marL="0" indent="0" algn="ctr">
              <a:buNone/>
              <a:defRPr sz="48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Agenda:</a:t>
            </a:r>
            <a:endParaRPr lang="en-US" dirty="0"/>
          </a:p>
        </p:txBody>
      </p:sp>
      <p:sp>
        <p:nvSpPr>
          <p:cNvPr id="13" name="Text Placeholder 14"/>
          <p:cNvSpPr>
            <a:spLocks noGrp="1"/>
          </p:cNvSpPr>
          <p:nvPr>
            <p:ph type="body" sz="quarter" idx="11" hasCustomPrompt="1"/>
          </p:nvPr>
        </p:nvSpPr>
        <p:spPr>
          <a:xfrm>
            <a:off x="2447922" y="1868219"/>
            <a:ext cx="7296150" cy="4054504"/>
          </a:xfrm>
        </p:spPr>
        <p:txBody>
          <a:bodyPr anchor="t">
            <a:normAutofit/>
          </a:bodyPr>
          <a:lstStyle>
            <a:lvl1pPr marL="685800" indent="-685800" algn="ctr">
              <a:buFontTx/>
              <a:buBlip>
                <a:blip r:embed="rId3"/>
              </a:buBlip>
              <a:defRPr sz="36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Lorem Ipsum</a:t>
            </a:r>
            <a:endParaRPr lang="en-US" dirty="0"/>
          </a:p>
        </p:txBody>
      </p:sp>
    </p:spTree>
    <p:extLst>
      <p:ext uri="{BB962C8B-B14F-4D97-AF65-F5344CB8AC3E}">
        <p14:creationId xmlns:p14="http://schemas.microsoft.com/office/powerpoint/2010/main" val="284442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447922" y="2072862"/>
            <a:ext cx="7296150" cy="2704333"/>
          </a:xfrm>
        </p:spPr>
        <p:txBody>
          <a:bodyPr anchor="ct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Subsection Title</a:t>
            </a:r>
            <a:endParaRPr lang="en-US" dirty="0"/>
          </a:p>
        </p:txBody>
      </p:sp>
    </p:spTree>
    <p:extLst>
      <p:ext uri="{BB962C8B-B14F-4D97-AF65-F5344CB8AC3E}">
        <p14:creationId xmlns:p14="http://schemas.microsoft.com/office/powerpoint/2010/main" val="14868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447925" y="732550"/>
            <a:ext cx="7296150" cy="4517876"/>
          </a:xfrm>
        </p:spPr>
        <p:txBody>
          <a:bodyPr anchor="ctr">
            <a:normAutofit/>
          </a:bodyPr>
          <a:lstStyle>
            <a:lvl1pPr marL="0" indent="0" algn="ctr">
              <a:buNone/>
              <a:defRPr sz="48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Content Slide</a:t>
            </a:r>
            <a:endParaRPr lang="en-US" dirty="0"/>
          </a:p>
        </p:txBody>
      </p:sp>
    </p:spTree>
    <p:extLst>
      <p:ext uri="{BB962C8B-B14F-4D97-AF65-F5344CB8AC3E}">
        <p14:creationId xmlns:p14="http://schemas.microsoft.com/office/powerpoint/2010/main" val="116562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4017"/>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2" name="Text Placeholder 13"/>
          <p:cNvSpPr>
            <a:spLocks noGrp="1"/>
          </p:cNvSpPr>
          <p:nvPr>
            <p:ph type="body" sz="quarter" idx="10" hasCustomPrompt="1"/>
          </p:nvPr>
        </p:nvSpPr>
        <p:spPr>
          <a:xfrm>
            <a:off x="615820" y="626464"/>
            <a:ext cx="5225144" cy="5097462"/>
          </a:xfrm>
        </p:spPr>
        <p:txBody>
          <a:bodyPr anchor="ctr">
            <a:normAutofit/>
          </a:bodyPr>
          <a:lstStyle>
            <a:lvl1pPr marL="0" indent="0" algn="ctr">
              <a:buNone/>
              <a:defRPr sz="4800" baseline="0">
                <a:solidFill>
                  <a:srgbClr val="385072"/>
                </a:solidFill>
                <a:latin typeface="Geometr415 Blk BT" panose="020B0802020204020303" pitchFamily="34" charset="0"/>
              </a:defRPr>
            </a:lvl1pPr>
          </a:lstStyle>
          <a:p>
            <a:pPr lvl="0"/>
            <a:r>
              <a:rPr lang="en-US" dirty="0">
                <a:latin typeface="Geometr415 Blk BT" panose="020B0802020204020303" pitchFamily="34" charset="0"/>
              </a:rPr>
              <a:t>Content Slide</a:t>
            </a:r>
            <a:endParaRPr lang="en-US" dirty="0"/>
          </a:p>
        </p:txBody>
      </p:sp>
      <p:sp>
        <p:nvSpPr>
          <p:cNvPr id="13" name="Picture Placeholder 2"/>
          <p:cNvSpPr>
            <a:spLocks noGrp="1"/>
          </p:cNvSpPr>
          <p:nvPr>
            <p:ph type="pic" sz="quarter" idx="11" hasCustomPrompt="1"/>
          </p:nvPr>
        </p:nvSpPr>
        <p:spPr>
          <a:xfrm>
            <a:off x="6351035" y="626464"/>
            <a:ext cx="5225145" cy="5097463"/>
          </a:xfrm>
          <a:ln w="38100">
            <a:solidFill>
              <a:srgbClr val="385072"/>
            </a:solidFill>
          </a:ln>
        </p:spPr>
        <p:txBody>
          <a:bodyPr>
            <a:normAutofit/>
          </a:bodyPr>
          <a:lstStyle>
            <a:lvl1pPr marL="0" indent="0">
              <a:buNone/>
              <a:defRPr sz="3200" baseline="0">
                <a:solidFill>
                  <a:srgbClr val="385072"/>
                </a:solidFill>
                <a:latin typeface="Geometr415 Blk BT" panose="020B0802020204020303" pitchFamily="34" charset="0"/>
              </a:defRPr>
            </a:lvl1pPr>
          </a:lstStyle>
          <a:p>
            <a:r>
              <a:rPr lang="en-US" dirty="0"/>
              <a:t>Click icon to insert image</a:t>
            </a:r>
          </a:p>
        </p:txBody>
      </p:sp>
    </p:spTree>
    <p:extLst>
      <p:ext uri="{BB962C8B-B14F-4D97-AF65-F5344CB8AC3E}">
        <p14:creationId xmlns:p14="http://schemas.microsoft.com/office/powerpoint/2010/main" val="89328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3" name="Picture Placeholder 2"/>
          <p:cNvSpPr>
            <a:spLocks noGrp="1"/>
          </p:cNvSpPr>
          <p:nvPr>
            <p:ph type="pic" sz="quarter" idx="10" hasCustomPrompt="1"/>
          </p:nvPr>
        </p:nvSpPr>
        <p:spPr>
          <a:xfrm>
            <a:off x="0" y="246063"/>
            <a:ext cx="12192000" cy="5943600"/>
          </a:xfrm>
        </p:spPr>
        <p:txBody>
          <a:bodyPr>
            <a:normAutofit/>
          </a:bodyPr>
          <a:lstStyle>
            <a:lvl1pPr marL="0" indent="0">
              <a:buNone/>
              <a:defRPr sz="3600" baseline="0">
                <a:solidFill>
                  <a:srgbClr val="385072"/>
                </a:solidFill>
                <a:latin typeface="Geometr415 Md BT" panose="020B0602020204020303" pitchFamily="34" charset="0"/>
              </a:defRPr>
            </a:lvl1pPr>
          </a:lstStyle>
          <a:p>
            <a:r>
              <a:rPr lang="en-US" dirty="0"/>
              <a:t>Click icon to insert image</a:t>
            </a:r>
          </a:p>
        </p:txBody>
      </p:sp>
    </p:spTree>
    <p:extLst>
      <p:ext uri="{BB962C8B-B14F-4D97-AF65-F5344CB8AC3E}">
        <p14:creationId xmlns:p14="http://schemas.microsoft.com/office/powerpoint/2010/main" val="34749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1999"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1" y="781765"/>
            <a:ext cx="12192000" cy="93344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t>STAY CONNECTED</a:t>
            </a:r>
          </a:p>
        </p:txBody>
      </p:sp>
      <p:sp>
        <p:nvSpPr>
          <p:cNvPr id="12" name="TextBox 11"/>
          <p:cNvSpPr txBox="1"/>
          <p:nvPr userDrawn="1"/>
        </p:nvSpPr>
        <p:spPr>
          <a:xfrm>
            <a:off x="5421086" y="2857415"/>
            <a:ext cx="5519057" cy="1384995"/>
          </a:xfrm>
          <a:prstGeom prst="rect">
            <a:avLst/>
          </a:prstGeom>
          <a:noFill/>
        </p:spPr>
        <p:txBody>
          <a:bodyPr wrap="square" rtlCol="0">
            <a:spAutoFit/>
          </a:bodyPr>
          <a:lstStyle/>
          <a:p>
            <a:pPr algn="ctr"/>
            <a:r>
              <a:rPr lang="en-US" sz="2800" dirty="0">
                <a:solidFill>
                  <a:srgbClr val="385072"/>
                </a:solidFill>
              </a:rPr>
              <a:t>Sign up for Texas CASA’s </a:t>
            </a:r>
          </a:p>
          <a:p>
            <a:pPr algn="ctr"/>
            <a:r>
              <a:rPr lang="en-US" sz="2800" dirty="0">
                <a:solidFill>
                  <a:srgbClr val="385072"/>
                </a:solidFill>
              </a:rPr>
              <a:t>e-newsletters, The CASA Voice and Inside</a:t>
            </a:r>
            <a:r>
              <a:rPr lang="en-US" sz="2800" baseline="0" dirty="0">
                <a:solidFill>
                  <a:srgbClr val="385072"/>
                </a:solidFill>
              </a:rPr>
              <a:t> CASA</a:t>
            </a:r>
            <a:endParaRPr lang="en-US" sz="2800" dirty="0">
              <a:solidFill>
                <a:srgbClr val="385072"/>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1187" y="2218368"/>
            <a:ext cx="2701465" cy="3437164"/>
          </a:xfrm>
          <a:prstGeom prst="rect">
            <a:avLst/>
          </a:prstGeom>
        </p:spPr>
      </p:pic>
    </p:spTree>
    <p:extLst>
      <p:ext uri="{BB962C8B-B14F-4D97-AF65-F5344CB8AC3E}">
        <p14:creationId xmlns:p14="http://schemas.microsoft.com/office/powerpoint/2010/main" val="422602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1999"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0" y="2341144"/>
            <a:ext cx="12192000" cy="93344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QUESTIONS?</a:t>
            </a:r>
            <a:endParaRPr lang="en-US" dirty="0"/>
          </a:p>
        </p:txBody>
      </p:sp>
    </p:spTree>
    <p:extLst>
      <p:ext uri="{BB962C8B-B14F-4D97-AF65-F5344CB8AC3E}">
        <p14:creationId xmlns:p14="http://schemas.microsoft.com/office/powerpoint/2010/main" val="399229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2" y="6219354"/>
            <a:ext cx="12192002"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 y="1153836"/>
            <a:ext cx="12192000" cy="93213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THANK YOU</a:t>
            </a:r>
            <a:endParaRPr lang="en-US" dirty="0"/>
          </a:p>
        </p:txBody>
      </p:sp>
      <p:sp>
        <p:nvSpPr>
          <p:cNvPr id="12" name="TextBox 11"/>
          <p:cNvSpPr txBox="1"/>
          <p:nvPr userDrawn="1"/>
        </p:nvSpPr>
        <p:spPr>
          <a:xfrm>
            <a:off x="-2" y="2352675"/>
            <a:ext cx="12192001" cy="707886"/>
          </a:xfrm>
          <a:prstGeom prst="rect">
            <a:avLst/>
          </a:prstGeom>
          <a:noFill/>
        </p:spPr>
        <p:txBody>
          <a:bodyPr wrap="square" rtlCol="0">
            <a:spAutoFit/>
          </a:bodyPr>
          <a:lstStyle/>
          <a:p>
            <a:pPr algn="ctr"/>
            <a:r>
              <a:rPr lang="en-US" sz="2000" dirty="0">
                <a:solidFill>
                  <a:srgbClr val="385072"/>
                </a:solidFill>
              </a:rPr>
              <a:t>Contact</a:t>
            </a:r>
            <a:r>
              <a:rPr lang="en-US" sz="2000" baseline="0" dirty="0">
                <a:solidFill>
                  <a:srgbClr val="385072"/>
                </a:solidFill>
              </a:rPr>
              <a:t> us for more information:</a:t>
            </a:r>
          </a:p>
          <a:p>
            <a:pPr algn="ctr"/>
            <a:r>
              <a:rPr lang="en-US" sz="2000" baseline="0" dirty="0">
                <a:solidFill>
                  <a:srgbClr val="385072"/>
                </a:solidFill>
              </a:rPr>
              <a:t>txcasa@texascasa.org • (512) 473-2627</a:t>
            </a:r>
            <a:endParaRPr lang="en-US" sz="2000" dirty="0">
              <a:solidFill>
                <a:srgbClr val="385072"/>
              </a:solidFill>
            </a:endParaRPr>
          </a:p>
        </p:txBody>
      </p:sp>
      <p:sp>
        <p:nvSpPr>
          <p:cNvPr id="14" name="TextBox 13"/>
          <p:cNvSpPr txBox="1"/>
          <p:nvPr userDrawn="1"/>
        </p:nvSpPr>
        <p:spPr>
          <a:xfrm>
            <a:off x="-2" y="3327003"/>
            <a:ext cx="12192000" cy="830997"/>
          </a:xfrm>
          <a:prstGeom prst="rect">
            <a:avLst/>
          </a:prstGeom>
          <a:noFill/>
        </p:spPr>
        <p:txBody>
          <a:bodyPr wrap="square" rtlCol="0">
            <a:spAutoFit/>
          </a:bodyPr>
          <a:lstStyle/>
          <a:p>
            <a:pPr algn="ctr"/>
            <a:r>
              <a:rPr lang="en-US" sz="4800" dirty="0">
                <a:solidFill>
                  <a:srgbClr val="385072"/>
                </a:solidFill>
              </a:rPr>
              <a:t>BecomeA</a:t>
            </a:r>
            <a:r>
              <a:rPr lang="en-US" sz="4800" dirty="0">
                <a:solidFill>
                  <a:srgbClr val="385072"/>
                </a:solidFill>
                <a:latin typeface="Geometr415 Blk BT" panose="020B0802020204020303" pitchFamily="34" charset="0"/>
              </a:rPr>
              <a:t>CASA.org</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912" y="4775538"/>
            <a:ext cx="1542172" cy="1310595"/>
          </a:xfrm>
          <a:prstGeom prst="rect">
            <a:avLst/>
          </a:prstGeom>
        </p:spPr>
      </p:pic>
    </p:spTree>
    <p:extLst>
      <p:ext uri="{BB962C8B-B14F-4D97-AF65-F5344CB8AC3E}">
        <p14:creationId xmlns:p14="http://schemas.microsoft.com/office/powerpoint/2010/main" val="89398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DCF5F-0C1A-483A-8BA7-DC3BFC5383E7}" type="datetimeFigureOut">
              <a:rPr lang="en-US" smtClean="0"/>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1A122-E71C-4B0E-B032-C349E8E56101}" type="slidenum">
              <a:rPr lang="en-US" smtClean="0"/>
              <a:t>‹#›</a:t>
            </a:fld>
            <a:endParaRPr lang="en-US"/>
          </a:p>
        </p:txBody>
      </p:sp>
    </p:spTree>
    <p:extLst>
      <p:ext uri="{BB962C8B-B14F-4D97-AF65-F5344CB8AC3E}">
        <p14:creationId xmlns:p14="http://schemas.microsoft.com/office/powerpoint/2010/main" val="2589256619"/>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6" r:id="rId3"/>
    <p:sldLayoutId id="2147483652" r:id="rId4"/>
    <p:sldLayoutId id="2147483655" r:id="rId5"/>
    <p:sldLayoutId id="2147483653" r:id="rId6"/>
    <p:sldLayoutId id="2147483651" r:id="rId7"/>
    <p:sldLayoutId id="2147483658"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exascasa.org/resources/texas-casa-guide-to-grants/" TargetMode="Externa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f/funding.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texascasa.org/understanding-the-roles-in-a-cps-case/" TargetMode="External"/><Relationship Id="rId1" Type="http://schemas.openxmlformats.org/officeDocument/2006/relationships/slideLayout" Target="../slideLayouts/slideLayout4.xml"/><Relationship Id="rId6" Type="http://schemas.openxmlformats.org/officeDocument/2006/relationships/hyperlink" Target="https://pxhere.com/en/photo/863203" TargetMode="External"/><Relationship Id="rId5" Type="http://schemas.openxmlformats.org/officeDocument/2006/relationships/image" Target="../media/image10.jpeg"/><Relationship Id="rId4" Type="http://schemas.openxmlformats.org/officeDocument/2006/relationships/hyperlink" Target="https://www.thebluediamondgallery.com/wooden-tile/a/advocacy.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exascasa.org/resources/casa-roles-national-state-loc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asacollege.myabsorb.com/#/online-courses/a5482269-fbb4-467b-a827-15c45a159fe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close-up-photo-of-yellow-tape-measure-3143085/"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veln.com/2016/01/06/nonprofit-leader-partnerships-how-to-achieve-the-right-balanc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texascasa.org/resources/fy23-lbod-trainin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boardsource.org/membership-registration/?ref=1132&amp;pid=5308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usq.pressbooks.pub/traumainformedpractice/chapter/6-2-the-teacher-must-survive-self-care-and-managing-secondary-trauma/"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xascasa.org/resources/texas-casa-standards/" TargetMode="External"/><Relationship Id="rId2" Type="http://schemas.openxmlformats.org/officeDocument/2006/relationships/hyperlink" Target="https://texascasa.org/resources/fy-23-quality-assurance-preparation-training/" TargetMode="External"/><Relationship Id="rId1" Type="http://schemas.openxmlformats.org/officeDocument/2006/relationships/slideLayout" Target="../slideLayouts/slideLayout4.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effectLst/>
              </a:rPr>
              <a:t>Board Orientation and Continuing Board Training</a:t>
            </a:r>
          </a:p>
        </p:txBody>
      </p:sp>
    </p:spTree>
    <p:extLst>
      <p:ext uri="{BB962C8B-B14F-4D97-AF65-F5344CB8AC3E}">
        <p14:creationId xmlns:p14="http://schemas.microsoft.com/office/powerpoint/2010/main" val="2395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313E6-017A-27D4-9008-B7C48CB3215A}"/>
              </a:ext>
            </a:extLst>
          </p:cNvPr>
          <p:cNvSpPr>
            <a:spLocks noGrp="1"/>
          </p:cNvSpPr>
          <p:nvPr>
            <p:ph type="body" sz="quarter" idx="10"/>
          </p:nvPr>
        </p:nvSpPr>
        <p:spPr>
          <a:xfrm>
            <a:off x="-742950" y="854223"/>
            <a:ext cx="7296150" cy="4517876"/>
          </a:xfrm>
        </p:spPr>
        <p:txBody>
          <a:bodyPr/>
          <a:lstStyle/>
          <a:p>
            <a:r>
              <a:rPr lang="en-US" dirty="0">
                <a:effectLst/>
                <a:latin typeface="Geometr415 Md BT" panose="020B0602020204020303"/>
              </a:rPr>
              <a:t>Pass-thru Funding</a:t>
            </a:r>
          </a:p>
          <a:p>
            <a:r>
              <a:rPr lang="en-US" dirty="0">
                <a:effectLst/>
                <a:latin typeface="Geometr415 Md BT" panose="020B0602020204020303"/>
              </a:rPr>
              <a:t>VOCA </a:t>
            </a:r>
          </a:p>
          <a:p>
            <a:r>
              <a:rPr lang="en-US" dirty="0">
                <a:effectLst/>
                <a:latin typeface="Geometr415 Md BT" panose="020B0602020204020303"/>
              </a:rPr>
              <a:t>HHSC funds</a:t>
            </a:r>
          </a:p>
          <a:p>
            <a:r>
              <a:rPr lang="en-US" dirty="0">
                <a:effectLst/>
                <a:latin typeface="Geometr415 Md BT" panose="020B0602020204020303"/>
                <a:hlinkClick r:id="rId2"/>
              </a:rPr>
              <a:t>Guide to Grants</a:t>
            </a:r>
            <a:endParaRPr lang="en-US" dirty="0">
              <a:effectLst/>
              <a:latin typeface="Geometr415 Md BT" panose="020B0602020204020303"/>
            </a:endParaRPr>
          </a:p>
        </p:txBody>
      </p:sp>
      <p:pic>
        <p:nvPicPr>
          <p:cNvPr id="4" name="Picture 3" descr="A picture containing text, sky, outdoor, sign&#10;&#10;Description automatically generated">
            <a:extLst>
              <a:ext uri="{FF2B5EF4-FFF2-40B4-BE49-F238E27FC236}">
                <a16:creationId xmlns:a16="http://schemas.microsoft.com/office/drawing/2014/main" id="{C6C9C68D-6DE5-D55C-C0B6-DFBE85C83E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3742" y="1266824"/>
            <a:ext cx="6165620" cy="4105275"/>
          </a:xfrm>
          <a:prstGeom prst="rect">
            <a:avLst/>
          </a:prstGeom>
        </p:spPr>
      </p:pic>
      <p:sp>
        <p:nvSpPr>
          <p:cNvPr id="5" name="TextBox 4">
            <a:extLst>
              <a:ext uri="{FF2B5EF4-FFF2-40B4-BE49-F238E27FC236}">
                <a16:creationId xmlns:a16="http://schemas.microsoft.com/office/drawing/2014/main" id="{74732D03-5F64-8BAD-E803-0DF11FAFBE8D}"/>
              </a:ext>
            </a:extLst>
          </p:cNvPr>
          <p:cNvSpPr txBox="1"/>
          <p:nvPr/>
        </p:nvSpPr>
        <p:spPr>
          <a:xfrm>
            <a:off x="9829800" y="5464752"/>
            <a:ext cx="2149562" cy="369332"/>
          </a:xfrm>
          <a:prstGeom prst="rect">
            <a:avLst/>
          </a:prstGeom>
          <a:noFill/>
        </p:spPr>
        <p:txBody>
          <a:bodyPr wrap="square" rtlCol="0">
            <a:spAutoFit/>
          </a:bodyPr>
          <a:lstStyle/>
          <a:p>
            <a:r>
              <a:rPr lang="en-US" sz="900">
                <a:hlinkClick r:id="rId4" tooltip="https://www.picpedia.org/highway-signs/f/funding.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6698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70B1C-E6F6-43D2-6200-D2CDEC4C022F}"/>
              </a:ext>
            </a:extLst>
          </p:cNvPr>
          <p:cNvSpPr>
            <a:spLocks noGrp="1"/>
          </p:cNvSpPr>
          <p:nvPr>
            <p:ph type="body" sz="quarter" idx="10"/>
          </p:nvPr>
        </p:nvSpPr>
        <p:spPr/>
        <p:txBody>
          <a:bodyPr/>
          <a:lstStyle/>
          <a:p>
            <a:r>
              <a:rPr lang="en-US" dirty="0"/>
              <a:t>Your Local Program</a:t>
            </a:r>
          </a:p>
        </p:txBody>
      </p:sp>
      <p:sp>
        <p:nvSpPr>
          <p:cNvPr id="3" name="Text Placeholder 2">
            <a:extLst>
              <a:ext uri="{FF2B5EF4-FFF2-40B4-BE49-F238E27FC236}">
                <a16:creationId xmlns:a16="http://schemas.microsoft.com/office/drawing/2014/main" id="{FB77C472-3EFC-B6D5-3572-5BFD329BB2E7}"/>
              </a:ext>
            </a:extLst>
          </p:cNvPr>
          <p:cNvSpPr>
            <a:spLocks noGrp="1"/>
          </p:cNvSpPr>
          <p:nvPr>
            <p:ph type="body" sz="quarter" idx="11"/>
          </p:nvPr>
        </p:nvSpPr>
        <p:spPr/>
        <p:txBody>
          <a:bodyPr/>
          <a:lstStyle/>
          <a:p>
            <a:pPr algn="l"/>
            <a:r>
              <a:rPr lang="en-US" dirty="0"/>
              <a:t>Mission Statement</a:t>
            </a:r>
          </a:p>
          <a:p>
            <a:pPr algn="l"/>
            <a:endParaRPr lang="en-US" dirty="0"/>
          </a:p>
          <a:p>
            <a:pPr algn="l"/>
            <a:r>
              <a:rPr lang="en-US" dirty="0"/>
              <a:t>Demographics of children served</a:t>
            </a:r>
          </a:p>
          <a:p>
            <a:pPr marL="0" indent="0" algn="l">
              <a:buNone/>
            </a:pPr>
            <a:endParaRPr lang="en-US" dirty="0"/>
          </a:p>
          <a:p>
            <a:pPr algn="l"/>
            <a:r>
              <a:rPr lang="en-US" dirty="0"/>
              <a:t>Values and Vision statement</a:t>
            </a:r>
          </a:p>
          <a:p>
            <a:pPr marL="0" indent="0">
              <a:buNone/>
            </a:pPr>
            <a:endParaRPr lang="en-US" dirty="0"/>
          </a:p>
        </p:txBody>
      </p:sp>
    </p:spTree>
    <p:extLst>
      <p:ext uri="{BB962C8B-B14F-4D97-AF65-F5344CB8AC3E}">
        <p14:creationId xmlns:p14="http://schemas.microsoft.com/office/powerpoint/2010/main" val="89858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E963A-85AE-F805-848C-A4B9FD0C83F0}"/>
              </a:ext>
            </a:extLst>
          </p:cNvPr>
          <p:cNvSpPr>
            <a:spLocks noGrp="1"/>
          </p:cNvSpPr>
          <p:nvPr>
            <p:ph type="body" sz="quarter" idx="10"/>
          </p:nvPr>
        </p:nvSpPr>
        <p:spPr>
          <a:xfrm>
            <a:off x="866775" y="752213"/>
            <a:ext cx="10534650" cy="5220747"/>
          </a:xfrm>
        </p:spPr>
        <p:txBody>
          <a:bodyPr>
            <a:normAutofit/>
          </a:bodyPr>
          <a:lstStyle/>
          <a:p>
            <a:r>
              <a:rPr lang="en-US" dirty="0">
                <a:effectLst/>
              </a:rPr>
              <a:t>CASA’s role in the Child</a:t>
            </a:r>
          </a:p>
          <a:p>
            <a:r>
              <a:rPr lang="en-US" dirty="0">
                <a:effectLst/>
              </a:rPr>
              <a:t> Welfare System</a:t>
            </a:r>
          </a:p>
          <a:p>
            <a:r>
              <a:rPr lang="en-US" sz="3600" dirty="0">
                <a:effectLst/>
              </a:rPr>
              <a:t>GAL Role</a:t>
            </a:r>
          </a:p>
          <a:p>
            <a:r>
              <a:rPr lang="en-US" sz="3600" dirty="0">
                <a:effectLst/>
              </a:rPr>
              <a:t>Best Interest</a:t>
            </a:r>
          </a:p>
          <a:p>
            <a:endParaRPr lang="en-US" sz="3600" dirty="0">
              <a:effectLst/>
            </a:endParaRPr>
          </a:p>
          <a:p>
            <a:r>
              <a:rPr lang="en-US" dirty="0">
                <a:hlinkClick r:id="rId2"/>
              </a:rPr>
              <a:t>https://texascasa.org/understanding-the-roles-in-a-cps-case/</a:t>
            </a:r>
            <a:endParaRPr lang="en-US" dirty="0"/>
          </a:p>
          <a:p>
            <a:r>
              <a:rPr lang="en-US" sz="1500" dirty="0"/>
              <a:t>*TAC 377.115 </a:t>
            </a:r>
            <a:r>
              <a:rPr lang="en-US" sz="1500" b="0" i="0" dirty="0">
                <a:solidFill>
                  <a:srgbClr val="000000"/>
                </a:solidFill>
                <a:effectLst/>
                <a:latin typeface="Times New Roman" panose="02020603050405020304" pitchFamily="18" charset="0"/>
              </a:rPr>
              <a:t>the operation of the court and the child welfare system</a:t>
            </a:r>
            <a:endParaRPr lang="en-US" sz="1500" dirty="0"/>
          </a:p>
        </p:txBody>
      </p:sp>
      <p:pic>
        <p:nvPicPr>
          <p:cNvPr id="7" name="Picture 6" descr="Calendar&#10;&#10;Description automatically generated">
            <a:extLst>
              <a:ext uri="{FF2B5EF4-FFF2-40B4-BE49-F238E27FC236}">
                <a16:creationId xmlns:a16="http://schemas.microsoft.com/office/drawing/2014/main" id="{24A3BDD5-F223-7E1B-C07D-434CBB31E54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6404" y="1501629"/>
            <a:ext cx="3400010" cy="2266673"/>
          </a:xfrm>
          <a:prstGeom prst="rect">
            <a:avLst/>
          </a:prstGeom>
        </p:spPr>
      </p:pic>
      <p:pic>
        <p:nvPicPr>
          <p:cNvPr id="10" name="Picture 9" descr="A picture containing floor, indoor, wall, room&#10;&#10;Description automatically generated">
            <a:extLst>
              <a:ext uri="{FF2B5EF4-FFF2-40B4-BE49-F238E27FC236}">
                <a16:creationId xmlns:a16="http://schemas.microsoft.com/office/drawing/2014/main" id="{DA023ADC-46A3-0886-B021-C43E803990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86613" y="385894"/>
            <a:ext cx="2698983" cy="3612139"/>
          </a:xfrm>
          <a:prstGeom prst="rect">
            <a:avLst/>
          </a:prstGeom>
        </p:spPr>
      </p:pic>
    </p:spTree>
    <p:extLst>
      <p:ext uri="{BB962C8B-B14F-4D97-AF65-F5344CB8AC3E}">
        <p14:creationId xmlns:p14="http://schemas.microsoft.com/office/powerpoint/2010/main" val="384590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C888D-4779-AB55-5C1A-421575DED758}"/>
              </a:ext>
            </a:extLst>
          </p:cNvPr>
          <p:cNvSpPr>
            <a:spLocks noGrp="1"/>
          </p:cNvSpPr>
          <p:nvPr>
            <p:ph type="body" sz="quarter" idx="10"/>
          </p:nvPr>
        </p:nvSpPr>
        <p:spPr/>
        <p:txBody>
          <a:bodyPr/>
          <a:lstStyle/>
          <a:p>
            <a:r>
              <a:rPr lang="en-US" dirty="0">
                <a:effectLst/>
              </a:rPr>
              <a:t>Roles and Responsibilities for CASA Boards</a:t>
            </a:r>
          </a:p>
          <a:p>
            <a:endParaRPr lang="en-US" dirty="0">
              <a:effectLst/>
            </a:endParaRPr>
          </a:p>
          <a:p>
            <a:r>
              <a:rPr lang="en-US" sz="1100" dirty="0">
                <a:solidFill>
                  <a:schemeClr val="tx2"/>
                </a:solidFill>
                <a:effectLst/>
              </a:rPr>
              <a:t>*TAC 377 </a:t>
            </a:r>
            <a:r>
              <a:rPr lang="en-US" sz="1100" b="0" i="0" dirty="0">
                <a:solidFill>
                  <a:schemeClr val="tx2"/>
                </a:solidFill>
                <a:effectLst/>
                <a:latin typeface="Times New Roman" panose="02020603050405020304" pitchFamily="18" charset="0"/>
              </a:rPr>
              <a:t>program governance.</a:t>
            </a:r>
            <a:endParaRPr lang="en-US" sz="1100" dirty="0">
              <a:solidFill>
                <a:schemeClr val="tx2"/>
              </a:solidFill>
              <a:effectLst/>
            </a:endParaRPr>
          </a:p>
        </p:txBody>
      </p:sp>
    </p:spTree>
    <p:extLst>
      <p:ext uri="{BB962C8B-B14F-4D97-AF65-F5344CB8AC3E}">
        <p14:creationId xmlns:p14="http://schemas.microsoft.com/office/powerpoint/2010/main" val="119681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34640-1E57-F039-1EAB-664AA5727E51}"/>
              </a:ext>
            </a:extLst>
          </p:cNvPr>
          <p:cNvSpPr>
            <a:spLocks noGrp="1"/>
          </p:cNvSpPr>
          <p:nvPr>
            <p:ph type="body" sz="quarter" idx="10"/>
          </p:nvPr>
        </p:nvSpPr>
        <p:spPr/>
        <p:txBody>
          <a:bodyPr>
            <a:normAutofit fontScale="70000" lnSpcReduction="20000"/>
          </a:bodyPr>
          <a:lstStyle/>
          <a:p>
            <a:r>
              <a:rPr lang="en-US" dirty="0"/>
              <a:t>Ensure Effective Organizational Planning</a:t>
            </a:r>
          </a:p>
        </p:txBody>
      </p:sp>
      <p:sp>
        <p:nvSpPr>
          <p:cNvPr id="3" name="Text Placeholder 2">
            <a:extLst>
              <a:ext uri="{FF2B5EF4-FFF2-40B4-BE49-F238E27FC236}">
                <a16:creationId xmlns:a16="http://schemas.microsoft.com/office/drawing/2014/main" id="{B3BBAF82-A75D-7D76-1C72-76AB4FA5A332}"/>
              </a:ext>
            </a:extLst>
          </p:cNvPr>
          <p:cNvSpPr>
            <a:spLocks noGrp="1"/>
          </p:cNvSpPr>
          <p:nvPr>
            <p:ph type="body" sz="quarter" idx="11"/>
          </p:nvPr>
        </p:nvSpPr>
        <p:spPr>
          <a:xfrm>
            <a:off x="361949" y="1601777"/>
            <a:ext cx="11115675" cy="4320946"/>
          </a:xfrm>
        </p:spPr>
        <p:txBody>
          <a:bodyPr>
            <a:normAutofit fontScale="55000" lnSpcReduction="20000"/>
          </a:bodyPr>
          <a:lstStyle/>
          <a:p>
            <a:pPr marL="0" indent="0" algn="l">
              <a:buNone/>
            </a:pPr>
            <a:r>
              <a:rPr lang="en-US" sz="4400" dirty="0">
                <a:effectLst/>
              </a:rPr>
              <a:t>Planning occurs at various levels depending on many circumstances such as the nonprofit’s size and organizational complexity, but most boards focus on creating a comprehensive plan that accounts for each of the following topics:</a:t>
            </a:r>
          </a:p>
          <a:p>
            <a:pPr algn="l"/>
            <a:endParaRPr lang="en-US" dirty="0">
              <a:effectLst/>
            </a:endParaRPr>
          </a:p>
          <a:p>
            <a:pPr algn="l">
              <a:buFont typeface="Arial" panose="020B0604020202020204" pitchFamily="34" charset="0"/>
              <a:buChar char="•"/>
            </a:pPr>
            <a:r>
              <a:rPr lang="en-US" dirty="0">
                <a:effectLst/>
              </a:rPr>
              <a:t>Mission statement and organizational purposes</a:t>
            </a:r>
          </a:p>
          <a:p>
            <a:pPr algn="l">
              <a:buFont typeface="Arial" panose="020B0604020202020204" pitchFamily="34" charset="0"/>
              <a:buChar char="•"/>
            </a:pPr>
            <a:r>
              <a:rPr lang="en-US" dirty="0">
                <a:effectLst/>
              </a:rPr>
              <a:t>Current programs and services</a:t>
            </a:r>
          </a:p>
          <a:p>
            <a:pPr algn="l">
              <a:buFont typeface="Arial" panose="020B0604020202020204" pitchFamily="34" charset="0"/>
              <a:buChar char="•"/>
            </a:pPr>
            <a:r>
              <a:rPr lang="en-US" dirty="0">
                <a:effectLst/>
              </a:rPr>
              <a:t>New programs and services</a:t>
            </a:r>
          </a:p>
          <a:p>
            <a:pPr algn="l">
              <a:buFont typeface="Arial" panose="020B0604020202020204" pitchFamily="34" charset="0"/>
              <a:buChar char="•"/>
            </a:pPr>
            <a:r>
              <a:rPr lang="en-US" dirty="0">
                <a:effectLst/>
              </a:rPr>
              <a:t>Supporter development and retention</a:t>
            </a:r>
          </a:p>
          <a:p>
            <a:pPr algn="l">
              <a:buFont typeface="Arial" panose="020B0604020202020204" pitchFamily="34" charset="0"/>
              <a:buChar char="•"/>
            </a:pPr>
            <a:r>
              <a:rPr lang="en-US" dirty="0">
                <a:effectLst/>
              </a:rPr>
              <a:t>Staffing (both current and projected)</a:t>
            </a:r>
          </a:p>
          <a:p>
            <a:pPr algn="l">
              <a:buFont typeface="Arial" panose="020B0604020202020204" pitchFamily="34" charset="0"/>
              <a:buChar char="•"/>
            </a:pPr>
            <a:r>
              <a:rPr lang="en-US" dirty="0">
                <a:effectLst/>
              </a:rPr>
              <a:t>Financial projections, including income and expenditures</a:t>
            </a:r>
          </a:p>
          <a:p>
            <a:pPr algn="l">
              <a:buFont typeface="Arial" panose="020B0604020202020204" pitchFamily="34" charset="0"/>
              <a:buChar char="•"/>
            </a:pPr>
            <a:r>
              <a:rPr lang="en-US" dirty="0">
                <a:effectLst/>
              </a:rPr>
              <a:t>Part of effective strategic planning is periodically assessing the organization’s progress toward achieving your previously set goals. </a:t>
            </a:r>
          </a:p>
        </p:txBody>
      </p:sp>
    </p:spTree>
    <p:extLst>
      <p:ext uri="{BB962C8B-B14F-4D97-AF65-F5344CB8AC3E}">
        <p14:creationId xmlns:p14="http://schemas.microsoft.com/office/powerpoint/2010/main" val="406690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21932C-DF39-5898-AFCA-5A25D774CFC6}"/>
              </a:ext>
            </a:extLst>
          </p:cNvPr>
          <p:cNvSpPr>
            <a:spLocks noGrp="1"/>
          </p:cNvSpPr>
          <p:nvPr>
            <p:ph type="body" sz="quarter" idx="10"/>
          </p:nvPr>
        </p:nvSpPr>
        <p:spPr>
          <a:xfrm>
            <a:off x="2447924" y="452476"/>
            <a:ext cx="7296150" cy="869227"/>
          </a:xfrm>
        </p:spPr>
        <p:txBody>
          <a:bodyPr/>
          <a:lstStyle/>
          <a:p>
            <a:r>
              <a:rPr lang="en-US" dirty="0"/>
              <a:t>Provide Sufficient Resources</a:t>
            </a:r>
          </a:p>
        </p:txBody>
      </p:sp>
      <p:pic>
        <p:nvPicPr>
          <p:cNvPr id="4" name="Picture 3">
            <a:extLst>
              <a:ext uri="{FF2B5EF4-FFF2-40B4-BE49-F238E27FC236}">
                <a16:creationId xmlns:a16="http://schemas.microsoft.com/office/drawing/2014/main" id="{0F189024-0CDB-BF97-E964-7988143E4DA5}"/>
              </a:ext>
            </a:extLst>
          </p:cNvPr>
          <p:cNvPicPr>
            <a:picLocks noChangeAspect="1"/>
          </p:cNvPicPr>
          <p:nvPr/>
        </p:nvPicPr>
        <p:blipFill>
          <a:blip r:embed="rId2"/>
          <a:stretch>
            <a:fillRect/>
          </a:stretch>
        </p:blipFill>
        <p:spPr>
          <a:xfrm>
            <a:off x="1614487" y="1461740"/>
            <a:ext cx="8963025" cy="4601020"/>
          </a:xfrm>
          <a:prstGeom prst="rect">
            <a:avLst/>
          </a:prstGeom>
        </p:spPr>
      </p:pic>
      <p:sp>
        <p:nvSpPr>
          <p:cNvPr id="3" name="Text Placeholder 2">
            <a:extLst>
              <a:ext uri="{FF2B5EF4-FFF2-40B4-BE49-F238E27FC236}">
                <a16:creationId xmlns:a16="http://schemas.microsoft.com/office/drawing/2014/main" id="{176AC352-2FED-7323-82C1-6C1D68AF8DB6}"/>
              </a:ext>
            </a:extLst>
          </p:cNvPr>
          <p:cNvSpPr>
            <a:spLocks noGrp="1"/>
          </p:cNvSpPr>
          <p:nvPr>
            <p:ph type="body" sz="quarter" idx="11"/>
          </p:nvPr>
        </p:nvSpPr>
        <p:spPr>
          <a:xfrm>
            <a:off x="2447922" y="1601777"/>
            <a:ext cx="8620128" cy="4320946"/>
          </a:xfrm>
        </p:spPr>
        <p:txBody>
          <a:bodyPr/>
          <a:lstStyle/>
          <a:p>
            <a:pPr marL="0" indent="0">
              <a:buNone/>
            </a:pPr>
            <a:endParaRPr lang="en-US" dirty="0"/>
          </a:p>
        </p:txBody>
      </p:sp>
    </p:spTree>
    <p:extLst>
      <p:ext uri="{BB962C8B-B14F-4D97-AF65-F5344CB8AC3E}">
        <p14:creationId xmlns:p14="http://schemas.microsoft.com/office/powerpoint/2010/main" val="105477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602F25-D25F-CD00-AF46-9DCAEEFEC9DB}"/>
              </a:ext>
            </a:extLst>
          </p:cNvPr>
          <p:cNvSpPr>
            <a:spLocks noGrp="1"/>
          </p:cNvSpPr>
          <p:nvPr>
            <p:ph type="body" sz="quarter" idx="10"/>
          </p:nvPr>
        </p:nvSpPr>
        <p:spPr>
          <a:xfrm>
            <a:off x="1152525" y="732550"/>
            <a:ext cx="9944100" cy="869227"/>
          </a:xfrm>
        </p:spPr>
        <p:txBody>
          <a:bodyPr>
            <a:normAutofit fontScale="70000" lnSpcReduction="20000"/>
          </a:bodyPr>
          <a:lstStyle/>
          <a:p>
            <a:r>
              <a:rPr lang="en-US" dirty="0">
                <a:effectLst/>
              </a:rPr>
              <a:t>Make Sure the Organization Fulfills Legal Obligations</a:t>
            </a:r>
          </a:p>
        </p:txBody>
      </p:sp>
      <p:sp>
        <p:nvSpPr>
          <p:cNvPr id="3" name="Text Placeholder 2">
            <a:extLst>
              <a:ext uri="{FF2B5EF4-FFF2-40B4-BE49-F238E27FC236}">
                <a16:creationId xmlns:a16="http://schemas.microsoft.com/office/drawing/2014/main" id="{4AE56F88-ABD0-A5F7-5DD5-7740B86A37B1}"/>
              </a:ext>
            </a:extLst>
          </p:cNvPr>
          <p:cNvSpPr>
            <a:spLocks noGrp="1"/>
          </p:cNvSpPr>
          <p:nvPr>
            <p:ph type="body" sz="quarter" idx="11"/>
          </p:nvPr>
        </p:nvSpPr>
        <p:spPr/>
        <p:txBody>
          <a:bodyPr>
            <a:normAutofit/>
          </a:bodyPr>
          <a:lstStyle/>
          <a:p>
            <a:pPr marL="0" indent="0">
              <a:buNone/>
            </a:pPr>
            <a:r>
              <a:rPr lang="en-US" sz="2600" dirty="0">
                <a:effectLst/>
                <a:latin typeface="+mn-lt"/>
              </a:rPr>
              <a:t>Tax-exempt organizations must adhere to several rules in order to maintain their status.</a:t>
            </a:r>
          </a:p>
          <a:p>
            <a:endParaRPr lang="en-US" sz="2600" dirty="0">
              <a:effectLst/>
              <a:latin typeface="+mn-lt"/>
            </a:endParaRPr>
          </a:p>
          <a:p>
            <a:pPr marL="0" indent="0">
              <a:buNone/>
            </a:pPr>
            <a:r>
              <a:rPr lang="en-US" sz="2600" dirty="0">
                <a:effectLst/>
                <a:latin typeface="+mn-lt"/>
              </a:rPr>
              <a:t>It’s up to board members to be aware of applicable </a:t>
            </a:r>
            <a:r>
              <a:rPr lang="en-US" sz="2600" b="1" dirty="0">
                <a:effectLst/>
                <a:latin typeface="+mn-lt"/>
              </a:rPr>
              <a:t>federal, state, and local laws and ensure </a:t>
            </a:r>
            <a:r>
              <a:rPr lang="en-US" sz="2600" dirty="0">
                <a:effectLst/>
                <a:latin typeface="+mn-lt"/>
              </a:rPr>
              <a:t>the nonprofit meets those requirements</a:t>
            </a:r>
            <a:r>
              <a:rPr lang="en-US" dirty="0">
                <a:effectLst/>
                <a:latin typeface="+mn-lt"/>
              </a:rPr>
              <a:t>.</a:t>
            </a:r>
          </a:p>
        </p:txBody>
      </p:sp>
    </p:spTree>
    <p:extLst>
      <p:ext uri="{BB962C8B-B14F-4D97-AF65-F5344CB8AC3E}">
        <p14:creationId xmlns:p14="http://schemas.microsoft.com/office/powerpoint/2010/main" val="60181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398FD-86D1-96C9-AE4B-9FFEFD1E64D1}"/>
              </a:ext>
            </a:extLst>
          </p:cNvPr>
          <p:cNvSpPr>
            <a:spLocks noGrp="1"/>
          </p:cNvSpPr>
          <p:nvPr>
            <p:ph type="body" sz="quarter" idx="10"/>
          </p:nvPr>
        </p:nvSpPr>
        <p:spPr>
          <a:xfrm>
            <a:off x="2447925" y="484900"/>
            <a:ext cx="7296150" cy="869227"/>
          </a:xfrm>
        </p:spPr>
        <p:txBody>
          <a:bodyPr>
            <a:normAutofit fontScale="77500" lnSpcReduction="20000"/>
          </a:bodyPr>
          <a:lstStyle/>
          <a:p>
            <a:r>
              <a:rPr lang="en-US" dirty="0"/>
              <a:t>Provide Proper Financial Oversight</a:t>
            </a:r>
          </a:p>
        </p:txBody>
      </p:sp>
      <p:sp>
        <p:nvSpPr>
          <p:cNvPr id="3" name="Text Placeholder 2">
            <a:extLst>
              <a:ext uri="{FF2B5EF4-FFF2-40B4-BE49-F238E27FC236}">
                <a16:creationId xmlns:a16="http://schemas.microsoft.com/office/drawing/2014/main" id="{19CD9C70-1375-4A24-2EDD-A5C642583AFE}"/>
              </a:ext>
            </a:extLst>
          </p:cNvPr>
          <p:cNvSpPr>
            <a:spLocks noGrp="1"/>
          </p:cNvSpPr>
          <p:nvPr>
            <p:ph type="body" sz="quarter" idx="11"/>
          </p:nvPr>
        </p:nvSpPr>
        <p:spPr>
          <a:xfrm>
            <a:off x="904875" y="1268527"/>
            <a:ext cx="10553700" cy="4320946"/>
          </a:xfrm>
        </p:spPr>
        <p:txBody>
          <a:bodyPr>
            <a:noAutofit/>
          </a:bodyPr>
          <a:lstStyle/>
          <a:p>
            <a:pPr marL="0" indent="0">
              <a:buNone/>
            </a:pPr>
            <a:r>
              <a:rPr lang="en-US" sz="2600" dirty="0">
                <a:effectLst/>
                <a:latin typeface="+mn-lt"/>
              </a:rPr>
              <a:t>An important part of effective nonprofit management is ensuring revenue is properly managed. Because organizations are granted tax-exempt status by law to fulfill a public need, the board’s obligations extend beyond the organization’s stakeholders.</a:t>
            </a:r>
          </a:p>
          <a:p>
            <a:pPr marL="0" indent="0">
              <a:buNone/>
            </a:pPr>
            <a:r>
              <a:rPr lang="en-US" sz="2600" dirty="0">
                <a:effectLst/>
                <a:latin typeface="+mn-lt"/>
              </a:rPr>
              <a:t> Your board members don’t need to be nonprofit accounting experts, but they should have a good sense of how much money is coming in and coming out of your organization. As part of providing sufficient oversight, the board should monitor all financial activities and ensure the organization’s program spending is appropriate.</a:t>
            </a:r>
          </a:p>
        </p:txBody>
      </p:sp>
    </p:spTree>
    <p:extLst>
      <p:ext uri="{BB962C8B-B14F-4D97-AF65-F5344CB8AC3E}">
        <p14:creationId xmlns:p14="http://schemas.microsoft.com/office/powerpoint/2010/main" val="66081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9B54F-B3FB-1C1A-6D71-1C4DB58015CA}"/>
              </a:ext>
            </a:extLst>
          </p:cNvPr>
          <p:cNvSpPr>
            <a:spLocks noGrp="1"/>
          </p:cNvSpPr>
          <p:nvPr>
            <p:ph type="body" sz="quarter" idx="10"/>
          </p:nvPr>
        </p:nvSpPr>
        <p:spPr>
          <a:xfrm>
            <a:off x="8639176" y="666750"/>
            <a:ext cx="3000374" cy="4729904"/>
          </a:xfrm>
        </p:spPr>
        <p:txBody>
          <a:bodyPr>
            <a:normAutofit/>
          </a:bodyPr>
          <a:lstStyle/>
          <a:p>
            <a:r>
              <a:rPr lang="en-US" dirty="0"/>
              <a:t>Select and Evaluate the Executive Director</a:t>
            </a:r>
          </a:p>
        </p:txBody>
      </p:sp>
      <p:pic>
        <p:nvPicPr>
          <p:cNvPr id="4" name="Picture 3">
            <a:extLst>
              <a:ext uri="{FF2B5EF4-FFF2-40B4-BE49-F238E27FC236}">
                <a16:creationId xmlns:a16="http://schemas.microsoft.com/office/drawing/2014/main" id="{D209C313-4AE6-DDCD-101D-EE04A46205C6}"/>
              </a:ext>
            </a:extLst>
          </p:cNvPr>
          <p:cNvPicPr>
            <a:picLocks noChangeAspect="1"/>
          </p:cNvPicPr>
          <p:nvPr/>
        </p:nvPicPr>
        <p:blipFill>
          <a:blip r:embed="rId2"/>
          <a:stretch>
            <a:fillRect/>
          </a:stretch>
        </p:blipFill>
        <p:spPr>
          <a:xfrm>
            <a:off x="895350" y="764228"/>
            <a:ext cx="6591301" cy="5464868"/>
          </a:xfrm>
          <a:prstGeom prst="rect">
            <a:avLst/>
          </a:prstGeom>
        </p:spPr>
      </p:pic>
      <p:sp>
        <p:nvSpPr>
          <p:cNvPr id="3" name="Text Placeholder 2">
            <a:extLst>
              <a:ext uri="{FF2B5EF4-FFF2-40B4-BE49-F238E27FC236}">
                <a16:creationId xmlns:a16="http://schemas.microsoft.com/office/drawing/2014/main" id="{CE1713B2-A578-F973-0D41-900FA6C3D866}"/>
              </a:ext>
            </a:extLst>
          </p:cNvPr>
          <p:cNvSpPr>
            <a:spLocks noGrp="1"/>
          </p:cNvSpPr>
          <p:nvPr>
            <p:ph type="body" sz="quarter" idx="11"/>
          </p:nvPr>
        </p:nvSpPr>
        <p:spPr/>
        <p:txBody>
          <a:bodyPr/>
          <a:lstStyle/>
          <a:p>
            <a:pPr marL="0" indent="0">
              <a:buNone/>
            </a:pPr>
            <a:endParaRPr lang="en-US" dirty="0"/>
          </a:p>
        </p:txBody>
      </p:sp>
    </p:spTree>
    <p:extLst>
      <p:ext uri="{BB962C8B-B14F-4D97-AF65-F5344CB8AC3E}">
        <p14:creationId xmlns:p14="http://schemas.microsoft.com/office/powerpoint/2010/main" val="338348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78361-0D44-9435-E601-572AD7E139F6}"/>
              </a:ext>
            </a:extLst>
          </p:cNvPr>
          <p:cNvSpPr>
            <a:spLocks noGrp="1"/>
          </p:cNvSpPr>
          <p:nvPr>
            <p:ph type="body" sz="quarter" idx="10"/>
          </p:nvPr>
        </p:nvSpPr>
        <p:spPr/>
        <p:txBody>
          <a:bodyPr>
            <a:normAutofit fontScale="70000" lnSpcReduction="20000"/>
          </a:bodyPr>
          <a:lstStyle/>
          <a:p>
            <a:r>
              <a:rPr lang="en-US" dirty="0"/>
              <a:t>Improve the Organization’s Public Standing</a:t>
            </a:r>
          </a:p>
        </p:txBody>
      </p:sp>
      <p:sp>
        <p:nvSpPr>
          <p:cNvPr id="3" name="Text Placeholder 2">
            <a:extLst>
              <a:ext uri="{FF2B5EF4-FFF2-40B4-BE49-F238E27FC236}">
                <a16:creationId xmlns:a16="http://schemas.microsoft.com/office/drawing/2014/main" id="{E05902C2-9D62-32A4-5E44-DDC32B3CD3F4}"/>
              </a:ext>
            </a:extLst>
          </p:cNvPr>
          <p:cNvSpPr>
            <a:spLocks noGrp="1"/>
          </p:cNvSpPr>
          <p:nvPr>
            <p:ph type="body" sz="quarter" idx="11"/>
          </p:nvPr>
        </p:nvSpPr>
        <p:spPr/>
        <p:txBody>
          <a:bodyPr>
            <a:normAutofit fontScale="92500" lnSpcReduction="20000"/>
          </a:bodyPr>
          <a:lstStyle/>
          <a:p>
            <a:pPr marL="0" indent="0">
              <a:buNone/>
            </a:pPr>
            <a:r>
              <a:rPr lang="en-US" dirty="0">
                <a:effectLst/>
                <a:latin typeface="+mn-lt"/>
              </a:rPr>
              <a:t>As part of their core duties, board members should publicly advocate for the organization to help maintain a positive standing within the community. For the most passionate board members, this responsibility comes naturally. When networking, they should aim to ignite that same enthusiasm for the cause in others, including their friends, families, and professional connections.</a:t>
            </a:r>
          </a:p>
        </p:txBody>
      </p:sp>
    </p:spTree>
    <p:extLst>
      <p:ext uri="{BB962C8B-B14F-4D97-AF65-F5344CB8AC3E}">
        <p14:creationId xmlns:p14="http://schemas.microsoft.com/office/powerpoint/2010/main" val="153778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F15E0-8475-F71B-C330-205590CE65C3}"/>
              </a:ext>
            </a:extLst>
          </p:cNvPr>
          <p:cNvSpPr>
            <a:spLocks noGrp="1"/>
          </p:cNvSpPr>
          <p:nvPr>
            <p:ph type="body" sz="quarter" idx="11"/>
          </p:nvPr>
        </p:nvSpPr>
        <p:spPr>
          <a:xfrm>
            <a:off x="1359016" y="920644"/>
            <a:ext cx="9899009" cy="501671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rPr>
              <a:t>The Roles and Services provided by National CASA, Texas CASA and your 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hlinkClick r:id="rId2"/>
              </a:rPr>
              <a:t>https://texascasa.org/resources/casa-roles-national-state-local/</a:t>
            </a:r>
            <a:endParaRPr kumimoji="0" lang="en-US" sz="24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effectLst/>
              </a:rPr>
              <a:t>*TAC 377.115 </a:t>
            </a:r>
            <a:r>
              <a:rPr lang="en-US" sz="1600" b="0" i="0" dirty="0">
                <a:solidFill>
                  <a:srgbClr val="000000"/>
                </a:solidFill>
                <a:effectLst/>
                <a:latin typeface="Times New Roman" panose="02020603050405020304" pitchFamily="18" charset="0"/>
              </a:rPr>
              <a:t>current local, statewide and national association services</a:t>
            </a:r>
            <a:endParaRPr kumimoji="0" lang="en-US" sz="1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endParaRPr lang="en-US" dirty="0"/>
          </a:p>
        </p:txBody>
      </p:sp>
    </p:spTree>
    <p:extLst>
      <p:ext uri="{BB962C8B-B14F-4D97-AF65-F5344CB8AC3E}">
        <p14:creationId xmlns:p14="http://schemas.microsoft.com/office/powerpoint/2010/main" val="396444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3B7DF-21D1-9210-963E-FC89C20FAEC5}"/>
              </a:ext>
            </a:extLst>
          </p:cNvPr>
          <p:cNvSpPr>
            <a:spLocks noGrp="1"/>
          </p:cNvSpPr>
          <p:nvPr>
            <p:ph type="body" sz="quarter" idx="10"/>
          </p:nvPr>
        </p:nvSpPr>
        <p:spPr/>
        <p:txBody>
          <a:bodyPr/>
          <a:lstStyle/>
          <a:p>
            <a:r>
              <a:rPr lang="en-US" dirty="0"/>
              <a:t>Policies and Procedures</a:t>
            </a:r>
          </a:p>
        </p:txBody>
      </p:sp>
      <p:sp>
        <p:nvSpPr>
          <p:cNvPr id="3" name="Text Placeholder 2">
            <a:extLst>
              <a:ext uri="{FF2B5EF4-FFF2-40B4-BE49-F238E27FC236}">
                <a16:creationId xmlns:a16="http://schemas.microsoft.com/office/drawing/2014/main" id="{ADD766E3-E062-B9B3-F620-0B14762C759B}"/>
              </a:ext>
            </a:extLst>
          </p:cNvPr>
          <p:cNvSpPr>
            <a:spLocks noGrp="1"/>
          </p:cNvSpPr>
          <p:nvPr>
            <p:ph type="body" sz="quarter" idx="11"/>
          </p:nvPr>
        </p:nvSpPr>
        <p:spPr/>
        <p:txBody>
          <a:bodyPr>
            <a:normAutofit fontScale="85000" lnSpcReduction="10000"/>
          </a:bodyPr>
          <a:lstStyle/>
          <a:p>
            <a:pPr marL="0" indent="0">
              <a:buNone/>
            </a:pPr>
            <a:r>
              <a:rPr lang="en-US" sz="2600" dirty="0">
                <a:effectLst/>
                <a:latin typeface="+mn-lt"/>
              </a:rPr>
              <a:t>Your policies and procedures determine what you can do, what you can’t do and what to do if something goes wrong. This information gives board, staff and volunteers a sense of structure around what is allowed and possible, and management a guide for what to do if things go wrong! </a:t>
            </a:r>
            <a:endParaRPr lang="en-US" sz="2600" dirty="0">
              <a:effectLst/>
              <a:highlight>
                <a:srgbClr val="FFFF00"/>
              </a:highlight>
              <a:latin typeface="+mn-lt"/>
            </a:endParaRPr>
          </a:p>
          <a:p>
            <a:endParaRPr lang="en-US" sz="2600" dirty="0">
              <a:effectLst/>
              <a:latin typeface="+mn-lt"/>
            </a:endParaRPr>
          </a:p>
          <a:p>
            <a:pPr marL="0" indent="0">
              <a:buNone/>
            </a:pPr>
            <a:r>
              <a:rPr lang="en-US" sz="2600" dirty="0">
                <a:effectLst/>
                <a:latin typeface="+mn-lt"/>
              </a:rPr>
              <a:t>It is the board’s responsibility to get these policies in place, and vote on changing them if issues repeatedly come up. Reviews all required policies at least </a:t>
            </a:r>
            <a:r>
              <a:rPr lang="en-US" sz="2600" u="sng" dirty="0">
                <a:effectLst/>
                <a:latin typeface="+mn-lt"/>
              </a:rPr>
              <a:t>every three (3) years </a:t>
            </a:r>
            <a:r>
              <a:rPr lang="en-US" sz="2600" dirty="0">
                <a:effectLst/>
                <a:latin typeface="+mn-lt"/>
              </a:rPr>
              <a:t>(or more often if required by law, rule, regulation, ordinance, executive order, court order or standards) to assess the need for updates. The date of the most recent review shall be noted on the corresponding document.</a:t>
            </a:r>
          </a:p>
        </p:txBody>
      </p:sp>
    </p:spTree>
    <p:extLst>
      <p:ext uri="{BB962C8B-B14F-4D97-AF65-F5344CB8AC3E}">
        <p14:creationId xmlns:p14="http://schemas.microsoft.com/office/powerpoint/2010/main" val="48323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2ACA1-177B-3324-B177-81C72F8430C0}"/>
              </a:ext>
            </a:extLst>
          </p:cNvPr>
          <p:cNvSpPr>
            <a:spLocks noGrp="1"/>
          </p:cNvSpPr>
          <p:nvPr>
            <p:ph type="body" sz="quarter" idx="10"/>
          </p:nvPr>
        </p:nvSpPr>
        <p:spPr/>
        <p:txBody>
          <a:bodyPr>
            <a:normAutofit fontScale="70000" lnSpcReduction="20000"/>
          </a:bodyPr>
          <a:lstStyle/>
          <a:p>
            <a:r>
              <a:rPr lang="en-US" dirty="0"/>
              <a:t>Recruit and Orient New Board Members</a:t>
            </a:r>
          </a:p>
        </p:txBody>
      </p:sp>
      <p:sp>
        <p:nvSpPr>
          <p:cNvPr id="3" name="Text Placeholder 2">
            <a:extLst>
              <a:ext uri="{FF2B5EF4-FFF2-40B4-BE49-F238E27FC236}">
                <a16:creationId xmlns:a16="http://schemas.microsoft.com/office/drawing/2014/main" id="{936499A6-FE11-37CA-0890-6DC0B5F7CC11}"/>
              </a:ext>
            </a:extLst>
          </p:cNvPr>
          <p:cNvSpPr>
            <a:spLocks noGrp="1"/>
          </p:cNvSpPr>
          <p:nvPr>
            <p:ph type="body" sz="quarter" idx="11"/>
          </p:nvPr>
        </p:nvSpPr>
        <p:spPr>
          <a:xfrm>
            <a:off x="1300295" y="1868219"/>
            <a:ext cx="10108734" cy="4054504"/>
          </a:xfrm>
        </p:spPr>
        <p:txBody>
          <a:bodyPr>
            <a:normAutofit/>
          </a:bodyPr>
          <a:lstStyle/>
          <a:p>
            <a:pPr marL="0" indent="0">
              <a:buNone/>
            </a:pPr>
            <a:r>
              <a:rPr lang="en-US" sz="2600" dirty="0">
                <a:effectLst/>
                <a:latin typeface="+mn-lt"/>
              </a:rPr>
              <a:t>Because board members’ terms only last for a couple of years, they should always be on the lookout for successors. Recruiting board members who bring fresh skills, insight, diversity, networks and experiences to the table (while avoiding conflicts of interest!) is the ideal.</a:t>
            </a:r>
          </a:p>
          <a:p>
            <a:pPr marL="0" indent="0">
              <a:buNone/>
            </a:pPr>
            <a:endParaRPr lang="en-US" sz="2600" dirty="0">
              <a:effectLst/>
              <a:latin typeface="+mn-lt"/>
            </a:endParaRPr>
          </a:p>
          <a:p>
            <a:pPr marL="0" indent="0">
              <a:buNone/>
            </a:pPr>
            <a:r>
              <a:rPr lang="en-US" sz="2600" u="sng" dirty="0">
                <a:effectLst/>
                <a:latin typeface="+mn-lt"/>
              </a:rPr>
              <a:t>The Board Building Cycle</a:t>
            </a:r>
          </a:p>
          <a:p>
            <a:pPr marL="0" indent="0">
              <a:buNone/>
            </a:pPr>
            <a:r>
              <a:rPr lang="en-US" sz="2600" dirty="0">
                <a:effectLst/>
                <a:latin typeface="+mn-lt"/>
                <a:hlinkClick r:id="rId2"/>
              </a:rPr>
              <a:t>https://casacollege.myabsorb.com/#/online-courses/a5482269-fbb4-467b-a827-15c45a159fe2</a:t>
            </a:r>
            <a:endParaRPr lang="en-US" sz="2600" dirty="0">
              <a:effectLst/>
              <a:latin typeface="+mn-lt"/>
            </a:endParaRPr>
          </a:p>
          <a:p>
            <a:pPr marL="0" indent="0">
              <a:buNone/>
            </a:pPr>
            <a:endParaRPr lang="en-US" sz="2600" dirty="0">
              <a:effectLst/>
              <a:latin typeface="+mn-lt"/>
            </a:endParaRPr>
          </a:p>
          <a:p>
            <a:pPr marL="0" indent="0">
              <a:buNone/>
            </a:pPr>
            <a:endParaRPr lang="en-US" sz="2600" dirty="0">
              <a:effectLst/>
              <a:latin typeface="+mn-lt"/>
            </a:endParaRPr>
          </a:p>
          <a:p>
            <a:pPr marL="0" indent="0">
              <a:buNone/>
            </a:pPr>
            <a:endParaRPr lang="en-US" sz="2600" dirty="0">
              <a:effectLst/>
              <a:latin typeface="+mn-lt"/>
            </a:endParaRPr>
          </a:p>
        </p:txBody>
      </p:sp>
    </p:spTree>
    <p:extLst>
      <p:ext uri="{BB962C8B-B14F-4D97-AF65-F5344CB8AC3E}">
        <p14:creationId xmlns:p14="http://schemas.microsoft.com/office/powerpoint/2010/main" val="71840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31A5B-1846-56A2-BE86-77EE43329871}"/>
              </a:ext>
            </a:extLst>
          </p:cNvPr>
          <p:cNvSpPr>
            <a:spLocks noGrp="1"/>
          </p:cNvSpPr>
          <p:nvPr>
            <p:ph type="body" sz="quarter" idx="10"/>
          </p:nvPr>
        </p:nvSpPr>
        <p:spPr/>
        <p:txBody>
          <a:bodyPr/>
          <a:lstStyle/>
          <a:p>
            <a:r>
              <a:rPr lang="en-US" dirty="0"/>
              <a:t>Committees</a:t>
            </a:r>
          </a:p>
        </p:txBody>
      </p:sp>
      <p:sp>
        <p:nvSpPr>
          <p:cNvPr id="3" name="Text Placeholder 2">
            <a:extLst>
              <a:ext uri="{FF2B5EF4-FFF2-40B4-BE49-F238E27FC236}">
                <a16:creationId xmlns:a16="http://schemas.microsoft.com/office/drawing/2014/main" id="{E28A8BF7-6F60-3F9D-6A93-44C5D33D94D5}"/>
              </a:ext>
            </a:extLst>
          </p:cNvPr>
          <p:cNvSpPr>
            <a:spLocks noGrp="1"/>
          </p:cNvSpPr>
          <p:nvPr>
            <p:ph type="body" sz="quarter" idx="11"/>
          </p:nvPr>
        </p:nvSpPr>
        <p:spPr/>
        <p:txBody>
          <a:bodyPr>
            <a:normAutofit/>
          </a:bodyPr>
          <a:lstStyle/>
          <a:p>
            <a:pPr marL="0" indent="0">
              <a:buNone/>
            </a:pPr>
            <a:r>
              <a:rPr lang="en-US" sz="2800" dirty="0">
                <a:effectLst/>
                <a:latin typeface="+mn-lt"/>
              </a:rPr>
              <a:t>Some common nonprofit committees include:</a:t>
            </a:r>
          </a:p>
          <a:p>
            <a:endParaRPr lang="en-US" sz="2800" dirty="0">
              <a:effectLst/>
              <a:latin typeface="+mn-lt"/>
            </a:endParaRPr>
          </a:p>
          <a:p>
            <a:pPr marL="0" indent="0">
              <a:buNone/>
            </a:pPr>
            <a:r>
              <a:rPr lang="en-US" sz="2800" dirty="0">
                <a:effectLst/>
                <a:latin typeface="+mn-lt"/>
              </a:rPr>
              <a:t>Executive committee (required)</a:t>
            </a:r>
          </a:p>
          <a:p>
            <a:pPr marL="0" indent="0">
              <a:buNone/>
            </a:pPr>
            <a:r>
              <a:rPr lang="en-US" sz="2800" dirty="0">
                <a:effectLst/>
                <a:latin typeface="+mn-lt"/>
              </a:rPr>
              <a:t>Finance committee (required)</a:t>
            </a:r>
          </a:p>
          <a:p>
            <a:pPr marL="0" indent="0">
              <a:buNone/>
            </a:pPr>
            <a:r>
              <a:rPr lang="en-US" sz="2800" dirty="0">
                <a:effectLst/>
                <a:latin typeface="+mn-lt"/>
              </a:rPr>
              <a:t>Governance committee </a:t>
            </a:r>
          </a:p>
          <a:p>
            <a:pPr marL="0" indent="0">
              <a:buNone/>
            </a:pPr>
            <a:r>
              <a:rPr lang="en-US" sz="2800" dirty="0">
                <a:effectLst/>
                <a:latin typeface="+mn-lt"/>
              </a:rPr>
              <a:t>Fundraising committee</a:t>
            </a:r>
          </a:p>
          <a:p>
            <a:pPr marL="0" indent="0">
              <a:buNone/>
            </a:pPr>
            <a:r>
              <a:rPr lang="en-US" sz="2800" dirty="0">
                <a:effectLst/>
                <a:latin typeface="+mn-lt"/>
              </a:rPr>
              <a:t>Marketing committee</a:t>
            </a:r>
          </a:p>
        </p:txBody>
      </p:sp>
    </p:spTree>
    <p:extLst>
      <p:ext uri="{BB962C8B-B14F-4D97-AF65-F5344CB8AC3E}">
        <p14:creationId xmlns:p14="http://schemas.microsoft.com/office/powerpoint/2010/main" val="3678963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3F0CC-E080-8EEC-F6D6-1B2185D7A0F2}"/>
              </a:ext>
            </a:extLst>
          </p:cNvPr>
          <p:cNvSpPr>
            <a:spLocks noGrp="1"/>
          </p:cNvSpPr>
          <p:nvPr>
            <p:ph type="body" sz="quarter" idx="10"/>
          </p:nvPr>
        </p:nvSpPr>
        <p:spPr/>
        <p:txBody>
          <a:bodyPr/>
          <a:lstStyle/>
          <a:p>
            <a:r>
              <a:rPr lang="en-US" dirty="0"/>
              <a:t>Measuring Success</a:t>
            </a:r>
          </a:p>
        </p:txBody>
      </p:sp>
      <p:sp>
        <p:nvSpPr>
          <p:cNvPr id="3" name="Text Placeholder 2">
            <a:extLst>
              <a:ext uri="{FF2B5EF4-FFF2-40B4-BE49-F238E27FC236}">
                <a16:creationId xmlns:a16="http://schemas.microsoft.com/office/drawing/2014/main" id="{9EEC9C47-63AC-0291-CEFA-53289656F3B7}"/>
              </a:ext>
            </a:extLst>
          </p:cNvPr>
          <p:cNvSpPr>
            <a:spLocks noGrp="1"/>
          </p:cNvSpPr>
          <p:nvPr>
            <p:ph type="body" sz="quarter" idx="11"/>
          </p:nvPr>
        </p:nvSpPr>
        <p:spPr>
          <a:xfrm>
            <a:off x="1971413" y="1868219"/>
            <a:ext cx="7772662" cy="4332556"/>
          </a:xfrm>
        </p:spPr>
        <p:txBody>
          <a:bodyPr>
            <a:normAutofit fontScale="77500" lnSpcReduction="20000"/>
          </a:bodyPr>
          <a:lstStyle/>
          <a:p>
            <a:pPr marL="0" indent="0">
              <a:buNone/>
            </a:pPr>
            <a:r>
              <a:rPr lang="en-US" dirty="0">
                <a:effectLst/>
                <a:latin typeface="+mn-lt"/>
              </a:rPr>
              <a:t>In order to assess how well your board of directors is fulfilling their nonprofit board responsibilities, it’s important to regularly look at how you’re doing. A standardized assessment can give you the data you need to keep making improvements!</a:t>
            </a:r>
          </a:p>
          <a:p>
            <a:pPr marL="0" indent="0">
              <a:buNone/>
            </a:pPr>
            <a:endParaRPr lang="en-US" dirty="0">
              <a:effectLst/>
              <a:latin typeface="+mn-lt"/>
            </a:endParaRPr>
          </a:p>
          <a:p>
            <a:pPr algn="l">
              <a:buFont typeface="Arial" panose="020B0604020202020204" pitchFamily="34" charset="0"/>
              <a:buChar char="•"/>
            </a:pPr>
            <a:r>
              <a:rPr lang="en-US" dirty="0">
                <a:effectLst/>
                <a:latin typeface="+mn-lt"/>
              </a:rPr>
              <a:t>Self-assessment</a:t>
            </a:r>
          </a:p>
          <a:p>
            <a:pPr algn="l">
              <a:buFont typeface="Arial" panose="020B0604020202020204" pitchFamily="34" charset="0"/>
              <a:buChar char="•"/>
            </a:pPr>
            <a:r>
              <a:rPr lang="en-US" dirty="0">
                <a:effectLst/>
                <a:latin typeface="+mn-lt"/>
              </a:rPr>
              <a:t>Peer-to-peer assessment</a:t>
            </a:r>
          </a:p>
          <a:p>
            <a:pPr algn="l">
              <a:buFont typeface="Arial" panose="020B0604020202020204" pitchFamily="34" charset="0"/>
              <a:buChar char="•"/>
            </a:pPr>
            <a:r>
              <a:rPr lang="en-US" dirty="0">
                <a:effectLst/>
                <a:latin typeface="+mn-lt"/>
              </a:rPr>
              <a:t>Assessment by executive director</a:t>
            </a:r>
          </a:p>
          <a:p>
            <a:pPr algn="l">
              <a:buFont typeface="Arial" panose="020B0604020202020204" pitchFamily="34" charset="0"/>
              <a:buChar char="•"/>
            </a:pPr>
            <a:r>
              <a:rPr lang="en-US" dirty="0">
                <a:effectLst/>
                <a:latin typeface="+mn-lt"/>
              </a:rPr>
              <a:t>Assessment by an external consultant</a:t>
            </a:r>
          </a:p>
        </p:txBody>
      </p:sp>
      <p:pic>
        <p:nvPicPr>
          <p:cNvPr id="5" name="Picture 4" descr="A picture containing measuring stick&#10;&#10;Description automatically generated">
            <a:extLst>
              <a:ext uri="{FF2B5EF4-FFF2-40B4-BE49-F238E27FC236}">
                <a16:creationId xmlns:a16="http://schemas.microsoft.com/office/drawing/2014/main" id="{CEA404F0-2EE0-A96B-4896-BE0164432B5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0560" y="3600283"/>
            <a:ext cx="2313993" cy="2600492"/>
          </a:xfrm>
          <a:prstGeom prst="rect">
            <a:avLst/>
          </a:prstGeom>
        </p:spPr>
      </p:pic>
    </p:spTree>
    <p:extLst>
      <p:ext uri="{BB962C8B-B14F-4D97-AF65-F5344CB8AC3E}">
        <p14:creationId xmlns:p14="http://schemas.microsoft.com/office/powerpoint/2010/main" val="91354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FE7EC-F4CD-AD08-6CAD-65D83F9F4F42}"/>
              </a:ext>
            </a:extLst>
          </p:cNvPr>
          <p:cNvSpPr>
            <a:spLocks noGrp="1"/>
          </p:cNvSpPr>
          <p:nvPr>
            <p:ph type="body" sz="quarter" idx="10"/>
          </p:nvPr>
        </p:nvSpPr>
        <p:spPr/>
        <p:txBody>
          <a:bodyPr/>
          <a:lstStyle/>
          <a:p>
            <a:r>
              <a:rPr lang="en-US" dirty="0"/>
              <a:t>Avoid Overreach </a:t>
            </a:r>
          </a:p>
        </p:txBody>
      </p:sp>
      <p:sp>
        <p:nvSpPr>
          <p:cNvPr id="3" name="Text Placeholder 2">
            <a:extLst>
              <a:ext uri="{FF2B5EF4-FFF2-40B4-BE49-F238E27FC236}">
                <a16:creationId xmlns:a16="http://schemas.microsoft.com/office/drawing/2014/main" id="{E4440B25-123A-42A0-1B2A-88F04C0F99AF}"/>
              </a:ext>
            </a:extLst>
          </p:cNvPr>
          <p:cNvSpPr>
            <a:spLocks noGrp="1"/>
          </p:cNvSpPr>
          <p:nvPr>
            <p:ph type="body" sz="quarter" idx="11"/>
          </p:nvPr>
        </p:nvSpPr>
        <p:spPr>
          <a:xfrm>
            <a:off x="6548285" y="2138363"/>
            <a:ext cx="4503478" cy="2705642"/>
          </a:xfrm>
        </p:spPr>
        <p:txBody>
          <a:bodyPr/>
          <a:lstStyle/>
          <a:p>
            <a:pPr marL="0" indent="0">
              <a:buNone/>
            </a:pPr>
            <a:r>
              <a:rPr lang="en-US" dirty="0">
                <a:effectLst/>
              </a:rPr>
              <a:t>Find the balance within the board to avoid </a:t>
            </a:r>
            <a:r>
              <a:rPr lang="en-US" u="sng" dirty="0">
                <a:effectLst/>
              </a:rPr>
              <a:t>overreach</a:t>
            </a:r>
            <a:r>
              <a:rPr lang="en-US" dirty="0">
                <a:effectLst/>
              </a:rPr>
              <a:t> and provide </a:t>
            </a:r>
            <a:r>
              <a:rPr lang="en-US" u="sng" dirty="0">
                <a:effectLst/>
              </a:rPr>
              <a:t>oversight</a:t>
            </a:r>
            <a:r>
              <a:rPr lang="en-US" dirty="0">
                <a:effectLst/>
              </a:rPr>
              <a:t>.</a:t>
            </a:r>
          </a:p>
        </p:txBody>
      </p:sp>
      <p:pic>
        <p:nvPicPr>
          <p:cNvPr id="5" name="Picture 4" descr="A picture containing text, nature&#10;&#10;Description automatically generated">
            <a:extLst>
              <a:ext uri="{FF2B5EF4-FFF2-40B4-BE49-F238E27FC236}">
                <a16:creationId xmlns:a16="http://schemas.microsoft.com/office/drawing/2014/main" id="{01324926-410E-E1E8-805A-17C18D7BFC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443" y="1733549"/>
            <a:ext cx="4342957" cy="3902177"/>
          </a:xfrm>
          <a:prstGeom prst="rect">
            <a:avLst/>
          </a:prstGeom>
        </p:spPr>
      </p:pic>
      <p:sp>
        <p:nvSpPr>
          <p:cNvPr id="6" name="TextBox 5">
            <a:extLst>
              <a:ext uri="{FF2B5EF4-FFF2-40B4-BE49-F238E27FC236}">
                <a16:creationId xmlns:a16="http://schemas.microsoft.com/office/drawing/2014/main" id="{E88AE413-6088-56FB-7194-8F0E555C01D3}"/>
              </a:ext>
            </a:extLst>
          </p:cNvPr>
          <p:cNvSpPr txBox="1"/>
          <p:nvPr/>
        </p:nvSpPr>
        <p:spPr>
          <a:xfrm>
            <a:off x="2795587" y="5124450"/>
            <a:ext cx="6600825" cy="230832"/>
          </a:xfrm>
          <a:prstGeom prst="rect">
            <a:avLst/>
          </a:prstGeom>
          <a:noFill/>
        </p:spPr>
        <p:txBody>
          <a:bodyPr wrap="square" rtlCol="0">
            <a:spAutoFit/>
          </a:bodyPr>
          <a:lstStyle/>
          <a:p>
            <a:r>
              <a:rPr lang="en-US" sz="900">
                <a:hlinkClick r:id="rId3" tooltip="https://reveln.com/2016/01/06/nonprofit-leader-partnerships-how-to-achieve-the-right-balanc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70613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A3D320-8652-073D-BEFC-FE37FFE09935}"/>
              </a:ext>
            </a:extLst>
          </p:cNvPr>
          <p:cNvSpPr>
            <a:spLocks noGrp="1"/>
          </p:cNvSpPr>
          <p:nvPr>
            <p:ph type="body" sz="quarter" idx="10"/>
          </p:nvPr>
        </p:nvSpPr>
        <p:spPr>
          <a:xfrm>
            <a:off x="2447925" y="732549"/>
            <a:ext cx="7296150" cy="4611237"/>
          </a:xfrm>
        </p:spPr>
        <p:txBody>
          <a:bodyPr>
            <a:normAutofit/>
          </a:bodyPr>
          <a:lstStyle/>
          <a:p>
            <a:r>
              <a:rPr lang="en-US" dirty="0"/>
              <a:t>Review Your Strategic Plan’s</a:t>
            </a:r>
          </a:p>
          <a:p>
            <a:r>
              <a:rPr lang="en-US" sz="3600" dirty="0"/>
              <a:t>Goals</a:t>
            </a:r>
          </a:p>
          <a:p>
            <a:r>
              <a:rPr lang="en-US" sz="3600" dirty="0"/>
              <a:t>Objectives</a:t>
            </a:r>
          </a:p>
          <a:p>
            <a:r>
              <a:rPr lang="en-US" sz="3600" dirty="0"/>
              <a:t>Persons Responsible</a:t>
            </a:r>
          </a:p>
          <a:p>
            <a:r>
              <a:rPr lang="en-US" sz="3600" dirty="0"/>
              <a:t>Timelines</a:t>
            </a:r>
          </a:p>
          <a:p>
            <a:r>
              <a:rPr lang="en-US" sz="3600" dirty="0"/>
              <a:t>Track and Review Annually</a:t>
            </a:r>
          </a:p>
          <a:p>
            <a:r>
              <a:rPr lang="en-US" sz="1100" dirty="0"/>
              <a:t>*TAC 377.115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applicable goals, objectives, and methods of operation of the local volunteer advocate program</a:t>
            </a:r>
            <a:endParaRPr lang="en-US" sz="1100" dirty="0"/>
          </a:p>
        </p:txBody>
      </p:sp>
      <p:pic>
        <p:nvPicPr>
          <p:cNvPr id="1026" name="Picture 2" descr="What Are The Secrets To Successful Strategic Planning?">
            <a:extLst>
              <a:ext uri="{FF2B5EF4-FFF2-40B4-BE49-F238E27FC236}">
                <a16:creationId xmlns:a16="http://schemas.microsoft.com/office/drawing/2014/main" id="{8AB72841-393C-7FCA-E744-DB8BF4A23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41" y="2010413"/>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4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FAEE3-43F8-9604-A8D2-A624C587AD86}"/>
              </a:ext>
            </a:extLst>
          </p:cNvPr>
          <p:cNvSpPr>
            <a:spLocks noGrp="1"/>
          </p:cNvSpPr>
          <p:nvPr>
            <p:ph type="body" sz="quarter" idx="10"/>
          </p:nvPr>
        </p:nvSpPr>
        <p:spPr>
          <a:xfrm>
            <a:off x="2329938" y="221272"/>
            <a:ext cx="7296150" cy="869227"/>
          </a:xfrm>
        </p:spPr>
        <p:txBody>
          <a:bodyPr>
            <a:noAutofit/>
          </a:bodyPr>
          <a:lstStyle/>
          <a:p>
            <a:r>
              <a:rPr lang="en-US" sz="3600" b="0" i="0" u="none" strike="noStrike" baseline="0" dirty="0">
                <a:solidFill>
                  <a:srgbClr val="395173"/>
                </a:solidFill>
                <a:latin typeface="Geometric415BT-MediumA"/>
              </a:rPr>
              <a:t>STANDARD 2 </a:t>
            </a:r>
            <a:r>
              <a:rPr lang="en-US" sz="3600" b="0" i="0" u="none" strike="noStrike" baseline="0" dirty="0">
                <a:solidFill>
                  <a:srgbClr val="DA2B27"/>
                </a:solidFill>
                <a:latin typeface="Geometric415BT-BlackA"/>
              </a:rPr>
              <a:t>GUIDING PRINCIPLES</a:t>
            </a:r>
            <a:endParaRPr lang="en-US" sz="3600" dirty="0">
              <a:effectLst/>
            </a:endParaRPr>
          </a:p>
        </p:txBody>
      </p:sp>
      <p:sp>
        <p:nvSpPr>
          <p:cNvPr id="3" name="Text Placeholder 2">
            <a:extLst>
              <a:ext uri="{FF2B5EF4-FFF2-40B4-BE49-F238E27FC236}">
                <a16:creationId xmlns:a16="http://schemas.microsoft.com/office/drawing/2014/main" id="{0AB8D399-E909-83C4-A55C-2A4E7F79C00F}"/>
              </a:ext>
            </a:extLst>
          </p:cNvPr>
          <p:cNvSpPr>
            <a:spLocks noGrp="1"/>
          </p:cNvSpPr>
          <p:nvPr>
            <p:ph type="body" sz="quarter" idx="11"/>
          </p:nvPr>
        </p:nvSpPr>
        <p:spPr>
          <a:xfrm>
            <a:off x="914400" y="904569"/>
            <a:ext cx="11061289" cy="4670322"/>
          </a:xfrm>
        </p:spPr>
        <p:txBody>
          <a:bodyPr>
            <a:noAutofit/>
          </a:bodyPr>
          <a:lstStyle/>
          <a:p>
            <a:pPr marL="0" indent="0" algn="l">
              <a:buNone/>
            </a:pPr>
            <a:r>
              <a:rPr lang="en-US" sz="1800" b="1" i="0" u="none" strike="noStrike" baseline="0" dirty="0">
                <a:effectLst/>
                <a:latin typeface="+mn-lt"/>
              </a:rPr>
              <a:t>A. Integrates the following guiding principles into all aspects of CASA/GAL program practices, policies and procedures:</a:t>
            </a:r>
          </a:p>
          <a:p>
            <a:pPr marL="0" indent="0" algn="l">
              <a:buNone/>
            </a:pPr>
            <a:r>
              <a:rPr lang="en-US" sz="1800" b="0" i="0" u="none" strike="noStrike" baseline="0" dirty="0">
                <a:effectLst/>
                <a:latin typeface="+mn-lt"/>
              </a:rPr>
              <a:t>1. Recognize the importance of family preservation and/or reunification:</a:t>
            </a:r>
          </a:p>
          <a:p>
            <a:pPr marL="0" indent="0" algn="l">
              <a:buNone/>
            </a:pPr>
            <a:r>
              <a:rPr lang="en-US" sz="1800" b="0" i="0" u="none" strike="noStrike" baseline="0" dirty="0">
                <a:effectLst/>
                <a:latin typeface="+mn-lt"/>
              </a:rPr>
              <a:t>	</a:t>
            </a:r>
            <a:r>
              <a:rPr lang="en-US" sz="1800" b="1" i="0" u="none" strike="noStrike" baseline="0" dirty="0">
                <a:effectLst/>
                <a:latin typeface="+mn-lt"/>
              </a:rPr>
              <a:t>a. </a:t>
            </a:r>
            <a:r>
              <a:rPr lang="en-US" sz="1800" b="0" i="0" u="none" strike="noStrike" baseline="0" dirty="0">
                <a:effectLst/>
                <a:latin typeface="+mn-lt"/>
              </a:rPr>
              <a:t>It is in a child’s best interests to remain with their family of origin when safely</a:t>
            </a:r>
          </a:p>
          <a:p>
            <a:pPr marL="0" indent="0" algn="l">
              <a:buNone/>
            </a:pPr>
            <a:r>
              <a:rPr lang="en-US" sz="1800" b="0" i="0" u="none" strike="noStrike" baseline="0" dirty="0">
                <a:effectLst/>
                <a:latin typeface="+mn-lt"/>
              </a:rPr>
              <a:t>	     possible.</a:t>
            </a:r>
          </a:p>
          <a:p>
            <a:pPr marL="0" indent="0" algn="l">
              <a:buNone/>
            </a:pPr>
            <a:r>
              <a:rPr lang="en-US" sz="1800" b="0" i="0" u="none" strike="noStrike" baseline="0" dirty="0">
                <a:effectLst/>
                <a:latin typeface="+mn-lt"/>
              </a:rPr>
              <a:t>	</a:t>
            </a:r>
            <a:r>
              <a:rPr lang="en-US" sz="1800" b="1" i="0" u="none" strike="noStrike" baseline="0" dirty="0">
                <a:effectLst/>
                <a:latin typeface="+mn-lt"/>
              </a:rPr>
              <a:t>b</a:t>
            </a:r>
            <a:r>
              <a:rPr lang="en-US" sz="1800" b="0" i="0" u="none" strike="noStrike" baseline="0" dirty="0">
                <a:effectLst/>
                <a:latin typeface="+mn-lt"/>
              </a:rPr>
              <a:t>. The CASA/GAL program acknowledges that children experience trauma when</a:t>
            </a:r>
          </a:p>
          <a:p>
            <a:pPr marL="0" indent="0" algn="l">
              <a:buNone/>
            </a:pPr>
            <a:r>
              <a:rPr lang="en-US" sz="1800" b="0" i="0" u="none" strike="noStrike" baseline="0" dirty="0">
                <a:effectLst/>
                <a:latin typeface="+mn-lt"/>
              </a:rPr>
              <a:t>	     separated from their family of origin.</a:t>
            </a:r>
          </a:p>
          <a:p>
            <a:pPr marL="0" indent="0" algn="l">
              <a:buNone/>
            </a:pPr>
            <a:r>
              <a:rPr lang="en-US" sz="1800" b="0" i="0" u="none" strike="noStrike" baseline="0" dirty="0">
                <a:effectLst/>
                <a:latin typeface="+mn-lt"/>
              </a:rPr>
              <a:t>	</a:t>
            </a:r>
            <a:r>
              <a:rPr lang="en-US" sz="1800" b="1" i="0" u="none" strike="noStrike" baseline="0" dirty="0">
                <a:effectLst/>
                <a:latin typeface="+mn-lt"/>
              </a:rPr>
              <a:t>c</a:t>
            </a:r>
            <a:r>
              <a:rPr lang="en-US" sz="1800" b="0" i="0" u="none" strike="noStrike" baseline="0" dirty="0">
                <a:effectLst/>
                <a:latin typeface="+mn-lt"/>
              </a:rPr>
              <a:t>. If a child is removed from their family of origin, it is in the child’s best interests</a:t>
            </a:r>
          </a:p>
          <a:p>
            <a:pPr marL="0" indent="0" algn="l">
              <a:buNone/>
            </a:pPr>
            <a:r>
              <a:rPr lang="en-US" sz="1800" b="0" i="0" u="none" strike="noStrike" baseline="0" dirty="0">
                <a:effectLst/>
                <a:latin typeface="+mn-lt"/>
              </a:rPr>
              <a:t>	    to be reunified with their family of origin as soon as safely possible.</a:t>
            </a:r>
          </a:p>
          <a:p>
            <a:pPr marL="0" indent="0" algn="l">
              <a:buNone/>
            </a:pPr>
            <a:r>
              <a:rPr lang="en-US" sz="1800" b="0" i="0" u="none" strike="noStrike" baseline="0" dirty="0">
                <a:effectLst/>
                <a:latin typeface="+mn-lt"/>
              </a:rPr>
              <a:t>	</a:t>
            </a:r>
            <a:r>
              <a:rPr lang="en-US" sz="1800" b="1" i="0" u="none" strike="noStrike" baseline="0" dirty="0">
                <a:effectLst/>
                <a:latin typeface="+mn-lt"/>
              </a:rPr>
              <a:t>d</a:t>
            </a:r>
            <a:r>
              <a:rPr lang="en-US" sz="1800" b="0" i="0" u="none" strike="noStrike" baseline="0" dirty="0">
                <a:effectLst/>
                <a:latin typeface="+mn-lt"/>
              </a:rPr>
              <a:t>. If a child is removed from their family of origin, the child should be placed with a</a:t>
            </a:r>
          </a:p>
          <a:p>
            <a:pPr marL="0" indent="0" algn="l">
              <a:buNone/>
            </a:pPr>
            <a:r>
              <a:rPr lang="en-US" sz="1800" b="0" i="0" u="none" strike="noStrike" baseline="0" dirty="0">
                <a:effectLst/>
                <a:latin typeface="+mn-lt"/>
              </a:rPr>
              <a:t>	     relative whenever safely possible and in the child’s best interests.</a:t>
            </a:r>
          </a:p>
          <a:p>
            <a:pPr marL="0" indent="0" algn="l">
              <a:buNone/>
            </a:pPr>
            <a:r>
              <a:rPr lang="en-US" sz="1800" b="0" i="0" u="none" strike="noStrike" baseline="0" dirty="0">
                <a:effectLst/>
                <a:latin typeface="+mn-lt"/>
              </a:rPr>
              <a:t>	</a:t>
            </a:r>
            <a:r>
              <a:rPr lang="en-US" sz="1800" b="1" i="0" u="none" strike="noStrike" baseline="0" dirty="0">
                <a:effectLst/>
                <a:latin typeface="+mn-lt"/>
              </a:rPr>
              <a:t>e</a:t>
            </a:r>
            <a:r>
              <a:rPr lang="en-US" sz="1800" b="0" i="0" u="none" strike="noStrike" baseline="0" dirty="0">
                <a:effectLst/>
                <a:latin typeface="+mn-lt"/>
              </a:rPr>
              <a:t>. Strengthening families, through recommendations for services, supports,</a:t>
            </a:r>
          </a:p>
          <a:p>
            <a:pPr marL="0" indent="0" algn="l">
              <a:buNone/>
            </a:pPr>
            <a:r>
              <a:rPr lang="en-US" sz="1800" b="0" i="0" u="none" strike="noStrike" baseline="0" dirty="0">
                <a:effectLst/>
                <a:latin typeface="+mn-lt"/>
              </a:rPr>
              <a:t>	    visitation and communications, is in the child’s best interests to achieve stability</a:t>
            </a:r>
          </a:p>
          <a:p>
            <a:pPr marL="0" indent="0" algn="l">
              <a:buNone/>
            </a:pPr>
            <a:r>
              <a:rPr lang="en-US" sz="1800" b="0" i="0" u="none" strike="noStrike" baseline="0" dirty="0">
                <a:effectLst/>
                <a:latin typeface="+mn-lt"/>
              </a:rPr>
              <a:t>	    and/or reunification.</a:t>
            </a:r>
            <a:endParaRPr lang="en-US" sz="1800" dirty="0">
              <a:effectLst/>
              <a:latin typeface="+mn-lt"/>
            </a:endParaRPr>
          </a:p>
        </p:txBody>
      </p:sp>
    </p:spTree>
    <p:extLst>
      <p:ext uri="{BB962C8B-B14F-4D97-AF65-F5344CB8AC3E}">
        <p14:creationId xmlns:p14="http://schemas.microsoft.com/office/powerpoint/2010/main" val="34559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BF7FA-C465-3C10-21ED-AF64EE595D9F}"/>
              </a:ext>
            </a:extLst>
          </p:cNvPr>
          <p:cNvSpPr>
            <a:spLocks noGrp="1"/>
          </p:cNvSpPr>
          <p:nvPr>
            <p:ph type="body" sz="quarter" idx="10"/>
          </p:nvPr>
        </p:nvSpPr>
        <p:spPr>
          <a:xfrm>
            <a:off x="924232" y="732550"/>
            <a:ext cx="10756491" cy="4517876"/>
          </a:xfrm>
        </p:spPr>
        <p:txBody>
          <a:bodyPr>
            <a:noAutofit/>
          </a:bodyPr>
          <a:lstStyle/>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f. </a:t>
            </a:r>
            <a:r>
              <a:rPr lang="en-US" sz="1800" b="0" i="0" u="none" strike="noStrike" baseline="0" dirty="0">
                <a:effectLst/>
                <a:latin typeface="Geometr415 Md BT" panose="020B0602020204020303"/>
              </a:rPr>
              <a:t>The CASA/GAL program requires and demonstrates respect for the parents and</a:t>
            </a:r>
          </a:p>
          <a:p>
            <a:pPr algn="l"/>
            <a:r>
              <a:rPr lang="en-US" sz="1800" b="0" i="0" u="none" strike="noStrike" baseline="0" dirty="0">
                <a:effectLst/>
                <a:latin typeface="Geometr415 Md BT" panose="020B0602020204020303"/>
              </a:rPr>
              <a:t>	    all parties associated with the case.</a:t>
            </a:r>
          </a:p>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g</a:t>
            </a:r>
            <a:r>
              <a:rPr lang="en-US" sz="1800" b="0" i="0" u="none" strike="noStrike" baseline="0" dirty="0">
                <a:effectLst/>
                <a:latin typeface="Geometr415 Md BT" panose="020B0602020204020303"/>
              </a:rPr>
              <a:t>. The CASA/GAL program ensures that information regarding </a:t>
            </a:r>
            <a:r>
              <a:rPr lang="en-US" sz="1800" b="1" i="0" u="none" strike="noStrike" baseline="0" dirty="0">
                <a:effectLst/>
                <a:latin typeface="Geometr415 Md BT" panose="020B0602020204020303"/>
              </a:rPr>
              <a:t>the family’s</a:t>
            </a:r>
          </a:p>
          <a:p>
            <a:pPr algn="l"/>
            <a:r>
              <a:rPr lang="en-US" sz="1800" b="1" i="0" u="none" strike="noStrike" baseline="0" dirty="0">
                <a:effectLst/>
                <a:latin typeface="Geometr415 Md BT" panose="020B0602020204020303"/>
              </a:rPr>
              <a:t>	    strengths is incorporated into reports to the court</a:t>
            </a:r>
            <a:r>
              <a:rPr lang="en-US" sz="1800" b="0" i="0" u="none" strike="noStrike" baseline="0" dirty="0">
                <a:effectLst/>
                <a:latin typeface="Geometr415 Md BT" panose="020B0602020204020303"/>
              </a:rPr>
              <a:t>.</a:t>
            </a:r>
          </a:p>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h</a:t>
            </a:r>
            <a:r>
              <a:rPr lang="en-US" sz="1800" b="0" i="0" u="none" strike="noStrike" baseline="0" dirty="0">
                <a:effectLst/>
                <a:latin typeface="Geometr415 Md BT" panose="020B0602020204020303"/>
              </a:rPr>
              <a:t>. The CASA/GAL program ensures that </a:t>
            </a:r>
            <a:r>
              <a:rPr lang="en-US" sz="1800" b="1" i="0" u="none" strike="noStrike" baseline="0" dirty="0">
                <a:effectLst/>
                <a:latin typeface="Geometr415 Md BT" panose="020B0602020204020303"/>
              </a:rPr>
              <a:t>information regarding the child’s wishes</a:t>
            </a:r>
          </a:p>
          <a:p>
            <a:pPr algn="l"/>
            <a:r>
              <a:rPr lang="en-US" sz="1800" b="1" i="0" u="none" strike="noStrike" baseline="0" dirty="0">
                <a:effectLst/>
                <a:latin typeface="Geometr415 Md BT" panose="020B0602020204020303"/>
              </a:rPr>
              <a:t>	    is incorporated into reports to the court.</a:t>
            </a:r>
          </a:p>
          <a:p>
            <a:pPr algn="l"/>
            <a:r>
              <a:rPr lang="en-US" sz="1800" b="0" i="0" u="none" strike="noStrike" baseline="0" dirty="0">
                <a:effectLst/>
                <a:latin typeface="Geometr415 Md BT" panose="020B0602020204020303"/>
              </a:rPr>
              <a:t>	</a:t>
            </a:r>
            <a:r>
              <a:rPr lang="en-US" sz="1800" b="1" i="0" u="none" strike="noStrike" baseline="0" dirty="0" err="1">
                <a:effectLst/>
                <a:latin typeface="Geometr415 Md BT" panose="020B0602020204020303"/>
              </a:rPr>
              <a:t>i</a:t>
            </a:r>
            <a:r>
              <a:rPr lang="en-US" sz="1800" b="0" i="0" u="none" strike="noStrike" baseline="0" dirty="0">
                <a:effectLst/>
                <a:latin typeface="Geometr415 Md BT" panose="020B0602020204020303"/>
              </a:rPr>
              <a:t>. When a court determines a child cannot be safely reunified with their family</a:t>
            </a:r>
          </a:p>
          <a:p>
            <a:pPr algn="l"/>
            <a:r>
              <a:rPr lang="en-US" sz="1800" b="0" i="0" u="none" strike="noStrike" baseline="0" dirty="0">
                <a:effectLst/>
                <a:latin typeface="Geometr415 Md BT" panose="020B0602020204020303"/>
              </a:rPr>
              <a:t>	   of origin consistent with legal mandates, another permanent placement is in a</a:t>
            </a:r>
          </a:p>
          <a:p>
            <a:pPr algn="l"/>
            <a:r>
              <a:rPr lang="en-US" sz="1800" b="0" i="0" u="none" strike="noStrike" baseline="0" dirty="0">
                <a:effectLst/>
                <a:latin typeface="Geometr415 Md BT" panose="020B0602020204020303"/>
              </a:rPr>
              <a:t>	   child’s best interests.</a:t>
            </a:r>
            <a:endParaRPr lang="en-US" sz="1800" dirty="0">
              <a:effectLst/>
              <a:latin typeface="Geometr415 Md BT" panose="020B0602020204020303"/>
            </a:endParaRPr>
          </a:p>
        </p:txBody>
      </p:sp>
    </p:spTree>
    <p:extLst>
      <p:ext uri="{BB962C8B-B14F-4D97-AF65-F5344CB8AC3E}">
        <p14:creationId xmlns:p14="http://schemas.microsoft.com/office/powerpoint/2010/main" val="1885604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676EE-46F9-1ADB-FDD9-E39FE732A666}"/>
              </a:ext>
            </a:extLst>
          </p:cNvPr>
          <p:cNvSpPr>
            <a:spLocks noGrp="1"/>
          </p:cNvSpPr>
          <p:nvPr>
            <p:ph type="body" sz="quarter" idx="10"/>
          </p:nvPr>
        </p:nvSpPr>
        <p:spPr>
          <a:xfrm>
            <a:off x="1091380" y="732550"/>
            <a:ext cx="10323871" cy="4517876"/>
          </a:xfrm>
        </p:spPr>
        <p:txBody>
          <a:bodyPr>
            <a:normAutofit/>
          </a:bodyPr>
          <a:lstStyle/>
          <a:p>
            <a:pPr algn="l"/>
            <a:r>
              <a:rPr lang="en-US" sz="2000" b="1" i="0" u="none" strike="noStrike" baseline="0" dirty="0">
                <a:effectLst/>
                <a:latin typeface="+mn-lt"/>
              </a:rPr>
              <a:t>Recognize the importance of diversity, equity and inclusion:</a:t>
            </a:r>
          </a:p>
          <a:p>
            <a:pPr algn="l"/>
            <a:r>
              <a:rPr lang="en-US" sz="2000" b="0" i="0" u="none" strike="noStrike" baseline="0" dirty="0">
                <a:effectLst/>
                <a:latin typeface="+mn-lt"/>
              </a:rPr>
              <a:t>a. All children regardless of age, race, ethnicity, national origin (ancestry), color, religion (creed),     gender, gender expression, sexual orientation, disability or physical challenge, or socioeconomic status should be safe, have a permanent home and an opportunity to thrive.</a:t>
            </a:r>
          </a:p>
          <a:p>
            <a:pPr algn="l"/>
            <a:r>
              <a:rPr lang="en-US" sz="2000" b="0" i="0" u="none" strike="noStrike" baseline="0" dirty="0">
                <a:effectLst/>
                <a:latin typeface="+mn-lt"/>
              </a:rPr>
              <a:t>b. The CASA/GAL program acknowledges the existence of implicit bias and takes steps to minimize and/or eliminate implicit bias.</a:t>
            </a:r>
          </a:p>
          <a:p>
            <a:pPr algn="l"/>
            <a:r>
              <a:rPr lang="en-US" sz="2000" b="0" i="0" u="none" strike="noStrike" baseline="0" dirty="0">
                <a:effectLst/>
                <a:latin typeface="+mn-lt"/>
              </a:rPr>
              <a:t>c. The CASA/GAL program demonstrates an understanding of disproportionality impacting children who are in the child protection system due to allegations of abuse or neglect.</a:t>
            </a:r>
          </a:p>
          <a:p>
            <a:pPr algn="l"/>
            <a:endParaRPr lang="en-US" sz="2000" b="0" i="0" u="none" strike="noStrike" baseline="0" dirty="0">
              <a:effectLst/>
              <a:latin typeface="+mn-lt"/>
            </a:endParaRPr>
          </a:p>
          <a:p>
            <a:pPr algn="l"/>
            <a:endParaRPr lang="en-US" sz="2000" dirty="0">
              <a:effectLst/>
              <a:latin typeface="+mn-lt"/>
            </a:endParaRPr>
          </a:p>
        </p:txBody>
      </p:sp>
    </p:spTree>
    <p:extLst>
      <p:ext uri="{BB962C8B-B14F-4D97-AF65-F5344CB8AC3E}">
        <p14:creationId xmlns:p14="http://schemas.microsoft.com/office/powerpoint/2010/main" val="85513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D2FA2-CC08-A084-AE8F-A54432D215FF}"/>
              </a:ext>
            </a:extLst>
          </p:cNvPr>
          <p:cNvSpPr>
            <a:spLocks noGrp="1"/>
          </p:cNvSpPr>
          <p:nvPr>
            <p:ph type="body" sz="quarter" idx="10"/>
          </p:nvPr>
        </p:nvSpPr>
        <p:spPr/>
        <p:txBody>
          <a:bodyPr/>
          <a:lstStyle/>
          <a:p>
            <a:r>
              <a:rPr lang="en-US" dirty="0"/>
              <a:t>FY23 Local Board of Directors (LBOD) training series</a:t>
            </a:r>
          </a:p>
          <a:p>
            <a:r>
              <a:rPr lang="en-US" dirty="0">
                <a:hlinkClick r:id="rId2"/>
              </a:rPr>
              <a:t>https://texascasa.org/resources/fy23-lbod-training/</a:t>
            </a:r>
            <a:endParaRPr lang="en-US" dirty="0"/>
          </a:p>
          <a:p>
            <a:endParaRPr lang="en-US" dirty="0"/>
          </a:p>
        </p:txBody>
      </p:sp>
    </p:spTree>
    <p:extLst>
      <p:ext uri="{BB962C8B-B14F-4D97-AF65-F5344CB8AC3E}">
        <p14:creationId xmlns:p14="http://schemas.microsoft.com/office/powerpoint/2010/main" val="323137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344D3-882F-CD40-C01C-AF48B5053014}"/>
              </a:ext>
            </a:extLst>
          </p:cNvPr>
          <p:cNvSpPr>
            <a:spLocks noGrp="1"/>
          </p:cNvSpPr>
          <p:nvPr>
            <p:ph type="body" sz="quarter" idx="10"/>
          </p:nvPr>
        </p:nvSpPr>
        <p:spPr>
          <a:xfrm>
            <a:off x="2021747" y="732550"/>
            <a:ext cx="8070209" cy="4517876"/>
          </a:xfrm>
        </p:spPr>
        <p:txBody>
          <a:bodyPr>
            <a:normAutofit/>
          </a:bodyPr>
          <a:lstStyle/>
          <a:p>
            <a:r>
              <a:rPr lang="en-US" sz="3200" dirty="0">
                <a:effectLst/>
              </a:rPr>
              <a:t>The role of National CASA/GAL Association is to strategically establish, promote and support the formation, recruitment, training, development and activities of highly effective member programs.</a:t>
            </a:r>
          </a:p>
        </p:txBody>
      </p:sp>
      <p:pic>
        <p:nvPicPr>
          <p:cNvPr id="4" name="Picture 3" descr="Logo, company name&#10;&#10;Description automatically generated">
            <a:extLst>
              <a:ext uri="{FF2B5EF4-FFF2-40B4-BE49-F238E27FC236}">
                <a16:creationId xmlns:a16="http://schemas.microsoft.com/office/drawing/2014/main" id="{B1E50135-A200-DB8E-432E-60924A6B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598" y="4340191"/>
            <a:ext cx="2000353" cy="1301817"/>
          </a:xfrm>
          <a:prstGeom prst="rect">
            <a:avLst/>
          </a:prstGeom>
        </p:spPr>
      </p:pic>
    </p:spTree>
    <p:extLst>
      <p:ext uri="{BB962C8B-B14F-4D97-AF65-F5344CB8AC3E}">
        <p14:creationId xmlns:p14="http://schemas.microsoft.com/office/powerpoint/2010/main" val="376989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STAY CONNECTED</a:t>
            </a:r>
          </a:p>
        </p:txBody>
      </p:sp>
    </p:spTree>
    <p:extLst>
      <p:ext uri="{BB962C8B-B14F-4D97-AF65-F5344CB8AC3E}">
        <p14:creationId xmlns:p14="http://schemas.microsoft.com/office/powerpoint/2010/main" val="92856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905672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3734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51C197-9FDD-37DE-5245-AA7DAB553304}"/>
              </a:ext>
            </a:extLst>
          </p:cNvPr>
          <p:cNvSpPr>
            <a:spLocks noGrp="1"/>
          </p:cNvSpPr>
          <p:nvPr>
            <p:ph type="body" sz="quarter" idx="10"/>
          </p:nvPr>
        </p:nvSpPr>
        <p:spPr>
          <a:xfrm>
            <a:off x="1719262" y="894475"/>
            <a:ext cx="8753475" cy="4517876"/>
          </a:xfrm>
        </p:spPr>
        <p:txBody>
          <a:bodyPr>
            <a:normAutofit fontScale="55000" lnSpcReduction="20000"/>
          </a:bodyPr>
          <a:lstStyle/>
          <a:p>
            <a:pPr algn="l"/>
            <a:r>
              <a:rPr lang="en-US" dirty="0">
                <a:effectLst/>
              </a:rPr>
              <a:t>Establish membership criteria, policies and practices for all affiliations with the National CASA/GAL Association i.e., local programs, state organizations, auxiliaries, individual memberships, strategic alliances and partnerships</a:t>
            </a:r>
          </a:p>
          <a:p>
            <a:pPr marL="685800" indent="-685800" algn="l">
              <a:buFont typeface="Wingdings" panose="05000000000000000000" pitchFamily="2" charset="2"/>
              <a:buChar char="§"/>
            </a:pPr>
            <a:r>
              <a:rPr lang="en-US" dirty="0">
                <a:effectLst/>
              </a:rPr>
              <a:t>Establish the core model for CASA/GAL advocacy</a:t>
            </a:r>
          </a:p>
          <a:p>
            <a:pPr marL="685800" indent="-685800" algn="l">
              <a:buFont typeface="Wingdings" panose="05000000000000000000" pitchFamily="2" charset="2"/>
              <a:buChar char="§"/>
            </a:pPr>
            <a:r>
              <a:rPr lang="en-US" dirty="0">
                <a:effectLst/>
              </a:rPr>
              <a:t>Promote, manage, conduct and encourage evidence-based research, scholarship, education, training and the distribution of information in, between and among volunteer CASA and GAL programs</a:t>
            </a:r>
          </a:p>
          <a:p>
            <a:pPr marL="685800" indent="-685800" algn="l">
              <a:buFont typeface="Wingdings" panose="05000000000000000000" pitchFamily="2" charset="2"/>
              <a:buChar char="§"/>
            </a:pPr>
            <a:r>
              <a:rPr lang="en-US" dirty="0">
                <a:effectLst/>
              </a:rPr>
              <a:t>Lead a child advocacy movement through public education and awareness regarding children and youth who have experienced abuse or neglect</a:t>
            </a:r>
          </a:p>
        </p:txBody>
      </p:sp>
    </p:spTree>
    <p:extLst>
      <p:ext uri="{BB962C8B-B14F-4D97-AF65-F5344CB8AC3E}">
        <p14:creationId xmlns:p14="http://schemas.microsoft.com/office/powerpoint/2010/main" val="228755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B1A8E-03FE-E070-6A4C-06FDB9AB82C4}"/>
              </a:ext>
            </a:extLst>
          </p:cNvPr>
          <p:cNvSpPr>
            <a:spLocks noGrp="1"/>
          </p:cNvSpPr>
          <p:nvPr>
            <p:ph type="body" sz="quarter" idx="10"/>
          </p:nvPr>
        </p:nvSpPr>
        <p:spPr>
          <a:xfrm>
            <a:off x="1771650" y="780174"/>
            <a:ext cx="9239250" cy="4991975"/>
          </a:xfrm>
        </p:spPr>
        <p:txBody>
          <a:bodyPr>
            <a:normAutofit fontScale="55000" lnSpcReduction="20000"/>
          </a:bodyPr>
          <a:lstStyle/>
          <a:p>
            <a:pPr marL="685800" indent="-685800" algn="l">
              <a:buFont typeface="Wingdings" panose="05000000000000000000" pitchFamily="2" charset="2"/>
              <a:buChar char="§"/>
            </a:pPr>
            <a:r>
              <a:rPr lang="en-US" dirty="0">
                <a:effectLst/>
              </a:rPr>
              <a:t>Develop and disseminate materials to promote the CASA/GAL program and increase the public’s awareness resulting in increased volunteers, donors and other program supporters</a:t>
            </a:r>
          </a:p>
          <a:p>
            <a:pPr algn="l"/>
            <a:endParaRPr lang="en-US" dirty="0">
              <a:effectLst/>
            </a:endParaRPr>
          </a:p>
          <a:p>
            <a:pPr marL="685800" indent="-685800" algn="l">
              <a:buFont typeface="Wingdings" panose="05000000000000000000" pitchFamily="2" charset="2"/>
              <a:buChar char="§"/>
            </a:pPr>
            <a:r>
              <a:rPr lang="en-US" dirty="0">
                <a:effectLst/>
              </a:rPr>
              <a:t> Build and protect the National CASA brand </a:t>
            </a:r>
          </a:p>
          <a:p>
            <a:pPr algn="l"/>
            <a:endParaRPr lang="en-US" dirty="0">
              <a:effectLst/>
            </a:endParaRPr>
          </a:p>
          <a:p>
            <a:pPr marL="685800" indent="-685800" algn="l">
              <a:buFont typeface="Wingdings" panose="05000000000000000000" pitchFamily="2" charset="2"/>
              <a:buChar char="§"/>
            </a:pPr>
            <a:r>
              <a:rPr lang="en-US" dirty="0">
                <a:effectLst/>
              </a:rPr>
              <a:t>Establish CASA/GAL standards and ensure achievement through a quality assurance process </a:t>
            </a:r>
          </a:p>
          <a:p>
            <a:pPr algn="l"/>
            <a:endParaRPr lang="en-US" dirty="0">
              <a:effectLst/>
            </a:endParaRPr>
          </a:p>
          <a:p>
            <a:pPr marL="685800" indent="-685800" algn="l">
              <a:buFont typeface="Wingdings" panose="05000000000000000000" pitchFamily="2" charset="2"/>
              <a:buChar char="§"/>
            </a:pPr>
            <a:r>
              <a:rPr lang="en-US" dirty="0">
                <a:effectLst/>
              </a:rPr>
              <a:t>Develop and provide a national standardized curriculum that trains volunteer advocates and staff to deliver positive outcomes for children</a:t>
            </a:r>
          </a:p>
          <a:p>
            <a:endParaRPr lang="en-US" dirty="0"/>
          </a:p>
        </p:txBody>
      </p:sp>
    </p:spTree>
    <p:extLst>
      <p:ext uri="{BB962C8B-B14F-4D97-AF65-F5344CB8AC3E}">
        <p14:creationId xmlns:p14="http://schemas.microsoft.com/office/powerpoint/2010/main" val="24089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8765B-D5B6-E2AC-063E-0449AD1F2FA2}"/>
              </a:ext>
            </a:extLst>
          </p:cNvPr>
          <p:cNvSpPr>
            <a:spLocks noGrp="1"/>
          </p:cNvSpPr>
          <p:nvPr>
            <p:ph type="body" sz="quarter" idx="10"/>
          </p:nvPr>
        </p:nvSpPr>
        <p:spPr>
          <a:xfrm>
            <a:off x="2447925" y="732550"/>
            <a:ext cx="7296150" cy="1398254"/>
          </a:xfrm>
        </p:spPr>
        <p:txBody>
          <a:bodyPr>
            <a:normAutofit fontScale="32500" lnSpcReduction="20000"/>
          </a:bodyPr>
          <a:lstStyle/>
          <a:p>
            <a:r>
              <a:rPr lang="en-US" sz="11100" dirty="0" err="1"/>
              <a:t>BoardSource</a:t>
            </a:r>
            <a:r>
              <a:rPr lang="en-US" sz="11100" dirty="0"/>
              <a:t> link</a:t>
            </a:r>
          </a:p>
          <a:p>
            <a:r>
              <a:rPr lang="en-US" sz="7400" dirty="0"/>
              <a:t>National CASA provides each local CASA program with one paid membership to </a:t>
            </a:r>
            <a:r>
              <a:rPr lang="en-US" sz="7400" dirty="0" err="1"/>
              <a:t>Boardsource</a:t>
            </a:r>
            <a:r>
              <a:rPr lang="en-US" sz="7400" dirty="0"/>
              <a:t>. Click on the link below for more information</a:t>
            </a:r>
          </a:p>
          <a:p>
            <a:endParaRPr lang="en-US" dirty="0"/>
          </a:p>
        </p:txBody>
      </p:sp>
      <p:sp>
        <p:nvSpPr>
          <p:cNvPr id="3" name="Text Placeholder 2">
            <a:extLst>
              <a:ext uri="{FF2B5EF4-FFF2-40B4-BE49-F238E27FC236}">
                <a16:creationId xmlns:a16="http://schemas.microsoft.com/office/drawing/2014/main" id="{0C10E892-F5D3-F48A-42BB-2C7FB308FD57}"/>
              </a:ext>
            </a:extLst>
          </p:cNvPr>
          <p:cNvSpPr>
            <a:spLocks noGrp="1"/>
          </p:cNvSpPr>
          <p:nvPr>
            <p:ph type="body" sz="quarter" idx="11"/>
          </p:nvPr>
        </p:nvSpPr>
        <p:spPr>
          <a:xfrm>
            <a:off x="947955" y="2525085"/>
            <a:ext cx="9882231" cy="3397637"/>
          </a:xfrm>
        </p:spPr>
        <p:txBody>
          <a:bodyPr/>
          <a:lstStyle/>
          <a:p>
            <a:r>
              <a:rPr lang="en-US" b="0" i="0" dirty="0">
                <a:effectLst/>
                <a:latin typeface="Cambria" panose="02040503050406030204" pitchFamily="18" charset="0"/>
                <a:hlinkClick r:id="rId2"/>
              </a:rPr>
              <a:t>https://boardsource.org/membership-registration/?ref=1132&amp;pid=53086</a:t>
            </a:r>
            <a:endParaRPr lang="en-US" dirty="0"/>
          </a:p>
        </p:txBody>
      </p:sp>
    </p:spTree>
    <p:extLst>
      <p:ext uri="{BB962C8B-B14F-4D97-AF65-F5344CB8AC3E}">
        <p14:creationId xmlns:p14="http://schemas.microsoft.com/office/powerpoint/2010/main" val="167091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2E605-8691-6C40-951C-AAF5D27FDD3D}"/>
              </a:ext>
            </a:extLst>
          </p:cNvPr>
          <p:cNvSpPr>
            <a:spLocks noGrp="1"/>
          </p:cNvSpPr>
          <p:nvPr>
            <p:ph type="body" sz="quarter" idx="10"/>
          </p:nvPr>
        </p:nvSpPr>
        <p:spPr/>
        <p:txBody>
          <a:bodyPr/>
          <a:lstStyle/>
          <a:p>
            <a:r>
              <a:rPr lang="en-US" dirty="0">
                <a:effectLst/>
              </a:rPr>
              <a:t>The Role of Texas CASA</a:t>
            </a:r>
          </a:p>
        </p:txBody>
      </p:sp>
    </p:spTree>
    <p:extLst>
      <p:ext uri="{BB962C8B-B14F-4D97-AF65-F5344CB8AC3E}">
        <p14:creationId xmlns:p14="http://schemas.microsoft.com/office/powerpoint/2010/main" val="294092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BA254-7DD4-F2F4-DDB1-F9BE4685B599}"/>
              </a:ext>
            </a:extLst>
          </p:cNvPr>
          <p:cNvSpPr>
            <a:spLocks noGrp="1"/>
          </p:cNvSpPr>
          <p:nvPr>
            <p:ph type="body" sz="quarter" idx="10"/>
          </p:nvPr>
        </p:nvSpPr>
        <p:spPr>
          <a:xfrm>
            <a:off x="571500" y="322096"/>
            <a:ext cx="11410949" cy="2154404"/>
          </a:xfrm>
        </p:spPr>
        <p:txBody>
          <a:bodyPr>
            <a:normAutofit/>
          </a:bodyPr>
          <a:lstStyle/>
          <a:p>
            <a:r>
              <a:rPr lang="en-US" dirty="0">
                <a:effectLst/>
              </a:rPr>
              <a:t> </a:t>
            </a:r>
            <a:r>
              <a:rPr lang="en-US" sz="3000" dirty="0">
                <a:effectLst/>
              </a:rPr>
              <a:t>Provide support to local programs in areas of advocacy, governance, communications, administration, finance/risk and volunteer recruitment and retention</a:t>
            </a:r>
          </a:p>
        </p:txBody>
      </p:sp>
      <p:pic>
        <p:nvPicPr>
          <p:cNvPr id="4" name="Picture 3" descr="Text&#10;&#10;Description automatically generated">
            <a:extLst>
              <a:ext uri="{FF2B5EF4-FFF2-40B4-BE49-F238E27FC236}">
                <a16:creationId xmlns:a16="http://schemas.microsoft.com/office/drawing/2014/main" id="{A0898267-AF6E-453A-1DF7-6B57DB75F6C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4000" y="2092442"/>
            <a:ext cx="5184000" cy="3429000"/>
          </a:xfrm>
          <a:prstGeom prst="rect">
            <a:avLst/>
          </a:prstGeom>
        </p:spPr>
      </p:pic>
      <p:sp>
        <p:nvSpPr>
          <p:cNvPr id="5" name="TextBox 4">
            <a:extLst>
              <a:ext uri="{FF2B5EF4-FFF2-40B4-BE49-F238E27FC236}">
                <a16:creationId xmlns:a16="http://schemas.microsoft.com/office/drawing/2014/main" id="{DBDB494A-8862-BC0C-4DE6-70E1F468742C}"/>
              </a:ext>
            </a:extLst>
          </p:cNvPr>
          <p:cNvSpPr txBox="1"/>
          <p:nvPr/>
        </p:nvSpPr>
        <p:spPr>
          <a:xfrm>
            <a:off x="5553075" y="6240866"/>
            <a:ext cx="3279000" cy="230832"/>
          </a:xfrm>
          <a:prstGeom prst="rect">
            <a:avLst/>
          </a:prstGeom>
          <a:noFill/>
        </p:spPr>
        <p:txBody>
          <a:bodyPr wrap="square" rtlCol="0">
            <a:spAutoFit/>
          </a:bodyPr>
          <a:lstStyle/>
          <a:p>
            <a:r>
              <a:rPr lang="en-US" sz="900">
                <a:hlinkClick r:id="rId3" tooltip="https://usq.pressbooks.pub/traumainformedpractice/chapter/6-2-the-teacher-must-survive-self-care-and-managing-secondary-trauma/"/>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9575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EF6A9-819C-4736-F352-B12180690E51}"/>
              </a:ext>
            </a:extLst>
          </p:cNvPr>
          <p:cNvSpPr>
            <a:spLocks noGrp="1"/>
          </p:cNvSpPr>
          <p:nvPr>
            <p:ph type="body" sz="quarter" idx="10"/>
          </p:nvPr>
        </p:nvSpPr>
        <p:spPr>
          <a:xfrm>
            <a:off x="4210050" y="941461"/>
            <a:ext cx="7296150" cy="4517876"/>
          </a:xfrm>
        </p:spPr>
        <p:txBody>
          <a:bodyPr/>
          <a:lstStyle/>
          <a:p>
            <a:r>
              <a:rPr lang="en-US" dirty="0">
                <a:effectLst/>
              </a:rPr>
              <a:t>Oversight for </a:t>
            </a:r>
            <a:r>
              <a:rPr lang="en-US" dirty="0">
                <a:effectLst/>
                <a:hlinkClick r:id="rId2"/>
              </a:rPr>
              <a:t>Quality Assurance </a:t>
            </a:r>
            <a:r>
              <a:rPr lang="en-US" dirty="0">
                <a:effectLst/>
              </a:rPr>
              <a:t>and </a:t>
            </a:r>
            <a:r>
              <a:rPr lang="en-US" dirty="0">
                <a:effectLst/>
                <a:hlinkClick r:id="rId3"/>
              </a:rPr>
              <a:t>Standards</a:t>
            </a:r>
            <a:r>
              <a:rPr lang="en-US" dirty="0">
                <a:effectLst/>
              </a:rPr>
              <a:t> Compliance</a:t>
            </a:r>
          </a:p>
        </p:txBody>
      </p:sp>
      <p:pic>
        <p:nvPicPr>
          <p:cNvPr id="4" name="Picture 3" descr="A group of people walking down a sidewalk&#10;&#10;Description automatically generated with low confidence">
            <a:extLst>
              <a:ext uri="{FF2B5EF4-FFF2-40B4-BE49-F238E27FC236}">
                <a16:creationId xmlns:a16="http://schemas.microsoft.com/office/drawing/2014/main" id="{8BD88A62-EDEE-696D-4046-0B8D65E1D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49" y="819027"/>
            <a:ext cx="3918151" cy="4762745"/>
          </a:xfrm>
          <a:prstGeom prst="rect">
            <a:avLst/>
          </a:prstGeom>
        </p:spPr>
      </p:pic>
    </p:spTree>
    <p:extLst>
      <p:ext uri="{BB962C8B-B14F-4D97-AF65-F5344CB8AC3E}">
        <p14:creationId xmlns:p14="http://schemas.microsoft.com/office/powerpoint/2010/main" val="740109551"/>
      </p:ext>
    </p:extLst>
  </p:cSld>
  <p:clrMapOvr>
    <a:masterClrMapping/>
  </p:clrMapOvr>
</p:sld>
</file>

<file path=ppt/theme/theme1.xml><?xml version="1.0" encoding="utf-8"?>
<a:theme xmlns:a="http://schemas.openxmlformats.org/drawingml/2006/main" name="Office Theme">
  <a:themeElements>
    <a:clrScheme name="CASA College Custom 1">
      <a:dk1>
        <a:srgbClr val="FFFFFF"/>
      </a:dk1>
      <a:lt1>
        <a:srgbClr val="FFFFFF"/>
      </a:lt1>
      <a:dk2>
        <a:srgbClr val="385072"/>
      </a:dk2>
      <a:lt2>
        <a:srgbClr val="238FB9"/>
      </a:lt2>
      <a:accent1>
        <a:srgbClr val="FFFFFF"/>
      </a:accent1>
      <a:accent2>
        <a:srgbClr val="4EC1E0"/>
      </a:accent2>
      <a:accent3>
        <a:srgbClr val="238FB9"/>
      </a:accent3>
      <a:accent4>
        <a:srgbClr val="385072"/>
      </a:accent4>
      <a:accent5>
        <a:srgbClr val="E31D1A"/>
      </a:accent5>
      <a:accent6>
        <a:srgbClr val="AFA198"/>
      </a:accent6>
      <a:hlink>
        <a:srgbClr val="FFC000"/>
      </a:hlink>
      <a:folHlink>
        <a:srgbClr val="954F72"/>
      </a:folHlink>
    </a:clrScheme>
    <a:fontScheme name="Custom 1">
      <a:majorFont>
        <a:latin typeface="Geometr415 Blk BT"/>
        <a:ea typeface=""/>
        <a:cs typeface=""/>
      </a:majorFont>
      <a:minorFont>
        <a:latin typeface="Geometr415 Lt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F4CFD97-5D1A-473E-87D0-0B91769925DB}" vid="{31F99005-5E96-473B-8B4E-B57B36CAA31E}"/>
    </a:ext>
  </a:extLst>
</a:theme>
</file>

<file path=docProps/app.xml><?xml version="1.0" encoding="utf-8"?>
<Properties xmlns="http://schemas.openxmlformats.org/officeDocument/2006/extended-properties" xmlns:vt="http://schemas.openxmlformats.org/officeDocument/2006/docPropsVTypes">
  <Template>TxCASA_PowerpointTemplate_WHITE_Widescreen</Template>
  <TotalTime>4853</TotalTime>
  <Words>1498</Words>
  <Application>Microsoft Office PowerPoint</Application>
  <PresentationFormat>Widescreen</PresentationFormat>
  <Paragraphs>133</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Cambria</vt:lpstr>
      <vt:lpstr>Geometr415 Blk BT</vt:lpstr>
      <vt:lpstr>Geometr415 Lt BT</vt:lpstr>
      <vt:lpstr>Geometr415 Md BT</vt:lpstr>
      <vt:lpstr>Geometric415BT-BlackA</vt:lpstr>
      <vt:lpstr>Geometric415BT-MediumA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Perdue</dc:creator>
  <cp:lastModifiedBy>Celeste Prather</cp:lastModifiedBy>
  <cp:revision>17</cp:revision>
  <dcterms:created xsi:type="dcterms:W3CDTF">2021-06-07T17:13:32Z</dcterms:created>
  <dcterms:modified xsi:type="dcterms:W3CDTF">2023-05-15T21:06:04Z</dcterms:modified>
</cp:coreProperties>
</file>