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0" r:id="rId2"/>
    <p:sldId id="387" r:id="rId3"/>
    <p:sldId id="388" r:id="rId4"/>
    <p:sldId id="307" r:id="rId5"/>
    <p:sldId id="262" r:id="rId6"/>
    <p:sldId id="268" r:id="rId7"/>
    <p:sldId id="261" r:id="rId8"/>
    <p:sldId id="403" r:id="rId9"/>
    <p:sldId id="389" r:id="rId10"/>
    <p:sldId id="398" r:id="rId11"/>
    <p:sldId id="395" r:id="rId12"/>
    <p:sldId id="397" r:id="rId13"/>
    <p:sldId id="394" r:id="rId14"/>
    <p:sldId id="401" r:id="rId15"/>
    <p:sldId id="399" r:id="rId16"/>
    <p:sldId id="400" r:id="rId17"/>
    <p:sldId id="392" r:id="rId18"/>
    <p:sldId id="386" r:id="rId19"/>
    <p:sldId id="286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Pratt" initials="KP" lastIdx="1" clrIdx="0">
    <p:extLst>
      <p:ext uri="{19B8F6BF-5375-455C-9EA6-DF929625EA0E}">
        <p15:presenceInfo xmlns:p15="http://schemas.microsoft.com/office/powerpoint/2012/main" userId="S-1-5-21-1467588868-322795262-2841164165-1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072"/>
    <a:srgbClr val="4FC1E0"/>
    <a:srgbClr val="238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61" autoAdjust="0"/>
    <p:restoredTop sz="75224" autoAdjust="0"/>
  </p:normalViewPr>
  <p:slideViewPr>
    <p:cSldViewPr snapToGrid="0">
      <p:cViewPr varScale="1">
        <p:scale>
          <a:sx n="86" d="100"/>
          <a:sy n="86" d="100"/>
        </p:scale>
        <p:origin x="1932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735" cy="466088"/>
          </a:xfrm>
          <a:prstGeom prst="rect">
            <a:avLst/>
          </a:prstGeom>
        </p:spPr>
        <p:txBody>
          <a:bodyPr vert="horz" lIns="91282" tIns="45641" rIns="91282" bIns="4564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2" y="1"/>
            <a:ext cx="3037735" cy="466088"/>
          </a:xfrm>
          <a:prstGeom prst="rect">
            <a:avLst/>
          </a:prstGeom>
        </p:spPr>
        <p:txBody>
          <a:bodyPr vert="horz" lIns="91282" tIns="45641" rIns="91282" bIns="45641" rtlCol="0"/>
          <a:lstStyle>
            <a:lvl1pPr algn="r">
              <a:defRPr sz="1200"/>
            </a:lvl1pPr>
          </a:lstStyle>
          <a:p>
            <a:fld id="{C11B8358-74D7-413F-9244-3A785540FCA7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12"/>
            <a:ext cx="3037735" cy="466088"/>
          </a:xfrm>
          <a:prstGeom prst="rect">
            <a:avLst/>
          </a:prstGeom>
        </p:spPr>
        <p:txBody>
          <a:bodyPr vert="horz" lIns="91282" tIns="45641" rIns="91282" bIns="4564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2" y="8830312"/>
            <a:ext cx="3037735" cy="466088"/>
          </a:xfrm>
          <a:prstGeom prst="rect">
            <a:avLst/>
          </a:prstGeom>
        </p:spPr>
        <p:txBody>
          <a:bodyPr vert="horz" lIns="91282" tIns="45641" rIns="91282" bIns="45641" rtlCol="0" anchor="b"/>
          <a:lstStyle>
            <a:lvl1pPr algn="r">
              <a:defRPr sz="1200"/>
            </a:lvl1pPr>
          </a:lstStyle>
          <a:p>
            <a:fld id="{85FB46E4-578A-4DBB-B723-230DC986C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75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64" tIns="46581" rIns="93164" bIns="465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5"/>
          </a:xfrm>
          <a:prstGeom prst="rect">
            <a:avLst/>
          </a:prstGeom>
        </p:spPr>
        <p:txBody>
          <a:bodyPr vert="horz" lIns="93164" tIns="46581" rIns="93164" bIns="46581" rtlCol="0"/>
          <a:lstStyle>
            <a:lvl1pPr algn="r">
              <a:defRPr sz="1200"/>
            </a:lvl1pPr>
          </a:lstStyle>
          <a:p>
            <a:fld id="{702E6744-241E-497F-B2B7-675800DBE081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1" rIns="93164" bIns="465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64" tIns="46581" rIns="93164" bIns="4658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4" tIns="46581" rIns="93164" bIns="465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64" tIns="46581" rIns="93164" bIns="46581" rtlCol="0" anchor="b"/>
          <a:lstStyle>
            <a:lvl1pPr algn="r">
              <a:defRPr sz="1200"/>
            </a:lvl1pPr>
          </a:lstStyle>
          <a:p>
            <a:fld id="{06D902E7-B569-4C58-8099-04F99EFD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4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minutes Deedra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8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07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LC how to submit IOC’s, Confidentiality agreement, Active Children by supervisor and Caseload by Supervisor – all alphabetical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22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 Random selection of files and how many cases we look at</a:t>
            </a:r>
          </a:p>
          <a:p>
            <a:r>
              <a:rPr lang="en-US" dirty="0"/>
              <a:t>Go through what we look at in employee file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8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LC we will fill in last column with either yes or no or onsite. If no, we will highlight in red the verbiage that is missing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4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78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minutes? DD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1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Minutes? 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2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 minutes?- CP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6893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2 minutes- Celeste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92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DD 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80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minutes Celeste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25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8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Poll question  Celeste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8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28">
              <a:defRPr/>
            </a:pPr>
            <a:r>
              <a:rPr lang="en-US" dirty="0">
                <a:cs typeface="Calibri"/>
              </a:rPr>
              <a:t>Review each and provide brief overview -  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74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0606">
              <a:defRPr/>
            </a:pPr>
            <a:r>
              <a:rPr lang="en-US" baseline="0" dirty="0">
                <a:cs typeface="Calibri"/>
              </a:rPr>
              <a:t>Your program was notified last week of the month of your QA review LC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6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823">
              <a:defRPr/>
            </a:pPr>
            <a:r>
              <a:rPr lang="en-US" dirty="0"/>
              <a:t> Overview of QA process- Focus Advocacy and Risk  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1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4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ZOOM- 7 minutes? </a:t>
            </a:r>
          </a:p>
          <a:p>
            <a:r>
              <a:rPr lang="en-US" dirty="0"/>
              <a:t>Knowledge of screen sharing, digital documentation, (Digital not required), camera on, test mic, add confidentiality segment </a:t>
            </a:r>
            <a:r>
              <a:rPr lang="en-US" b="0" dirty="0"/>
              <a:t>DD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D902E7-B569-4C58-8099-04F99EFD79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8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-1732" y="6611779"/>
            <a:ext cx="9144000" cy="246221"/>
          </a:xfrm>
          <a:prstGeom prst="rect">
            <a:avLst/>
          </a:prstGeom>
          <a:solidFill>
            <a:srgbClr val="3AC1E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metr415 Md BT" panose="020B0602020204020303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82825"/>
          <a:stretch/>
        </p:blipFill>
        <p:spPr bwMode="auto">
          <a:xfrm>
            <a:off x="0" y="-10758"/>
            <a:ext cx="9143999" cy="3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732" y="1841726"/>
            <a:ext cx="9143999" cy="45719"/>
          </a:xfrm>
          <a:prstGeom prst="rect">
            <a:avLst/>
          </a:prstGeom>
          <a:solidFill>
            <a:srgbClr val="ED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733" y="2169127"/>
            <a:ext cx="9143999" cy="45719"/>
          </a:xfrm>
          <a:prstGeom prst="rect">
            <a:avLst/>
          </a:prstGeom>
          <a:solidFill>
            <a:srgbClr val="2A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1860903"/>
            <a:ext cx="914226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59C7E5"/>
                </a:solidFill>
                <a:latin typeface="Geometr415 Md BT" panose="020B0602020204020303" pitchFamily="34" charset="0"/>
              </a:rPr>
              <a:t>STRENGTHENING THE VOICES OF CASA STATEWIDE</a:t>
            </a:r>
            <a:endParaRPr lang="en-US" sz="1500" b="0" baseline="30000">
              <a:solidFill>
                <a:srgbClr val="59C7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2508250"/>
            <a:ext cx="7339012" cy="36814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3850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 sz="6000">
                <a:latin typeface="Geometr415 Blk BT" panose="020B0802020204020303" pitchFamily="34" charset="0"/>
              </a:rPr>
              <a:t>Title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67" y="455074"/>
            <a:ext cx="1544397" cy="13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7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82825"/>
          <a:stretch/>
        </p:blipFill>
        <p:spPr bwMode="auto">
          <a:xfrm>
            <a:off x="0" y="-10758"/>
            <a:ext cx="9143999" cy="3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1" y="6677190"/>
            <a:ext cx="9144000" cy="246221"/>
          </a:xfrm>
          <a:prstGeom prst="rect">
            <a:avLst/>
          </a:prstGeom>
          <a:solidFill>
            <a:srgbClr val="3AC1E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metr415 Md BT" panose="020B06020202040203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199292"/>
            <a:ext cx="9143999" cy="45719"/>
          </a:xfrm>
          <a:prstGeom prst="rect">
            <a:avLst/>
          </a:prstGeom>
          <a:solidFill>
            <a:srgbClr val="ED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6526693"/>
            <a:ext cx="9143999" cy="45719"/>
          </a:xfrm>
          <a:prstGeom prst="rect">
            <a:avLst/>
          </a:prstGeom>
          <a:solidFill>
            <a:srgbClr val="2A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218502"/>
            <a:ext cx="91439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59C7E5"/>
                </a:solidFill>
                <a:latin typeface="Geometr415 Md BT" panose="020B0602020204020303" pitchFamily="34" charset="0"/>
              </a:rPr>
              <a:t>STRENGTHENING THE VOICES OF CASA STATEWIDE</a:t>
            </a:r>
            <a:endParaRPr lang="en-US" sz="1500" b="0" baseline="30000">
              <a:solidFill>
                <a:srgbClr val="59C7E5"/>
              </a:solidFill>
              <a:latin typeface="Geometr415 Md BT" panose="020B0602020204020303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90563"/>
            <a:ext cx="7324725" cy="90808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4800" baseline="0">
                <a:solidFill>
                  <a:srgbClr val="3850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>
                <a:latin typeface="Geometr415 Blk BT" panose="020B0802020204020303" pitchFamily="34" charset="0"/>
              </a:rPr>
              <a:t>Agenda: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880327"/>
            <a:ext cx="7324725" cy="403728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aseline="0">
                <a:solidFill>
                  <a:srgbClr val="3850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metr415 Blk BT" panose="020B0802020204020303" pitchFamily="34" charset="0"/>
              </a:defRPr>
            </a:lvl1pPr>
          </a:lstStyle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latin typeface="Geometr415 Blk BT" panose="020B0802020204020303" pitchFamily="34" charset="0"/>
              </a:rPr>
              <a:t>Lorem ipsum</a:t>
            </a:r>
          </a:p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latin typeface="Geometr415 Blk BT" panose="020B0802020204020303" pitchFamily="34" charset="0"/>
              </a:rPr>
              <a:t>Lorem ipsum</a:t>
            </a:r>
          </a:p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latin typeface="Geometr415 Blk BT" panose="020B0802020204020303" pitchFamily="34" charset="0"/>
              </a:rPr>
              <a:t>Lorem ipsum</a:t>
            </a:r>
          </a:p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latin typeface="Geometr415 Blk BT" panose="020B0802020204020303" pitchFamily="34" charset="0"/>
              </a:rPr>
              <a:t>Lorem ipsum</a:t>
            </a:r>
          </a:p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latin typeface="Geometr415 Blk BT" panose="020B0802020204020303" pitchFamily="34" charset="0"/>
              </a:rPr>
              <a:t>Lorem ipsum</a:t>
            </a:r>
          </a:p>
          <a:p>
            <a:pPr marL="685800" marR="0" lvl="0" indent="-6858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latin typeface="Geometr415 Blk BT" panose="020B0802020204020303" pitchFamily="34" charset="0"/>
              </a:rPr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354758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82825"/>
          <a:stretch/>
        </p:blipFill>
        <p:spPr bwMode="auto">
          <a:xfrm>
            <a:off x="0" y="-10758"/>
            <a:ext cx="9143999" cy="3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1" y="6677190"/>
            <a:ext cx="9144000" cy="246221"/>
          </a:xfrm>
          <a:prstGeom prst="rect">
            <a:avLst/>
          </a:prstGeom>
          <a:solidFill>
            <a:srgbClr val="3AC1E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metr415 Md BT" panose="020B06020202040203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199292"/>
            <a:ext cx="9143999" cy="45719"/>
          </a:xfrm>
          <a:prstGeom prst="rect">
            <a:avLst/>
          </a:prstGeom>
          <a:solidFill>
            <a:srgbClr val="ED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6526693"/>
            <a:ext cx="9143999" cy="45719"/>
          </a:xfrm>
          <a:prstGeom prst="rect">
            <a:avLst/>
          </a:prstGeom>
          <a:solidFill>
            <a:srgbClr val="2A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" y="621850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59C7E5"/>
                </a:solidFill>
                <a:latin typeface="Geometr415 Md BT" panose="020B0602020204020303" pitchFamily="34" charset="0"/>
              </a:rPr>
              <a:t>STRENGTHENING THE VOICES OF CASA STATEWIDE</a:t>
            </a:r>
            <a:endParaRPr lang="en-US" sz="1500" b="0">
              <a:solidFill>
                <a:srgbClr val="59C7E5"/>
              </a:solidFill>
              <a:latin typeface="Geometr415 Blk BT" panose="020B0802020204020303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09634" y="2059380"/>
            <a:ext cx="7324725" cy="27306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3850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>
                <a:latin typeface="Geometr415 Blk BT" panose="020B0802020204020303" pitchFamily="34" charset="0"/>
              </a:rPr>
              <a:t>Subsection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1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82825"/>
          <a:stretch/>
        </p:blipFill>
        <p:spPr bwMode="auto">
          <a:xfrm>
            <a:off x="0" y="-10758"/>
            <a:ext cx="9143999" cy="3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1" y="6677190"/>
            <a:ext cx="9144000" cy="246221"/>
          </a:xfrm>
          <a:prstGeom prst="rect">
            <a:avLst/>
          </a:prstGeom>
          <a:solidFill>
            <a:srgbClr val="3AC1E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metr415 Md BT" panose="020B06020202040203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199292"/>
            <a:ext cx="9143999" cy="45719"/>
          </a:xfrm>
          <a:prstGeom prst="rect">
            <a:avLst/>
          </a:prstGeom>
          <a:solidFill>
            <a:srgbClr val="ED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6526693"/>
            <a:ext cx="9143999" cy="45719"/>
          </a:xfrm>
          <a:prstGeom prst="rect">
            <a:avLst/>
          </a:prstGeom>
          <a:solidFill>
            <a:srgbClr val="2A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" y="621850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59C7E5"/>
                </a:solidFill>
                <a:latin typeface="Geometr415 Md BT" panose="020B0602020204020303" pitchFamily="34" charset="0"/>
              </a:rPr>
              <a:t>STRENGTHENING THE VOICES OF CASA STATEWIDE</a:t>
            </a:r>
            <a:endParaRPr lang="en-US" sz="1500">
              <a:solidFill>
                <a:srgbClr val="59C7E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690563"/>
            <a:ext cx="7324725" cy="5097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aseline="0">
                <a:solidFill>
                  <a:srgbClr val="3850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>
                <a:latin typeface="Geometr415 Blk BT" panose="020B0802020204020303" pitchFamily="34" charset="0"/>
              </a:rPr>
              <a:t>Content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82825"/>
          <a:stretch/>
        </p:blipFill>
        <p:spPr bwMode="auto">
          <a:xfrm>
            <a:off x="0" y="-10758"/>
            <a:ext cx="9143999" cy="3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1" y="6677190"/>
            <a:ext cx="9144000" cy="246221"/>
          </a:xfrm>
          <a:prstGeom prst="rect">
            <a:avLst/>
          </a:prstGeom>
          <a:solidFill>
            <a:srgbClr val="3AC1E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metr415 Md BT" panose="020B06020202040203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199292"/>
            <a:ext cx="9143999" cy="45719"/>
          </a:xfrm>
          <a:prstGeom prst="rect">
            <a:avLst/>
          </a:prstGeom>
          <a:solidFill>
            <a:srgbClr val="ED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6526693"/>
            <a:ext cx="9143999" cy="45719"/>
          </a:xfrm>
          <a:prstGeom prst="rect">
            <a:avLst/>
          </a:prstGeom>
          <a:solidFill>
            <a:srgbClr val="2A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218502"/>
            <a:ext cx="91439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59C7E5"/>
                </a:solidFill>
                <a:latin typeface="Geometr415 Md BT" panose="020B0602020204020303" pitchFamily="34" charset="0"/>
              </a:rPr>
              <a:t>STRENGTHENING THE VOICES OF CASA STATEWIDE</a:t>
            </a:r>
            <a:endParaRPr lang="en-US" sz="1500">
              <a:solidFill>
                <a:srgbClr val="59C7E5"/>
              </a:solidFill>
              <a:latin typeface="Geometr415 Md BT" panose="020B0602020204020303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669651"/>
            <a:ext cx="3657600" cy="5097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aseline="0">
                <a:solidFill>
                  <a:srgbClr val="3850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>
                <a:latin typeface="Geometr415 Blk BT" panose="020B0802020204020303" pitchFamily="34" charset="0"/>
              </a:rPr>
              <a:t>Content Slide</a:t>
            </a:r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777272" y="669651"/>
            <a:ext cx="3831773" cy="5097463"/>
          </a:xfrm>
          <a:ln w="38100">
            <a:solidFill>
              <a:srgbClr val="38507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385072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29406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82825"/>
          <a:stretch/>
        </p:blipFill>
        <p:spPr bwMode="auto">
          <a:xfrm>
            <a:off x="0" y="-10758"/>
            <a:ext cx="9143999" cy="3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-1" y="6677190"/>
            <a:ext cx="9144000" cy="246221"/>
          </a:xfrm>
          <a:prstGeom prst="rect">
            <a:avLst/>
          </a:prstGeom>
          <a:solidFill>
            <a:srgbClr val="3AC1E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metr415 Md BT" panose="020B06020202040203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199292"/>
            <a:ext cx="9143999" cy="45719"/>
          </a:xfrm>
          <a:prstGeom prst="rect">
            <a:avLst/>
          </a:prstGeom>
          <a:solidFill>
            <a:srgbClr val="ED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" y="6526693"/>
            <a:ext cx="9143999" cy="45719"/>
          </a:xfrm>
          <a:prstGeom prst="rect">
            <a:avLst/>
          </a:prstGeom>
          <a:solidFill>
            <a:srgbClr val="2A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" y="621850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59C7E5"/>
                </a:solidFill>
                <a:latin typeface="Geometr415 Md BT" panose="020B0602020204020303" pitchFamily="34" charset="0"/>
              </a:rPr>
              <a:t>STRENGTHENING THE VOICES OF CASA STATEWIDE</a:t>
            </a:r>
            <a:endParaRPr lang="en-US" sz="1500">
              <a:solidFill>
                <a:srgbClr val="59C7E5"/>
              </a:solidFill>
              <a:latin typeface="Geometr415 Md BT" panose="020B0602020204020303" pitchFamily="34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4009"/>
            <a:ext cx="9144000" cy="6004229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385072"/>
                </a:solidFill>
                <a:latin typeface="Geometr415 Blk BT" panose="020B0802020204020303" pitchFamily="34" charset="0"/>
              </a:defRPr>
            </a:lvl1pPr>
          </a:lstStyle>
          <a:p>
            <a:r>
              <a:rPr lang="en-US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083234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82825"/>
          <a:stretch/>
        </p:blipFill>
        <p:spPr bwMode="auto">
          <a:xfrm>
            <a:off x="0" y="-10758"/>
            <a:ext cx="9143999" cy="3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-1" y="6677190"/>
            <a:ext cx="9144000" cy="246221"/>
          </a:xfrm>
          <a:prstGeom prst="rect">
            <a:avLst/>
          </a:prstGeom>
          <a:solidFill>
            <a:srgbClr val="3AC1E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metr415 Md BT" panose="020B06020202040203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" y="6199292"/>
            <a:ext cx="9143999" cy="45719"/>
          </a:xfrm>
          <a:prstGeom prst="rect">
            <a:avLst/>
          </a:prstGeom>
          <a:solidFill>
            <a:srgbClr val="ED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6526693"/>
            <a:ext cx="9143999" cy="45719"/>
          </a:xfrm>
          <a:prstGeom prst="rect">
            <a:avLst/>
          </a:prstGeom>
          <a:solidFill>
            <a:srgbClr val="2A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-1" y="621850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59C7E5"/>
                </a:solidFill>
                <a:latin typeface="Geometr415 Md BT" panose="020B0602020204020303" pitchFamily="34" charset="0"/>
              </a:rPr>
              <a:t>STRENGTHENING THE VOICES OF CASA STATEWIDE</a:t>
            </a:r>
            <a:endParaRPr lang="en-US" sz="1500">
              <a:solidFill>
                <a:srgbClr val="59C7E5"/>
              </a:solidFill>
              <a:latin typeface="Geometr415 Md BT" panose="020B06020202040203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81175" y="2533650"/>
            <a:ext cx="5581650" cy="18240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rgbClr val="3850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/>
              <a:t>QUESTIONS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67" y="455074"/>
            <a:ext cx="1544397" cy="13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1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" b="82825"/>
          <a:stretch/>
        </p:blipFill>
        <p:spPr bwMode="auto">
          <a:xfrm>
            <a:off x="0" y="-10758"/>
            <a:ext cx="9143999" cy="3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-1" y="6677190"/>
            <a:ext cx="9144000" cy="246221"/>
          </a:xfrm>
          <a:prstGeom prst="rect">
            <a:avLst/>
          </a:prstGeom>
          <a:solidFill>
            <a:srgbClr val="3AC1E1"/>
          </a:solidFill>
        </p:spPr>
        <p:txBody>
          <a:bodyPr wrap="square" rtlCol="0">
            <a:spAutoFit/>
          </a:bodyPr>
          <a:lstStyle/>
          <a:p>
            <a:pPr algn="ctr"/>
            <a:endParaRPr lang="en-US" sz="100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metr415 Md BT" panose="020B0602020204020303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2" y="6199292"/>
            <a:ext cx="9143999" cy="45719"/>
          </a:xfrm>
          <a:prstGeom prst="rect">
            <a:avLst/>
          </a:prstGeom>
          <a:solidFill>
            <a:srgbClr val="ED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" y="6526693"/>
            <a:ext cx="9143999" cy="45719"/>
          </a:xfrm>
          <a:prstGeom prst="rect">
            <a:avLst/>
          </a:prstGeom>
          <a:solidFill>
            <a:srgbClr val="2A4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" y="6218502"/>
            <a:ext cx="9144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>
                <a:solidFill>
                  <a:srgbClr val="59C7E5"/>
                </a:solidFill>
                <a:latin typeface="Geometr415 Md BT" panose="020B0602020204020303" pitchFamily="34" charset="0"/>
              </a:rPr>
              <a:t>STRENGTHENING THE VOICES OF CASA STATEWIDE</a:t>
            </a:r>
            <a:endParaRPr lang="en-US" sz="1500">
              <a:solidFill>
                <a:srgbClr val="59C7E5"/>
              </a:solidFill>
              <a:latin typeface="Geometr415 Md BT" panose="020B0602020204020303" pitchFamily="34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1" y="1110637"/>
            <a:ext cx="9144001" cy="1356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aseline="0">
                <a:solidFill>
                  <a:srgbClr val="38507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metr415 Blk BT" panose="020B0802020204020303" pitchFamily="34" charset="0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1" y="253365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385072"/>
                </a:solidFill>
              </a:rPr>
              <a:t>Contact</a:t>
            </a:r>
            <a:r>
              <a:rPr lang="en-US" sz="2000" baseline="0">
                <a:solidFill>
                  <a:srgbClr val="385072"/>
                </a:solidFill>
              </a:rPr>
              <a:t> us for more information:</a:t>
            </a:r>
          </a:p>
          <a:p>
            <a:pPr algn="ctr"/>
            <a:r>
              <a:rPr lang="en-US" sz="2000" baseline="0">
                <a:solidFill>
                  <a:srgbClr val="385072"/>
                </a:solidFill>
              </a:rPr>
              <a:t>txcasa@texascasa.org • (512) 473-2627</a:t>
            </a:r>
            <a:endParaRPr lang="en-US" sz="2000">
              <a:solidFill>
                <a:srgbClr val="385072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3448050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385072"/>
                </a:solidFill>
              </a:rPr>
              <a:t>BecomeA</a:t>
            </a:r>
            <a:r>
              <a:rPr lang="en-US" sz="4800">
                <a:solidFill>
                  <a:srgbClr val="385072"/>
                </a:solidFill>
                <a:latin typeface="Geometr415 Blk BT" panose="020B0802020204020303" pitchFamily="34" charset="0"/>
              </a:rPr>
              <a:t>CASA.org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800" y="4801272"/>
            <a:ext cx="1544397" cy="131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6454D-0208-4242-A0A9-9049768AC418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D923-9BC1-4A4F-9CB2-75157E560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4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7" r:id="rId3"/>
    <p:sldLayoutId id="2147483662" r:id="rId4"/>
    <p:sldLayoutId id="2147483666" r:id="rId5"/>
    <p:sldLayoutId id="2147483665" r:id="rId6"/>
    <p:sldLayoutId id="2147483663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ngall.com/equal-sign-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etail.com/neilwillis/2014/02/09/courage-to-make-connections-3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ddugger@texascasa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cobern@texascasa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iaea_imagebank/50489886397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latin typeface="Geometr415 Blk BT"/>
              </a:rPr>
              <a:t>Quality Assurance Preparation Training</a:t>
            </a:r>
          </a:p>
          <a:p>
            <a:endParaRPr lang="en-US" sz="4000" b="1" dirty="0"/>
          </a:p>
          <a:p>
            <a:r>
              <a:rPr lang="en-US" sz="4000" dirty="0">
                <a:latin typeface="Geometr415 Blk BT"/>
              </a:rPr>
              <a:t>May 5th, 2023</a:t>
            </a:r>
          </a:p>
          <a:p>
            <a:r>
              <a:rPr lang="en-US" sz="4000" dirty="0">
                <a:latin typeface="Geometr415 Blk BT"/>
              </a:rPr>
              <a:t>Virtual</a:t>
            </a:r>
          </a:p>
        </p:txBody>
      </p:sp>
    </p:spTree>
    <p:extLst>
      <p:ext uri="{BB962C8B-B14F-4D97-AF65-F5344CB8AC3E}">
        <p14:creationId xmlns:p14="http://schemas.microsoft.com/office/powerpoint/2010/main" val="1838897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F56617-0C7A-4F70-8FED-5491EF9BA4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Indicators of Compliance (</a:t>
            </a:r>
            <a:r>
              <a:rPr lang="en-US" dirty="0" err="1"/>
              <a:t>IoC’s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F346E-18AF-453E-BF87-F5653081AD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726" y="1857610"/>
            <a:ext cx="8204547" cy="4401267"/>
          </a:xfrm>
        </p:spPr>
        <p:txBody>
          <a:bodyPr>
            <a:normAutofit/>
          </a:bodyPr>
          <a:lstStyle/>
          <a:p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The following documents must be submitted </a:t>
            </a:r>
            <a:r>
              <a:rPr lang="en-US" spc="-10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no later than 20 days </a:t>
            </a:r>
            <a:r>
              <a:rPr lang="en-US" u="sng" spc="-10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prior</a:t>
            </a:r>
            <a:r>
              <a:rPr lang="en-US" spc="-10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to the </a:t>
            </a:r>
            <a:r>
              <a:rPr lang="en-US" dirty="0">
                <a:effectLst/>
                <a:latin typeface="Geometr415 Lt BT"/>
                <a:ea typeface="Calibri" panose="020F0502020204030204" pitchFamily="34" charset="0"/>
                <a:cs typeface="Calibri" panose="020F0502020204030204" pitchFamily="34" charset="0"/>
              </a:rPr>
              <a:t>QA Review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.</a:t>
            </a:r>
            <a:r>
              <a:rPr lang="en-US" spc="-1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Each policy only needs to be submitted once. For example, i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f</a:t>
            </a:r>
            <a:r>
              <a:rPr lang="en-US" spc="-10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the</a:t>
            </a:r>
            <a:r>
              <a:rPr lang="en-US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10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board</a:t>
            </a:r>
            <a:r>
              <a:rPr lang="en-US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job</a:t>
            </a:r>
            <a:r>
              <a:rPr lang="en-US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description is included</a:t>
            </a:r>
            <a:r>
              <a:rPr lang="en-US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in board</a:t>
            </a:r>
            <a:r>
              <a:rPr lang="en-US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policies and procedures, you will only need to </a:t>
            </a:r>
            <a:r>
              <a:rPr lang="en-US" spc="-10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submit</a:t>
            </a:r>
            <a:r>
              <a:rPr lang="en-US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the</a:t>
            </a:r>
            <a:r>
              <a:rPr lang="en-US" spc="-10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board</a:t>
            </a:r>
            <a:r>
              <a:rPr lang="en-US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 </a:t>
            </a:r>
            <a:r>
              <a:rPr lang="en-US" spc="-5" dirty="0">
                <a:effectLst/>
                <a:latin typeface="Geometr415 Lt BT"/>
                <a:ea typeface="Geometr415 Lt BT"/>
                <a:cs typeface="Times New Roman" panose="02020603050405020304" pitchFamily="18" charset="0"/>
              </a:rPr>
              <a:t>policies and procedures one time.</a:t>
            </a:r>
            <a:endParaRPr lang="en-US" dirty="0">
              <a:effectLst/>
              <a:latin typeface="Geometr415 Lt BT"/>
              <a:ea typeface="Geometr415 Lt BT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35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DCF53B-A4FC-46E3-81C4-73F8DA1C0B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690563"/>
            <a:ext cx="8648700" cy="908082"/>
          </a:xfrm>
        </p:spPr>
        <p:txBody>
          <a:bodyPr>
            <a:noAutofit/>
          </a:bodyPr>
          <a:lstStyle/>
          <a:p>
            <a:r>
              <a:rPr lang="en-US" dirty="0"/>
              <a:t>Indicators of Compliance (IoC)</a:t>
            </a:r>
          </a:p>
          <a:p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0840CB-6178-9A81-03DE-D4DE588B1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1CCE210-AD8C-E972-BFD6-EB515AEB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94" y="1144604"/>
            <a:ext cx="7029811" cy="48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503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44921C-2872-4C9C-A12B-3726E930D3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Additional Documents Requested during QA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F1E5F-DDDA-4F40-9115-327121A59E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976EEF6-2CAD-90CC-D635-815FBC788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99" y="2000220"/>
            <a:ext cx="3937202" cy="37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05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F1B61-E1EA-4FBB-B2E9-94F3D4F29C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Self Audit Checklist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C0933-FAD0-43E6-AF72-BFA0B2CB15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F51853CA-FE08-4A40-609B-45A8D3393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295" y="1419121"/>
            <a:ext cx="6007409" cy="40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70935B-6844-28D0-589E-6B0DA6D15E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TAC/TFC Checklist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5B59B-26E5-2FCA-5729-D1C98993A1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5B6F6B0E-E0C4-840C-93A4-962929C7A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2" y="1374887"/>
            <a:ext cx="8931508" cy="41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5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42A889-904A-47CA-808C-3C8B0BC5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1296789"/>
            <a:ext cx="7324725" cy="449123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7EA48-E520-4687-8B50-2982E8B40E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3984"/>
            <a:ext cx="9144000" cy="484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8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77BC2F-68B5-49B6-91A5-10A4D7D134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8709D-0630-4AC4-80B8-D79E93E23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42" y="801666"/>
            <a:ext cx="8722920" cy="47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4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FE19BA-52C2-4830-955F-71C2BC9053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6614" y="436584"/>
            <a:ext cx="7324725" cy="908082"/>
          </a:xfrm>
        </p:spPr>
        <p:txBody>
          <a:bodyPr>
            <a:noAutofit/>
          </a:bodyPr>
          <a:lstStyle/>
          <a:p>
            <a:r>
              <a:rPr lang="en-US" sz="3200" dirty="0"/>
              <a:t>Background Checks for</a:t>
            </a:r>
          </a:p>
          <a:p>
            <a:r>
              <a:rPr lang="en-US" sz="3200" dirty="0"/>
              <a:t> Board-Staff-Volunteers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B508E-9A68-4BA5-92A8-B1E162D385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0416" y="1880327"/>
            <a:ext cx="8693063" cy="17522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1. Board Roster</a:t>
            </a:r>
          </a:p>
          <a:p>
            <a:r>
              <a:rPr lang="en-US" dirty="0"/>
              <a:t>2.Staff Roster</a:t>
            </a:r>
          </a:p>
          <a:p>
            <a:r>
              <a:rPr lang="en-US" dirty="0"/>
              <a:t>3.Assigned Volunteer by Supervisor report</a:t>
            </a:r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8E0EA-F5AB-4541-8E24-DD8C88B25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4931" y="3150303"/>
            <a:ext cx="1164029" cy="11640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783625-E10D-4BEF-913E-C36CE4E40CB9}"/>
              </a:ext>
            </a:extLst>
          </p:cNvPr>
          <p:cNvSpPr txBox="1"/>
          <p:nvPr/>
        </p:nvSpPr>
        <p:spPr>
          <a:xfrm>
            <a:off x="355334" y="4168209"/>
            <a:ext cx="8693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</a:t>
            </a:r>
            <a:r>
              <a:rPr lang="en-US" sz="2800" dirty="0">
                <a:solidFill>
                  <a:srgbClr val="385072"/>
                </a:solidFill>
              </a:rPr>
              <a:t>1.</a:t>
            </a:r>
            <a:r>
              <a:rPr lang="en-US" sz="2800" dirty="0">
                <a:solidFill>
                  <a:srgbClr val="3850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DFPS (ABCS) Active Background Check History List</a:t>
            </a:r>
          </a:p>
          <a:p>
            <a:r>
              <a:rPr lang="en-US" sz="2800" dirty="0">
                <a:solidFill>
                  <a:srgbClr val="3850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2.Fingerprint-Based Background Check-Offline</a:t>
            </a:r>
          </a:p>
          <a:p>
            <a:r>
              <a:rPr lang="en-US" sz="2800" dirty="0">
                <a:solidFill>
                  <a:srgbClr val="3850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Applicant Management List</a:t>
            </a:r>
          </a:p>
          <a:p>
            <a:r>
              <a:rPr lang="en-US" sz="2800" dirty="0">
                <a:solidFill>
                  <a:srgbClr val="3850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3.National Name Based Search</a:t>
            </a:r>
          </a:p>
        </p:txBody>
      </p:sp>
    </p:spTree>
    <p:extLst>
      <p:ext uri="{BB962C8B-B14F-4D97-AF65-F5344CB8AC3E}">
        <p14:creationId xmlns:p14="http://schemas.microsoft.com/office/powerpoint/2010/main" val="62970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D29A4-44F8-49F8-85B3-9B55B5B52D0E}"/>
              </a:ext>
            </a:extLst>
          </p:cNvPr>
          <p:cNvSpPr txBox="1"/>
          <p:nvPr/>
        </p:nvSpPr>
        <p:spPr>
          <a:xfrm>
            <a:off x="956510" y="5043489"/>
            <a:ext cx="7058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756E-DD16-4A2A-B226-7A94E462D7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Offline Applicant </a:t>
            </a:r>
            <a:r>
              <a:rPr lang="en-US" dirty="0" err="1"/>
              <a:t>Mgmt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6B7B2-B0F1-40CC-809B-92020B0D70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6510" y="3729038"/>
            <a:ext cx="7282615" cy="10287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dirty="0"/>
              <a:t>DPS </a:t>
            </a:r>
            <a:r>
              <a:rPr lang="en-US" dirty="0" err="1"/>
              <a:t>RapBack</a:t>
            </a:r>
            <a:r>
              <a:rPr lang="en-US" dirty="0"/>
              <a:t> #  512-424-2746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512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CBB257-F883-4E97-93AB-2279F5EB7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0" y="1469924"/>
            <a:ext cx="8953960" cy="391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3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185AA6-B1A6-478D-898F-44AD3435E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7276" y="722591"/>
            <a:ext cx="7324725" cy="908082"/>
          </a:xfrm>
        </p:spPr>
        <p:txBody>
          <a:bodyPr/>
          <a:lstStyle/>
          <a:p>
            <a:r>
              <a:rPr lang="en-US" dirty="0">
                <a:latin typeface="Geometr415 Blk BT"/>
              </a:rPr>
              <a:t>Need Assistance?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4B611-06B0-40C0-ADEF-33ED143DE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1880327"/>
            <a:ext cx="7324725" cy="3347000"/>
          </a:xfrm>
        </p:spPr>
        <p:txBody>
          <a:bodyPr>
            <a:normAutofit/>
          </a:bodyPr>
          <a:lstStyle/>
          <a:p>
            <a:endParaRPr lang="en-US" dirty="0">
              <a:latin typeface="Geometr415 Blk BT"/>
            </a:endParaRPr>
          </a:p>
          <a:p>
            <a:endParaRPr lang="en-US" dirty="0">
              <a:latin typeface="Geometr415 Blk BT"/>
            </a:endParaRPr>
          </a:p>
          <a:p>
            <a:endParaRPr lang="en-US" dirty="0">
              <a:latin typeface="Geometr415 Blk BT"/>
            </a:endParaRPr>
          </a:p>
          <a:p>
            <a:endParaRPr lang="en-US" dirty="0">
              <a:latin typeface="Geometr415 Blk BT"/>
            </a:endParaRPr>
          </a:p>
          <a:p>
            <a:endParaRPr lang="en-US" dirty="0">
              <a:latin typeface="Geometr415 Blk BT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BB01D-5088-4A02-A7D8-DFB524D7B3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091846" y="1810324"/>
            <a:ext cx="5395586" cy="323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9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04498D-7D70-4937-85E2-3D25D3FD9F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186" y="503738"/>
            <a:ext cx="10047642" cy="5048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74068-0F1C-79EC-1915-0A23D957E04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2045" r="6184" b="743"/>
          <a:stretch/>
        </p:blipFill>
        <p:spPr>
          <a:xfrm>
            <a:off x="2559691" y="503738"/>
            <a:ext cx="4605530" cy="5506278"/>
          </a:xfrm>
          <a:prstGeom prst="rect">
            <a:avLst/>
          </a:prstGeom>
          <a:noFill/>
          <a:ln w="38100">
            <a:solidFill>
              <a:srgbClr val="FF9E16"/>
            </a:solidFill>
          </a:ln>
        </p:spPr>
      </p:pic>
    </p:spTree>
    <p:extLst>
      <p:ext uri="{BB962C8B-B14F-4D97-AF65-F5344CB8AC3E}">
        <p14:creationId xmlns:p14="http://schemas.microsoft.com/office/powerpoint/2010/main" val="1642186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80941" y="2668044"/>
            <a:ext cx="7582117" cy="4703523"/>
          </a:xfrm>
        </p:spPr>
        <p:txBody>
          <a:bodyPr>
            <a:normAutofit fontScale="40000" lnSpcReduction="20000"/>
          </a:bodyPr>
          <a:lstStyle/>
          <a:p>
            <a:r>
              <a:rPr lang="en-US" sz="10000" dirty="0"/>
              <a:t>Debbie Dugger</a:t>
            </a:r>
          </a:p>
          <a:p>
            <a:r>
              <a:rPr lang="en-US" sz="10000" dirty="0"/>
              <a:t>(936) 402-3565</a:t>
            </a:r>
          </a:p>
          <a:p>
            <a:r>
              <a:rPr lang="en-US" sz="10000" dirty="0">
                <a:hlinkClick r:id="rId3"/>
              </a:rPr>
              <a:t>ddugger@texascasa.org</a:t>
            </a:r>
            <a:endParaRPr lang="en-US" sz="10000" dirty="0"/>
          </a:p>
          <a:p>
            <a:r>
              <a:rPr lang="en-US" sz="10000" dirty="0"/>
              <a:t>Linda Coronado</a:t>
            </a:r>
          </a:p>
          <a:p>
            <a:r>
              <a:rPr lang="en-US" sz="10000" dirty="0"/>
              <a:t>(806) 346-3891</a:t>
            </a:r>
          </a:p>
          <a:p>
            <a:r>
              <a:rPr lang="en-US" sz="10000" dirty="0">
                <a:solidFill>
                  <a:srgbClr val="FFC000"/>
                </a:solidFill>
                <a:hlinkClick r:id="rId4"/>
              </a:rPr>
              <a:t>lcoronado@texascasa.org</a:t>
            </a:r>
            <a:endParaRPr lang="en-US" sz="10000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841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E73AE8-556A-4F5A-8C01-1B571E2019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Poll Question:</a:t>
            </a:r>
          </a:p>
          <a:p>
            <a:r>
              <a:rPr lang="en-US" dirty="0"/>
              <a:t>Have you ever participated in a Texas CASA Quality Assurance Review?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2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20615" y="280255"/>
            <a:ext cx="7324725" cy="908082"/>
          </a:xfrm>
        </p:spPr>
        <p:txBody>
          <a:bodyPr>
            <a:normAutofit/>
          </a:bodyPr>
          <a:lstStyle/>
          <a:p>
            <a:r>
              <a:rPr lang="en-US" dirty="0"/>
              <a:t>Webinar Q &amp; 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063" y="1711570"/>
            <a:ext cx="9061938" cy="1369834"/>
          </a:xfrm>
        </p:spPr>
        <p:txBody>
          <a:bodyPr>
            <a:normAutofit fontScale="92500" lnSpcReduction="100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feel free to post any questions you may have in the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 &amp; A tab, and we will address them at the end of the presentation. </a:t>
            </a:r>
          </a:p>
          <a:p>
            <a:pPr lvl="0" algn="l">
              <a:spcBef>
                <a:spcPts val="0"/>
              </a:spcBef>
            </a:pPr>
            <a:r>
              <a:rPr lang="en-US" sz="2800" dirty="0">
                <a:effectLst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B27D6-1678-47AA-A862-64ED13F2F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40" y="3263670"/>
            <a:ext cx="6470983" cy="21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4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9637" y="347964"/>
            <a:ext cx="7324725" cy="908082"/>
          </a:xfrm>
        </p:spPr>
        <p:txBody>
          <a:bodyPr/>
          <a:lstStyle/>
          <a:p>
            <a:r>
              <a:rPr lang="en-US" dirty="0"/>
              <a:t>Training Objectives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0040" y="1358916"/>
            <a:ext cx="8823960" cy="4594209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AutoNum type="arabicPeriod"/>
            </a:pPr>
            <a:r>
              <a:rPr lang="en-US" dirty="0">
                <a:effectLst/>
                <a:latin typeface="Geometr415 Blk BT"/>
              </a:rPr>
              <a:t>Understand the QA process.</a:t>
            </a:r>
          </a:p>
          <a:p>
            <a:pPr marL="514350" indent="-514350" algn="l">
              <a:buAutoNum type="arabicPeriod"/>
            </a:pPr>
            <a:endParaRPr lang="en-US" sz="1000" dirty="0">
              <a:effectLst/>
              <a:latin typeface="Geometr415 Blk BT"/>
            </a:endParaRPr>
          </a:p>
          <a:p>
            <a:pPr marL="514350" indent="-514350" algn="l">
              <a:buAutoNum type="arabicPeriod"/>
            </a:pPr>
            <a:r>
              <a:rPr lang="en-US" dirty="0">
                <a:effectLst/>
                <a:latin typeface="Geometr415 Blk BT"/>
              </a:rPr>
              <a:t>Successfully navigate a virtual QA Review.</a:t>
            </a:r>
          </a:p>
          <a:p>
            <a:pPr marL="514350" indent="-514350" algn="l">
              <a:buAutoNum type="arabicPeriod"/>
            </a:pPr>
            <a:endParaRPr lang="en-US" sz="1000" dirty="0">
              <a:effectLst/>
              <a:latin typeface="Geometr415 Blk BT"/>
            </a:endParaRPr>
          </a:p>
          <a:p>
            <a:pPr marL="514350" indent="-514350" algn="l">
              <a:buAutoNum type="arabicPeriod"/>
            </a:pPr>
            <a:r>
              <a:rPr lang="en-US" dirty="0">
                <a:effectLst/>
                <a:latin typeface="Geometr415 Blk BT"/>
              </a:rPr>
              <a:t>What documents are required for IoC submission.</a:t>
            </a:r>
          </a:p>
          <a:p>
            <a:pPr marL="514350" indent="-514350" algn="l">
              <a:buAutoNum type="arabicPeriod"/>
            </a:pPr>
            <a:endParaRPr lang="en-US" sz="1100" dirty="0">
              <a:effectLst/>
              <a:latin typeface="Geometr415 Blk BT"/>
            </a:endParaRP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en-US" dirty="0">
                <a:effectLst/>
                <a:latin typeface="Geometr415 Blk BT"/>
              </a:rPr>
              <a:t>Why the Self-Audit checklist and TAC/TFC checklist is important.</a:t>
            </a: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endParaRPr lang="en-US" sz="1000" dirty="0"/>
          </a:p>
          <a:p>
            <a:pPr marL="514350" indent="-514350" algn="l">
              <a:buAutoNum type="arabicPeriod"/>
            </a:pPr>
            <a:r>
              <a:rPr lang="en-US" dirty="0">
                <a:effectLst/>
                <a:latin typeface="Geometr415 Blk BT"/>
              </a:rPr>
              <a:t>How to utilize Advocacy File and Volunteer File Assessment forms.</a:t>
            </a:r>
          </a:p>
          <a:p>
            <a:pPr marL="514350" indent="-514350" algn="l">
              <a:buAutoNum type="arabicPeriod"/>
            </a:pPr>
            <a:endParaRPr lang="en-US" sz="1100" dirty="0">
              <a:effectLst/>
              <a:latin typeface="Geometr415 Blk BT"/>
            </a:endParaRPr>
          </a:p>
          <a:p>
            <a:pPr marL="514350" indent="-514350" algn="l">
              <a:buAutoNum type="arabicPeriod"/>
            </a:pPr>
            <a:r>
              <a:rPr lang="en-US" dirty="0">
                <a:effectLst/>
                <a:latin typeface="Geometr415 Blk BT"/>
              </a:rPr>
              <a:t>Compiling complete and accurate background check lists.</a:t>
            </a:r>
          </a:p>
        </p:txBody>
      </p:sp>
    </p:spTree>
    <p:extLst>
      <p:ext uri="{BB962C8B-B14F-4D97-AF65-F5344CB8AC3E}">
        <p14:creationId xmlns:p14="http://schemas.microsoft.com/office/powerpoint/2010/main" val="2628710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02677" y="374039"/>
            <a:ext cx="7324725" cy="90808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Geometr415 Blk BT"/>
              </a:rPr>
              <a:t>FY24 QA Schedule</a:t>
            </a:r>
            <a:br>
              <a:rPr lang="en-US" dirty="0"/>
            </a:br>
            <a:r>
              <a:rPr lang="en-US" dirty="0">
                <a:latin typeface="Geometr415 Blk BT"/>
              </a:rPr>
              <a:t>Sept. 1, 2023 – Aug. 31, 2024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24584"/>
              </p:ext>
            </p:extLst>
          </p:nvPr>
        </p:nvGraphicFramePr>
        <p:xfrm>
          <a:off x="107156" y="1429461"/>
          <a:ext cx="8929687" cy="45226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0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57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3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85072"/>
                          </a:solidFill>
                          <a:latin typeface="+mj-lt"/>
                        </a:rPr>
                        <a:t>Quarter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385072"/>
                          </a:solidFill>
                          <a:latin typeface="+mj-lt"/>
                        </a:rPr>
                        <a:t>Quarter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85072"/>
                          </a:solidFill>
                          <a:latin typeface="+mj-lt"/>
                        </a:rPr>
                        <a:t>Quarter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8313"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San Antonio-DD-Sept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Kingsland - LC – Sept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Edinburg - DD - Oct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Victoria – DD - Oct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Lufkin - LC - Oct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Nacogdoches - LC - Oct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Beaumont - DD - Nov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Waxahachie -LC- Nov</a:t>
                      </a:r>
                    </a:p>
                    <a:p>
                      <a:pPr algn="ctr"/>
                      <a:endParaRPr lang="en-US" sz="1800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baseline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0" baseline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b="0" baseline="0" dirty="0">
                          <a:solidFill>
                            <a:srgbClr val="385072"/>
                          </a:solidFill>
                          <a:latin typeface="+mn-lt"/>
                        </a:rPr>
                        <a:t>Brownwood -D</a:t>
                      </a:r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D- Dec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Stephenville -LC- Dec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Galveston - DD - Jan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Midland - DD - Jan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Liberty - LC - Jan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Cleburne - LC – Jan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Mason – DD - Feb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Granbury - LC - Feb</a:t>
                      </a:r>
                    </a:p>
                    <a:p>
                      <a:pPr algn="ctr"/>
                      <a:endParaRPr lang="en-US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  <a:p>
                      <a:pPr algn="ctr"/>
                      <a:endParaRPr lang="en-US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  <a:p>
                      <a:pPr algn="ctr"/>
                      <a:endParaRPr lang="en-US" sz="2000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Sulphur Springs-LC-Mar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Ft. Worth - LC - Mar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Orange  - DD - Mar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Decatur - DD - Mar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Dalhart - LC - Apr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Houston  - DD - Apr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Longview - LC - May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rgbClr val="385072"/>
                          </a:solidFill>
                          <a:latin typeface="+mn-lt"/>
                        </a:rPr>
                        <a:t>Corpus - DD - May</a:t>
                      </a:r>
                    </a:p>
                    <a:p>
                      <a:pPr algn="ctr"/>
                      <a:endParaRPr lang="en-US" sz="2000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  <a:p>
                      <a:pPr algn="ctr"/>
                      <a:endParaRPr lang="en-US" b="0" dirty="0">
                        <a:solidFill>
                          <a:srgbClr val="385072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31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7985" y="485288"/>
            <a:ext cx="8460535" cy="908082"/>
          </a:xfrm>
        </p:spPr>
        <p:txBody>
          <a:bodyPr/>
          <a:lstStyle/>
          <a:p>
            <a:r>
              <a:rPr lang="en-US" dirty="0">
                <a:latin typeface="Geometr415 Blk BT"/>
              </a:rPr>
              <a:t>Understand the QA Process</a:t>
            </a:r>
            <a:endParaRPr lang="en-US" dirty="0"/>
          </a:p>
        </p:txBody>
      </p:sp>
      <p:pic>
        <p:nvPicPr>
          <p:cNvPr id="1028" name="Picture 4" descr="How To Launch Your Own Support QA Program - Aircall Blog">
            <a:extLst>
              <a:ext uri="{FF2B5EF4-FFF2-40B4-BE49-F238E27FC236}">
                <a16:creationId xmlns:a16="http://schemas.microsoft.com/office/drawing/2014/main" id="{13D2E81C-1997-41D8-9BDB-2A022410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24" y="1294378"/>
            <a:ext cx="7919491" cy="42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09AAF7-645D-7C83-5E2D-2CC6A28550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QA Review Timeline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33564-520D-C3B8-9A39-C892D9EFF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58" y="2642839"/>
            <a:ext cx="8530197" cy="160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81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5DF0FB-E924-449B-833F-64FCD6ACD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Successful Navigation of Virtual QA Review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034D-CE1A-43F8-A0E3-01DEE31BF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C2D6DF-D9C4-42C2-A97F-FE5DC0BD5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29259" y="1736085"/>
            <a:ext cx="6485481" cy="43257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F89839-450C-4B30-BD93-30455DD49E1C}"/>
              </a:ext>
            </a:extLst>
          </p:cNvPr>
          <p:cNvSpPr txBox="1"/>
          <p:nvPr/>
        </p:nvSpPr>
        <p:spPr>
          <a:xfrm>
            <a:off x="3507288" y="6292757"/>
            <a:ext cx="4731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iaea_imagebank/50489886397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78465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SA College Custom 1">
      <a:dk1>
        <a:srgbClr val="FFFFFF"/>
      </a:dk1>
      <a:lt1>
        <a:srgbClr val="FFFFFF"/>
      </a:lt1>
      <a:dk2>
        <a:srgbClr val="385072"/>
      </a:dk2>
      <a:lt2>
        <a:srgbClr val="238FB9"/>
      </a:lt2>
      <a:accent1>
        <a:srgbClr val="FFFFFF"/>
      </a:accent1>
      <a:accent2>
        <a:srgbClr val="4EC1E0"/>
      </a:accent2>
      <a:accent3>
        <a:srgbClr val="238FB9"/>
      </a:accent3>
      <a:accent4>
        <a:srgbClr val="385072"/>
      </a:accent4>
      <a:accent5>
        <a:srgbClr val="E31D1A"/>
      </a:accent5>
      <a:accent6>
        <a:srgbClr val="AFA198"/>
      </a:accent6>
      <a:hlink>
        <a:srgbClr val="FFC000"/>
      </a:hlink>
      <a:folHlink>
        <a:srgbClr val="954F72"/>
      </a:folHlink>
    </a:clrScheme>
    <a:fontScheme name="Custom 1">
      <a:majorFont>
        <a:latin typeface="Geometr415 Blk BT"/>
        <a:ea typeface=""/>
        <a:cs typeface=""/>
      </a:majorFont>
      <a:minorFont>
        <a:latin typeface="Geometr415 Lt B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E9A075F9-F625-4F05-84B3-5E71F5CFB602}" vid="{696668F9-8EE9-4A71-988C-2D89CA364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12806</TotalTime>
  <Words>613</Words>
  <Application>Microsoft Office PowerPoint</Application>
  <PresentationFormat>On-screen Show (4:3)</PresentationFormat>
  <Paragraphs>140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Geometr415 Blk BT</vt:lpstr>
      <vt:lpstr>Geometr415 Lt BT</vt:lpstr>
      <vt:lpstr>Geometr415 Md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Celeste Prather</dc:creator>
  <cp:lastModifiedBy>Celeste Prather</cp:lastModifiedBy>
  <cp:revision>31</cp:revision>
  <cp:lastPrinted>2023-05-05T16:37:27Z</cp:lastPrinted>
  <dcterms:created xsi:type="dcterms:W3CDTF">2022-06-06T19:14:30Z</dcterms:created>
  <dcterms:modified xsi:type="dcterms:W3CDTF">2023-05-05T17:47:52Z</dcterms:modified>
</cp:coreProperties>
</file>