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sldIdLst>
    <p:sldId id="256" r:id="rId18"/>
    <p:sldId id="257" r:id="rId19"/>
    <p:sldId id="258" r:id="rId20"/>
    <p:sldId id="259" r:id="rId21"/>
    <p:sldId id="260" r:id="rId22"/>
    <p:sldId id="270" r:id="rId23"/>
    <p:sldId id="269" r:id="rId24"/>
    <p:sldId id="261" r:id="rId25"/>
    <p:sldId id="262" r:id="rId26"/>
    <p:sldId id="263" r:id="rId27"/>
    <p:sldId id="264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0AC"/>
    <a:srgbClr val="297CA5"/>
    <a:srgbClr val="20758A"/>
    <a:srgbClr val="228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presProps" Target="presProps.xml"/><Relationship Id="rId8" Type="http://schemas.openxmlformats.org/officeDocument/2006/relationships/customXml" Target="../customXml/item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9144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9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3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5BD4-806E-4E3D-B15F-7FEC20B5B13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cr1Rmr1rM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CEA0F5-9B0B-48FF-86F5-3640699A2AAD}"/>
              </a:ext>
            </a:extLst>
          </p:cNvPr>
          <p:cNvSpPr/>
          <p:nvPr/>
        </p:nvSpPr>
        <p:spPr>
          <a:xfrm>
            <a:off x="178526" y="36186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sym typeface="Arial" charset="0"/>
              </a:rPr>
              <a:t>Infant and Toddler</a:t>
            </a:r>
            <a:b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sym typeface="Arial" charset="0"/>
              </a:rPr>
            </a:b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sym typeface="Arial" charset="0"/>
              </a:rPr>
              <a:t>Volunteer Training</a:t>
            </a:r>
            <a:b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sym typeface="Arial" charset="0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107BE4-2172-4CE6-940A-12612DCD1F22}"/>
              </a:ext>
            </a:extLst>
          </p:cNvPr>
          <p:cNvSpPr/>
          <p:nvPr/>
        </p:nvSpPr>
        <p:spPr>
          <a:xfrm>
            <a:off x="2286000" y="5640179"/>
            <a:ext cx="4572000" cy="8027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</a:pPr>
            <a:r>
              <a:rPr lang="en-US" sz="1600" kern="0" dirty="0">
                <a:solidFill>
                  <a:srgbClr val="67401B"/>
                </a:solidFill>
                <a:latin typeface="Arial"/>
                <a:sym typeface="Arial" charset="0"/>
              </a:rPr>
              <a:t>Carollynn Thesing, Infant-Toddler Team Leader</a:t>
            </a:r>
          </a:p>
          <a:p>
            <a:pPr lvl="0" algn="ctr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</a:pPr>
            <a:r>
              <a:rPr lang="en-US" sz="1600" kern="0" dirty="0">
                <a:solidFill>
                  <a:srgbClr val="67401B"/>
                </a:solidFill>
                <a:latin typeface="Arial"/>
                <a:sym typeface="Arial" charset="0"/>
              </a:rPr>
              <a:t>Renee Lukefahr, Advocacy Specialist</a:t>
            </a:r>
          </a:p>
        </p:txBody>
      </p:sp>
    </p:spTree>
    <p:extLst>
      <p:ext uri="{BB962C8B-B14F-4D97-AF65-F5344CB8AC3E}">
        <p14:creationId xmlns:p14="http://schemas.microsoft.com/office/powerpoint/2010/main" val="282875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7E4A8C-3617-4896-B4E7-B11C52CADBD2}"/>
              </a:ext>
            </a:extLst>
          </p:cNvPr>
          <p:cNvSpPr/>
          <p:nvPr/>
        </p:nvSpPr>
        <p:spPr>
          <a:xfrm>
            <a:off x="2286000" y="25634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  <a:t>CASA’s Monthly Do To List: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0B1D-2057-4DEA-B851-3497D42031D0}"/>
              </a:ext>
            </a:extLst>
          </p:cNvPr>
          <p:cNvSpPr txBox="1">
            <a:spLocks/>
          </p:cNvSpPr>
          <p:nvPr/>
        </p:nvSpPr>
        <p:spPr bwMode="auto">
          <a:xfrm>
            <a:off x="114663" y="1607638"/>
            <a:ext cx="6458857" cy="36427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82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727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71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616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734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5306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878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4450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Visit your CASA Child at a minimum once a monthly</a:t>
            </a:r>
          </a:p>
          <a:p>
            <a:pPr marL="1282700" marR="0" lvl="1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Bring a Visitation Bag</a:t>
            </a:r>
          </a:p>
          <a:p>
            <a:pPr marL="1282700" marR="0" lvl="1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Take pictures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Make monthly contact with CPS Caseworker, AAL for the child, and your Advocacy Specialist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Document ALL contacts in Optima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Submit Court Reports 10-14 days in Advance</a:t>
            </a:r>
          </a:p>
          <a:p>
            <a:pPr marL="1282700" marR="0" lvl="1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1282700" marR="0" lvl="1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</p:txBody>
      </p:sp>
      <p:pic>
        <p:nvPicPr>
          <p:cNvPr id="5122" name="Picture 2" descr="Image result for parent visit">
            <a:extLst>
              <a:ext uri="{FF2B5EF4-FFF2-40B4-BE49-F238E27FC236}">
                <a16:creationId xmlns:a16="http://schemas.microsoft.com/office/drawing/2014/main" id="{1681BFAE-6A5F-41C5-A069-55514615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23" y="40370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9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867145-46AF-4FE8-B958-326C0BF94934}"/>
              </a:ext>
            </a:extLst>
          </p:cNvPr>
          <p:cNvSpPr/>
          <p:nvPr/>
        </p:nvSpPr>
        <p:spPr>
          <a:xfrm>
            <a:off x="2782389" y="40963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  <a:t>WHAT’S NEXT?</a:t>
            </a:r>
            <a:b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59D6-A293-41C7-AC68-444945BDADDC}"/>
              </a:ext>
            </a:extLst>
          </p:cNvPr>
          <p:cNvSpPr txBox="1">
            <a:spLocks/>
          </p:cNvSpPr>
          <p:nvPr/>
        </p:nvSpPr>
        <p:spPr bwMode="auto">
          <a:xfrm>
            <a:off x="1367246" y="1866900"/>
            <a:ext cx="6305005" cy="18313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82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727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71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616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734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5306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878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4450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“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Job Well Done” Reunification Gift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Ongoing Continuing Education opportunities</a:t>
            </a: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</p:txBody>
      </p:sp>
      <p:pic>
        <p:nvPicPr>
          <p:cNvPr id="6146" name="Picture 2" descr="Image result for family reunification">
            <a:extLst>
              <a:ext uri="{FF2B5EF4-FFF2-40B4-BE49-F238E27FC236}">
                <a16:creationId xmlns:a16="http://schemas.microsoft.com/office/drawing/2014/main" id="{29E1DDF2-8D6E-4887-9A56-DA92AC94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27" y="3698240"/>
            <a:ext cx="3025345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8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EFDA28-DE07-4576-BF3C-35BD9CB4F8EC}"/>
              </a:ext>
            </a:extLst>
          </p:cNvPr>
          <p:cNvSpPr txBox="1">
            <a:spLocks/>
          </p:cNvSpPr>
          <p:nvPr/>
        </p:nvSpPr>
        <p:spPr bwMode="auto">
          <a:xfrm>
            <a:off x="2455091" y="3112226"/>
            <a:ext cx="4233817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82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727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71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616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734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5306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878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4450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QUESTIONS</a:t>
            </a: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6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BEC793-2E1C-4F08-A639-7A691C7C5712}"/>
              </a:ext>
            </a:extLst>
          </p:cNvPr>
          <p:cNvSpPr/>
          <p:nvPr/>
        </p:nvSpPr>
        <p:spPr>
          <a:xfrm>
            <a:off x="1008563" y="1925646"/>
            <a:ext cx="6858000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lvl="0" indent="-28575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67401B"/>
                </a:solidFill>
                <a:latin typeface="Arial"/>
                <a:sym typeface="Arial" charset="0"/>
              </a:rPr>
              <a:t>The Team consists of Judges from the 328</a:t>
            </a:r>
            <a:r>
              <a:rPr lang="en-US" sz="1600" kern="0" baseline="30000" dirty="0">
                <a:solidFill>
                  <a:srgbClr val="67401B"/>
                </a:solidFill>
                <a:latin typeface="Arial"/>
                <a:sym typeface="Arial" charset="0"/>
              </a:rPr>
              <a:t>th</a:t>
            </a:r>
            <a:r>
              <a:rPr lang="en-US" sz="1600" kern="0" dirty="0">
                <a:solidFill>
                  <a:srgbClr val="67401B"/>
                </a:solidFill>
                <a:latin typeface="Arial"/>
                <a:sym typeface="Arial" charset="0"/>
              </a:rPr>
              <a:t> and 387</a:t>
            </a:r>
            <a:r>
              <a:rPr lang="en-US" sz="1600" kern="0" baseline="30000" dirty="0">
                <a:solidFill>
                  <a:srgbClr val="67401B"/>
                </a:solidFill>
                <a:latin typeface="Arial"/>
                <a:sym typeface="Arial" charset="0"/>
              </a:rPr>
              <a:t>th</a:t>
            </a:r>
            <a:r>
              <a:rPr lang="en-US" sz="1600" kern="0" dirty="0">
                <a:solidFill>
                  <a:srgbClr val="67401B"/>
                </a:solidFill>
                <a:latin typeface="Arial"/>
                <a:sym typeface="Arial" charset="0"/>
              </a:rPr>
              <a:t> District Court, Cluster Court, CASA, CPS, Behavioral Health Services, ECI, Substance Abuse Providers, Therapists and any person involved with our children and families.</a:t>
            </a:r>
          </a:p>
          <a:p>
            <a:pPr marL="552450" lvl="0" indent="-28575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67401B"/>
                </a:solidFill>
                <a:latin typeface="Arial"/>
                <a:sym typeface="Arial" charset="0"/>
              </a:rPr>
              <a:t>The Court Team meets several times a year facilitated Fort Bend Behavioral Health Services.</a:t>
            </a:r>
          </a:p>
          <a:p>
            <a:pPr marL="266700" lv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</a:pPr>
            <a:endParaRPr lang="en-US" sz="1600" kern="0" dirty="0">
              <a:solidFill>
                <a:srgbClr val="67401B"/>
              </a:solidFill>
              <a:latin typeface="Arial"/>
              <a:sym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790B9C-D2A0-4768-B029-55B577B7889F}"/>
              </a:ext>
            </a:extLst>
          </p:cNvPr>
          <p:cNvSpPr/>
          <p:nvPr/>
        </p:nvSpPr>
        <p:spPr>
          <a:xfrm>
            <a:off x="1963783" y="23892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  <a:t>Fort Bend County Court Team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Image result for judge walter armatys">
            <a:extLst>
              <a:ext uri="{FF2B5EF4-FFF2-40B4-BE49-F238E27FC236}">
                <a16:creationId xmlns:a16="http://schemas.microsoft.com/office/drawing/2014/main" id="{BA3957B6-2BC3-4A5E-928A-06FF1A4D3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9" y="3881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udge john millard">
            <a:extLst>
              <a:ext uri="{FF2B5EF4-FFF2-40B4-BE49-F238E27FC236}">
                <a16:creationId xmlns:a16="http://schemas.microsoft.com/office/drawing/2014/main" id="{F624B07A-C268-4B5E-ABE9-5D4E0C94E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56" y="3881438"/>
            <a:ext cx="15430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fort bend county court">
            <a:extLst>
              <a:ext uri="{FF2B5EF4-FFF2-40B4-BE49-F238E27FC236}">
                <a16:creationId xmlns:a16="http://schemas.microsoft.com/office/drawing/2014/main" id="{E27AB46C-EFB9-46D3-9523-1787A24E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50" y="4391441"/>
            <a:ext cx="3429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1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2FEE539-FD28-43DC-9DC7-79444E2D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66" y="1719943"/>
            <a:ext cx="8305800" cy="2994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82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727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71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616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734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5306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878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4450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Educate parents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Ensure that their child receives appropriate developmental screenings and services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Increase visits with parents and their child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Connect families to </a:t>
            </a:r>
            <a:r>
              <a:rPr lang="en-US" kern="0" dirty="0">
                <a:latin typeface="Arial"/>
              </a:rPr>
              <a:t>community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services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Monthly court hearings to ensure accountability (as determined by Judges)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Reunification/Relative Conservatorship/Adoption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7A7F5-A819-48EC-B4CF-8A5CA0762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58" y="524221"/>
            <a:ext cx="2932430" cy="810838"/>
          </a:xfrm>
          <a:prstGeom prst="rect">
            <a:avLst/>
          </a:prstGeom>
        </p:spPr>
      </p:pic>
      <p:pic>
        <p:nvPicPr>
          <p:cNvPr id="7170" name="Picture 2" descr="Image result for zero to three">
            <a:extLst>
              <a:ext uri="{FF2B5EF4-FFF2-40B4-BE49-F238E27FC236}">
                <a16:creationId xmlns:a16="http://schemas.microsoft.com/office/drawing/2014/main" id="{2D0A927F-E27D-4397-884D-11074561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98" y="4165674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B5F965-455E-444C-8060-B7B65344FCDA}"/>
              </a:ext>
            </a:extLst>
          </p:cNvPr>
          <p:cNvSpPr/>
          <p:nvPr/>
        </p:nvSpPr>
        <p:spPr>
          <a:xfrm>
            <a:off x="1807028" y="339376"/>
            <a:ext cx="5290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  <a:t>CASA’s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  <a:t>Vision in Changing the Face of Visitation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1A64-93A0-45C0-9422-37FCC6861670}"/>
              </a:ext>
            </a:extLst>
          </p:cNvPr>
          <p:cNvSpPr txBox="1">
            <a:spLocks/>
          </p:cNvSpPr>
          <p:nvPr/>
        </p:nvSpPr>
        <p:spPr bwMode="auto">
          <a:xfrm>
            <a:off x="627016" y="1798649"/>
            <a:ext cx="6718300" cy="2980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82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727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71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616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734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5306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878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4450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We serve children from Birth to Age 5</a:t>
            </a:r>
          </a:p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Encourage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Child Development/Bonding (Ages Birth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 – 3 years)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Pre-school and Kindergarten Readiness (Ages 4-5 years)</a:t>
            </a:r>
          </a:p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Behavioral Health Services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 Involvement </a:t>
            </a:r>
          </a:p>
          <a:p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</p:txBody>
      </p:sp>
      <p:pic>
        <p:nvPicPr>
          <p:cNvPr id="1026" name="Picture 2" descr="Image result for child visit with parent">
            <a:extLst>
              <a:ext uri="{FF2B5EF4-FFF2-40B4-BE49-F238E27FC236}">
                <a16:creationId xmlns:a16="http://schemas.microsoft.com/office/drawing/2014/main" id="{4AAAB8E2-374F-475F-AB3A-625AFDB5A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10" y="3802949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92985-9701-4D16-BD02-067D578D8F86}"/>
              </a:ext>
            </a:extLst>
          </p:cNvPr>
          <p:cNvSpPr/>
          <p:nvPr/>
        </p:nvSpPr>
        <p:spPr>
          <a:xfrm>
            <a:off x="3361509" y="391383"/>
            <a:ext cx="2264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  <a:t>Always</a:t>
            </a:r>
            <a:endParaRPr kumimoji="0" lang="en-US" sz="40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08C5-67E1-4CF2-982C-2E6767AB4B59}"/>
              </a:ext>
            </a:extLst>
          </p:cNvPr>
          <p:cNvSpPr txBox="1">
            <a:spLocks/>
          </p:cNvSpPr>
          <p:nvPr/>
        </p:nvSpPr>
        <p:spPr bwMode="auto">
          <a:xfrm>
            <a:off x="738233" y="1804488"/>
            <a:ext cx="6718300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82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727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71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616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734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5306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878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4450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Observe and listen to your parents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Build a rapport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Bring pictures of the child to share with the parents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Review the “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Your Baby’s Development”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Hand-out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Observe Parenting Skills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Look for the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282700" marR="0" lvl="1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1282700" marR="0" lvl="1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</p:txBody>
      </p:sp>
      <p:pic>
        <p:nvPicPr>
          <p:cNvPr id="2050" name="Picture 2" descr="Image result for child visit with parent">
            <a:extLst>
              <a:ext uri="{FF2B5EF4-FFF2-40B4-BE49-F238E27FC236}">
                <a16:creationId xmlns:a16="http://schemas.microsoft.com/office/drawing/2014/main" id="{01AC8D6A-2005-47AE-B3A2-9CA2F6F8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98" y="3699510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9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92985-9701-4D16-BD02-067D578D8F86}"/>
              </a:ext>
            </a:extLst>
          </p:cNvPr>
          <p:cNvSpPr/>
          <p:nvPr/>
        </p:nvSpPr>
        <p:spPr>
          <a:xfrm>
            <a:off x="1802675" y="382674"/>
            <a:ext cx="7036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  <a:t>Strengths in Families</a:t>
            </a:r>
            <a:endParaRPr kumimoji="0" lang="en-US" sz="40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0CC9719-6A61-4A8F-B3DF-15B039A8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39958"/>
            <a:ext cx="4762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5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92985-9701-4D16-BD02-067D578D8F86}"/>
              </a:ext>
            </a:extLst>
          </p:cNvPr>
          <p:cNvSpPr/>
          <p:nvPr/>
        </p:nvSpPr>
        <p:spPr>
          <a:xfrm>
            <a:off x="2109470" y="426217"/>
            <a:ext cx="5347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Dad Still Face Video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08C5-67E1-4CF2-982C-2E6767AB4B59}"/>
              </a:ext>
            </a:extLst>
          </p:cNvPr>
          <p:cNvSpPr txBox="1">
            <a:spLocks/>
          </p:cNvSpPr>
          <p:nvPr/>
        </p:nvSpPr>
        <p:spPr bwMode="auto">
          <a:xfrm>
            <a:off x="738233" y="1804488"/>
            <a:ext cx="6718300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82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727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71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616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734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5306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878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4450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282700" marR="0" lvl="1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1282700" marR="0" lvl="1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</p:txBody>
      </p:sp>
      <p:pic>
        <p:nvPicPr>
          <p:cNvPr id="5" name="Online Media 4" title="Still Face with Dads">
            <a:hlinkClick r:id="" action="ppaction://media"/>
            <a:extLst>
              <a:ext uri="{FF2B5EF4-FFF2-40B4-BE49-F238E27FC236}">
                <a16:creationId xmlns:a16="http://schemas.microsoft.com/office/drawing/2014/main" id="{0611CFA7-300E-43EA-9016-A7599441CE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1876" y="2711450"/>
            <a:ext cx="4438520" cy="25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384F24-60D4-415F-86F5-B31FEB56530D}"/>
              </a:ext>
            </a:extLst>
          </p:cNvPr>
          <p:cNvSpPr/>
          <p:nvPr/>
        </p:nvSpPr>
        <p:spPr>
          <a:xfrm>
            <a:off x="2978749" y="417509"/>
            <a:ext cx="27510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  <a:t>Visitation Bag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FE86F7-0971-47EE-8E4A-C5D2037E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" y="1788443"/>
            <a:ext cx="6065520" cy="433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82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727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71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616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734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5306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878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4450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Age-appropriate toys and books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Diapers/Wipes/Lotion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Homemade toys 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Blanket</a:t>
            </a: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Introduce Diaper Bag (Visitation Bag) to Parent(s)</a:t>
            </a: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</p:txBody>
      </p:sp>
      <p:pic>
        <p:nvPicPr>
          <p:cNvPr id="3074" name="Picture 2" descr="Image result for baby basics">
            <a:extLst>
              <a:ext uri="{FF2B5EF4-FFF2-40B4-BE49-F238E27FC236}">
                <a16:creationId xmlns:a16="http://schemas.microsoft.com/office/drawing/2014/main" id="{8ECFC963-D23E-4858-9921-25870FEBC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b="8878"/>
          <a:stretch/>
        </p:blipFill>
        <p:spPr bwMode="auto">
          <a:xfrm>
            <a:off x="6816408" y="2199306"/>
            <a:ext cx="1914525" cy="17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ealthy toddler snacks">
            <a:extLst>
              <a:ext uri="{FF2B5EF4-FFF2-40B4-BE49-F238E27FC236}">
                <a16:creationId xmlns:a16="http://schemas.microsoft.com/office/drawing/2014/main" id="{99E4C07A-9F85-436D-B9E3-25FA84447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62" y="42338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6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40D9AB-ABD0-43AA-8635-591E6D01E664}"/>
              </a:ext>
            </a:extLst>
          </p:cNvPr>
          <p:cNvSpPr/>
          <p:nvPr/>
        </p:nvSpPr>
        <p:spPr>
          <a:xfrm>
            <a:off x="2843171" y="408801"/>
            <a:ext cx="3586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  <a:t>Visitation Timeline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942B-E10E-4813-BCC2-654B7A4E7CC9}"/>
              </a:ext>
            </a:extLst>
          </p:cNvPr>
          <p:cNvSpPr txBox="1">
            <a:spLocks/>
          </p:cNvSpPr>
          <p:nvPr/>
        </p:nvSpPr>
        <p:spPr bwMode="auto">
          <a:xfrm>
            <a:off x="2032427" y="1694249"/>
            <a:ext cx="5207725" cy="34695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82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727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71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616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734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5306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878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4450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Welcome and Play		15 minutes</a:t>
            </a: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Bonding/Sensory		5 minutes</a:t>
            </a: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Snack				15 minutes</a:t>
            </a: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Clean-up/Diaper Change	5 minutes</a:t>
            </a: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Story-time/Cuddling		10 minutes</a:t>
            </a: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Goodbye			&lt;5 Minutes</a:t>
            </a:r>
          </a:p>
          <a:p>
            <a:pPr marL="1155700" lvl="2" indent="0"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1727200" marR="0" lvl="2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</p:txBody>
      </p:sp>
      <p:pic>
        <p:nvPicPr>
          <p:cNvPr id="4098" name="Picture 2" descr="Image result for parent vistation">
            <a:extLst>
              <a:ext uri="{FF2B5EF4-FFF2-40B4-BE49-F238E27FC236}">
                <a16:creationId xmlns:a16="http://schemas.microsoft.com/office/drawing/2014/main" id="{8FC4E5AE-8733-43A5-AAB1-40D668FF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05" y="4658995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0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AnswerData>
  <AllAnswers/>
</SessionAnswerData>
</file>

<file path=customXml/item10.xml><?xml version="1.0" encoding="utf-8"?>
<SessionGroupWeightData/>
</file>

<file path=customXml/item11.xml><?xml version="1.0" encoding="utf-8"?>
<SessionSlideMasterData>
  <SlideMaster/>
</SessionSlideMasterData>
</file>

<file path=customXml/item12.xml><?xml version="1.0" encoding="utf-8"?>
<SessionCloseEndedDescriptorsData/>
</file>

<file path=customXml/item13.xml><?xml version="1.0" encoding="utf-8"?>
<TeamNamesData>
  <TeamNames/>
</TeamNamesData>
</file>

<file path=customXml/item14.xml><?xml version="1.0" encoding="utf-8"?>
<SessionResponseData/>
</file>

<file path=customXml/item15.xml><?xml version="1.0" encoding="utf-8"?>
<CustomFieldInfoData/>
</file>

<file path=customXml/item16.xml><?xml version="1.0" encoding="utf-8"?>
<SessionSlideSettingsData>
  <Settings/>
</SessionSlideSettingsData>
</file>

<file path=customXml/item2.xml><?xml version="1.0" encoding="utf-8"?>
<TextingSlideData/>
</file>

<file path=customXml/item3.xml><?xml version="1.0" encoding="utf-8"?>
<SessionQuestionData>
  <AllQuestions/>
</SessionQuestionData>
</file>

<file path=customXml/item4.xml><?xml version="1.0" encoding="utf-8"?>
<ParticipantInfoData/>
</file>

<file path=customXml/item5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  <legend>Show</legend>
    <bars>Show</bars>
  </Settings>
</SessionPresentationSettingsData>
</file>

<file path=customXml/item6.xml><?xml version="1.0" encoding="utf-8"?>
<SessionParticipantData/>
</file>

<file path=customXml/item7.xml><?xml version="1.0" encoding="utf-8"?>
<SessionResponseGridSettings>
  <AllResponseGridSettings/>
</SessionResponseGridSettings>
</file>

<file path=customXml/item8.xml><?xml version="1.0" encoding="utf-8"?>
<SessionSlideDescriptorData/>
</file>

<file path=customXml/item9.xml><?xml version="1.0" encoding="utf-8"?>
<SessionRankData/>
</file>

<file path=customXml/itemProps1.xml><?xml version="1.0" encoding="utf-8"?>
<ds:datastoreItem xmlns:ds="http://schemas.openxmlformats.org/officeDocument/2006/customXml" ds:itemID="{222CC704-1C30-4504-AC34-573041208E05}">
  <ds:schemaRefs/>
</ds:datastoreItem>
</file>

<file path=customXml/itemProps10.xml><?xml version="1.0" encoding="utf-8"?>
<ds:datastoreItem xmlns:ds="http://schemas.openxmlformats.org/officeDocument/2006/customXml" ds:itemID="{58D25A28-2893-49BA-BD7C-081FA9681716}">
  <ds:schemaRefs/>
</ds:datastoreItem>
</file>

<file path=customXml/itemProps11.xml><?xml version="1.0" encoding="utf-8"?>
<ds:datastoreItem xmlns:ds="http://schemas.openxmlformats.org/officeDocument/2006/customXml" ds:itemID="{CEA7B2B7-601C-4343-A8E7-6371279D6F40}">
  <ds:schemaRefs/>
</ds:datastoreItem>
</file>

<file path=customXml/itemProps12.xml><?xml version="1.0" encoding="utf-8"?>
<ds:datastoreItem xmlns:ds="http://schemas.openxmlformats.org/officeDocument/2006/customXml" ds:itemID="{3D696768-2F89-4617-B4CC-A53958F62B81}">
  <ds:schemaRefs/>
</ds:datastoreItem>
</file>

<file path=customXml/itemProps13.xml><?xml version="1.0" encoding="utf-8"?>
<ds:datastoreItem xmlns:ds="http://schemas.openxmlformats.org/officeDocument/2006/customXml" ds:itemID="{8FD761D4-6F52-4595-B5E7-23ECD765EEB8}">
  <ds:schemaRefs/>
</ds:datastoreItem>
</file>

<file path=customXml/itemProps14.xml><?xml version="1.0" encoding="utf-8"?>
<ds:datastoreItem xmlns:ds="http://schemas.openxmlformats.org/officeDocument/2006/customXml" ds:itemID="{5D5D9160-3A1C-40DF-BB8F-FB9DAE177B7F}">
  <ds:schemaRefs/>
</ds:datastoreItem>
</file>

<file path=customXml/itemProps15.xml><?xml version="1.0" encoding="utf-8"?>
<ds:datastoreItem xmlns:ds="http://schemas.openxmlformats.org/officeDocument/2006/customXml" ds:itemID="{DE49B248-11E0-4512-8372-A32E16B937D0}">
  <ds:schemaRefs/>
</ds:datastoreItem>
</file>

<file path=customXml/itemProps16.xml><?xml version="1.0" encoding="utf-8"?>
<ds:datastoreItem xmlns:ds="http://schemas.openxmlformats.org/officeDocument/2006/customXml" ds:itemID="{19BB8851-8B2C-43A3-B4A1-BD169173B64E}">
  <ds:schemaRefs/>
</ds:datastoreItem>
</file>

<file path=customXml/itemProps2.xml><?xml version="1.0" encoding="utf-8"?>
<ds:datastoreItem xmlns:ds="http://schemas.openxmlformats.org/officeDocument/2006/customXml" ds:itemID="{77F22882-8479-4848-8691-4DC8FDE31527}">
  <ds:schemaRefs/>
</ds:datastoreItem>
</file>

<file path=customXml/itemProps3.xml><?xml version="1.0" encoding="utf-8"?>
<ds:datastoreItem xmlns:ds="http://schemas.openxmlformats.org/officeDocument/2006/customXml" ds:itemID="{39029F3E-248F-4F8D-825F-C9F81D6D54A7}">
  <ds:schemaRefs/>
</ds:datastoreItem>
</file>

<file path=customXml/itemProps4.xml><?xml version="1.0" encoding="utf-8"?>
<ds:datastoreItem xmlns:ds="http://schemas.openxmlformats.org/officeDocument/2006/customXml" ds:itemID="{72D29178-87D6-437C-AD7C-519DFC9B8CF4}">
  <ds:schemaRefs/>
</ds:datastoreItem>
</file>

<file path=customXml/itemProps5.xml><?xml version="1.0" encoding="utf-8"?>
<ds:datastoreItem xmlns:ds="http://schemas.openxmlformats.org/officeDocument/2006/customXml" ds:itemID="{7997C78D-4829-427E-BCA4-3881B70994B7}">
  <ds:schemaRefs/>
</ds:datastoreItem>
</file>

<file path=customXml/itemProps6.xml><?xml version="1.0" encoding="utf-8"?>
<ds:datastoreItem xmlns:ds="http://schemas.openxmlformats.org/officeDocument/2006/customXml" ds:itemID="{7CC14435-563B-4484-9ADB-DCF382C4018D}">
  <ds:schemaRefs/>
</ds:datastoreItem>
</file>

<file path=customXml/itemProps7.xml><?xml version="1.0" encoding="utf-8"?>
<ds:datastoreItem xmlns:ds="http://schemas.openxmlformats.org/officeDocument/2006/customXml" ds:itemID="{8C75A428-852F-4EDC-B477-F0795050D752}">
  <ds:schemaRefs/>
</ds:datastoreItem>
</file>

<file path=customXml/itemProps8.xml><?xml version="1.0" encoding="utf-8"?>
<ds:datastoreItem xmlns:ds="http://schemas.openxmlformats.org/officeDocument/2006/customXml" ds:itemID="{DD4EBEE2-8C0E-4349-9E01-AB839D4AE4E2}">
  <ds:schemaRefs/>
</ds:datastoreItem>
</file>

<file path=customXml/itemProps9.xml><?xml version="1.0" encoding="utf-8"?>
<ds:datastoreItem xmlns:ds="http://schemas.openxmlformats.org/officeDocument/2006/customXml" ds:itemID="{9C74CF48-720F-4F56-BF40-D1C033581DE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342</Words>
  <Application>Microsoft Office PowerPoint</Application>
  <PresentationFormat>On-screen Show (4:3)</PresentationFormat>
  <Paragraphs>56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Bulan</dc:creator>
  <cp:lastModifiedBy>Metoyer Ellis</cp:lastModifiedBy>
  <cp:revision>26</cp:revision>
  <dcterms:created xsi:type="dcterms:W3CDTF">2017-05-24T19:36:15Z</dcterms:created>
  <dcterms:modified xsi:type="dcterms:W3CDTF">2022-04-08T14:19:10Z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ExistingPresentation">
    <vt:lpwstr>Yes</vt:lpwstr>
  </property>
  <property fmtid="{D5CDD505-2E9C-101B-9397-08002B2CF9AE}" pid="3" name="PresentationVersion">
    <vt:lpwstr>2.1</vt:lpwstr>
  </property>
  <property fmtid="{D5CDD505-2E9C-101B-9397-08002B2CF9AE}" pid="4" name="PresentationID">
    <vt:lpwstr>6752e6d6ca504731b8e480cb0d78fe37</vt:lpwstr>
  </property>
</Properties>
</file>