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78" r:id="rId6"/>
    <p:sldId id="279" r:id="rId7"/>
    <p:sldId id="281" r:id="rId8"/>
    <p:sldId id="280" r:id="rId9"/>
    <p:sldId id="264" r:id="rId10"/>
    <p:sldId id="282" r:id="rId11"/>
    <p:sldId id="283" r:id="rId12"/>
    <p:sldId id="284" r:id="rId13"/>
    <p:sldId id="285" r:id="rId14"/>
    <p:sldId id="286" r:id="rId15"/>
    <p:sldId id="266" r:id="rId16"/>
    <p:sldId id="265" r:id="rId17"/>
    <p:sldId id="272" r:id="rId18"/>
    <p:sldId id="274" r:id="rId19"/>
    <p:sldId id="273" r:id="rId20"/>
    <p:sldId id="275" r:id="rId21"/>
    <p:sldId id="276" r:id="rId22"/>
    <p:sldId id="277" r:id="rId23"/>
    <p:sldId id="271" r:id="rId24"/>
    <p:sldId id="267" r:id="rId25"/>
    <p:sldId id="269" r:id="rId26"/>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33" autoAdjust="0"/>
  </p:normalViewPr>
  <p:slideViewPr>
    <p:cSldViewPr>
      <p:cViewPr varScale="1">
        <p:scale>
          <a:sx n="72" d="100"/>
          <a:sy n="72" d="100"/>
        </p:scale>
        <p:origin x="1181" y="53"/>
      </p:cViewPr>
      <p:guideLst>
        <p:guide orient="horz" pos="2160"/>
        <p:guide pos="2880"/>
      </p:guideLst>
    </p:cSldViewPr>
  </p:slideViewPr>
  <p:outlineViewPr>
    <p:cViewPr>
      <p:scale>
        <a:sx n="33" d="100"/>
        <a:sy n="33" d="100"/>
      </p:scale>
      <p:origin x="0" y="55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005C47C-CB88-496A-BBD4-B3A9D9EDBE4F}" type="datetimeFigureOut">
              <a:rPr lang="en-US" smtClean="0"/>
              <a:pPr/>
              <a:t>6/23/2021</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FDB75C55-BBC9-4F24-AFB0-4F4DBF15F4D3}" type="slidenum">
              <a:rPr lang="en-US" smtClean="0"/>
              <a:pPr/>
              <a:t>‹#›</a:t>
            </a:fld>
            <a:endParaRPr lang="en-US"/>
          </a:p>
        </p:txBody>
      </p:sp>
    </p:spTree>
    <p:extLst>
      <p:ext uri="{BB962C8B-B14F-4D97-AF65-F5344CB8AC3E}">
        <p14:creationId xmlns:p14="http://schemas.microsoft.com/office/powerpoint/2010/main" val="196017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PERIOD OF PURPLE CRYING IS A PROGRAM JOINTLY DEVELOPED BY NCSBS AND DR. RONALD BARR, A DEVELOPMENTAL </a:t>
            </a:r>
            <a:r>
              <a:rPr lang="en-US" b="1" baseline="0" dirty="0"/>
              <a:t>PEDIATRICIAN AND WORLD EXPERT ON INFANT CRYING.  </a:t>
            </a:r>
          </a:p>
          <a:p>
            <a:endParaRPr lang="en-US" b="1" baseline="0" dirty="0"/>
          </a:p>
          <a:p>
            <a:r>
              <a:rPr lang="en-US" b="1" baseline="0" dirty="0"/>
              <a:t>IT’S AN EVIDENCE-BASED PROGRAM BASED ON 30 YEARS OF SCIENTIFIC RESEARCH AND THE GOAL OF THE PROGRAM IS TO EDUCATE PARENTS AND CAREGIVERS ABOUT NORMAL INFANT CRYING AND THE DANGER OF SHAKING AN INFANT.  </a:t>
            </a:r>
          </a:p>
          <a:p>
            <a:endParaRPr lang="en-US" baseline="0" dirty="0"/>
          </a:p>
          <a:p>
            <a:r>
              <a:rPr lang="en-US" b="1" baseline="0" dirty="0"/>
              <a:t>DR. BARR CAME UP WITH THE PHRASE “PERIOD OF PURPLE CRYING” AND HE AND THE NCSBS CONDUCTED TRIALS BETWEEN 2003-2007 AND THE PERIOD OF PURPLE CRYING PROGRAM WAS MADE AVAILABLE FOR GENERAL USE IN 2007.</a:t>
            </a:r>
          </a:p>
          <a:p>
            <a:endParaRPr lang="en-US" b="1" baseline="0" dirty="0"/>
          </a:p>
          <a:p>
            <a:r>
              <a:rPr lang="en-US" b="1" baseline="0" dirty="0"/>
              <a:t>NCSBS HAS IMPLEMENTED THE PROGRAM IN SEVERAL STATES AND THEY ARE CURRENTLY WORKING WITH 4 MAJOR METROPOLITAN AREAS IN TEXAS TO IMPLEMENT THE PROGRFAM STATEWIDE THROUGH HOSPITALS.</a:t>
            </a:r>
            <a:endParaRPr lang="en-US"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a:t>
            </a:fld>
            <a:endParaRPr lang="en-US"/>
          </a:p>
        </p:txBody>
      </p:sp>
    </p:spTree>
    <p:extLst>
      <p:ext uri="{BB962C8B-B14F-4D97-AF65-F5344CB8AC3E}">
        <p14:creationId xmlns:p14="http://schemas.microsoft.com/office/powerpoint/2010/main" val="2935901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10</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11</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12</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13</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14</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b="1" dirty="0"/>
              <a:t>VERY DANGEROUS AS THE MOTION OF DRYER/WASHER CAN CAUSE BABY TO FALL OFF ONTO THE FLOOR.</a:t>
            </a:r>
          </a:p>
          <a:p>
            <a:pPr marL="228600" indent="-228600">
              <a:buAutoNum type="arabicPeriod"/>
            </a:pPr>
            <a:r>
              <a:rPr lang="en-US" b="1" dirty="0"/>
              <a:t>SECOND</a:t>
            </a:r>
            <a:r>
              <a:rPr lang="en-US" b="1" baseline="0" dirty="0"/>
              <a:t> ONE IS ALSO VERY DANGEROUS AS BABY CAN COME INTO CONTACT WITH THE HOT HAIR DRYER AND GET BURNED.</a:t>
            </a:r>
          </a:p>
          <a:p>
            <a:pPr marL="228600" indent="-228600">
              <a:buAutoNum type="arabicPeriod"/>
            </a:pPr>
            <a:endParaRPr lang="en-US" b="1" baseline="0" dirty="0"/>
          </a:p>
          <a:p>
            <a:pPr marL="228600" indent="-228600">
              <a:buNone/>
            </a:pPr>
            <a:r>
              <a:rPr lang="en-US" b="1" baseline="0" dirty="0"/>
              <a:t>DR. BARR WANTS PARENTS/CAREGIVERS TO BE AWARE ABOUT DIFFERENT PROGRAMS/INTERVENTIONS ON THE MARKET TO HELP THEM SOOTHE THEIR BABIES WHEN THEY CRY AND CLAIM HOW EFFECTIVE THEY ARE.  HE SAYS HE IS RELUCTANT TO RECOMMEND ANY SPECIFIC COMMERCIAL PROGRAM FOR 2 REASONS:</a:t>
            </a:r>
          </a:p>
          <a:p>
            <a:pPr marL="228600" indent="-228600">
              <a:buAutoNum type="arabicPeriod"/>
            </a:pPr>
            <a:r>
              <a:rPr lang="en-US" b="1" baseline="0" dirty="0"/>
              <a:t>AS YOU CAN SEE, IT IS UNLIKELY THAT ANY OF THESE PROGRAMS CAN OFFER ANY TECHNIQUE THAT YOU AS A PARENT CANNOT ALREADY DO (ALL DIFFERENT SOOTHING METHODS DISCUSSED).</a:t>
            </a:r>
          </a:p>
          <a:p>
            <a:pPr marL="228600" indent="-228600">
              <a:buAutoNum type="arabicPeriod"/>
            </a:pPr>
            <a:r>
              <a:rPr lang="en-US" b="1" baseline="0" dirty="0"/>
              <a:t>SOME CLAIMS MADE BY THESE PROGRAMS CAN CREATE UNREALISTIC EXPECTATIONS ABOUT HOW TO SOOTHE A CRYING BABY.  JUST AS IS TRUE OF ALL SOOTHING METHODS AND ANY TECHNIQUE OR PRODUCT, </a:t>
            </a:r>
            <a:r>
              <a:rPr lang="en-US" b="1" u="sng" baseline="0" dirty="0"/>
              <a:t>SOME SOOTHING STRATEGIES WORK SOME OF THE TIME, BUT NOTHING WORKS ALL OF THE TIME: 1</a:t>
            </a:r>
            <a:r>
              <a:rPr lang="en-US" b="1" u="sng" baseline="30000" dirty="0"/>
              <a:t>ST</a:t>
            </a:r>
            <a:r>
              <a:rPr lang="en-US" b="1" u="sng" baseline="0" dirty="0"/>
              <a:t> PRINCIPLE OF SOOTHING.</a:t>
            </a:r>
          </a:p>
          <a:p>
            <a:pPr marL="228600" indent="-228600">
              <a:buNone/>
            </a:pPr>
            <a:endParaRPr lang="en-US" b="1" u="none" baseline="0" dirty="0"/>
          </a:p>
          <a:p>
            <a:pPr marL="228600" indent="-228600">
              <a:buNone/>
            </a:pPr>
            <a:r>
              <a:rPr lang="en-US" b="1" u="none" baseline="0" dirty="0"/>
              <a:t>THE PERIOD OF PURPLE CRYING SAYS TO INCREASE THE SOOTHING TECHNIQUES IF BABIES CRY, BUT IF AN INFANT DOES NOT RESPOND TO YOUR BEST SOOTHING EFFORT, IT IS OK, THERE IS NOTHING WRONG WITH YOU OR THE BABY.  REMEMBER, IT’S WHAT YOU DO WITH YOUR FRUSTRATION THAT’S IMPORTANT:  DO NOT SHAKE A BABY.</a:t>
            </a:r>
          </a:p>
          <a:p>
            <a:pPr marL="228600" indent="-228600">
              <a:buAutoNum type="arabicPeriod"/>
            </a:pPr>
            <a:endParaRPr lang="en-US" b="1" u="none" baseline="0" dirty="0"/>
          </a:p>
          <a:p>
            <a:pPr marL="228600" indent="-228600">
              <a:buAutoNum type="arabicPeriod"/>
            </a:pPr>
            <a:endParaRPr lang="en-US" b="1" u="none" baseline="0" dirty="0"/>
          </a:p>
          <a:p>
            <a:pPr marL="228600" indent="-228600">
              <a:buAutoNum type="arabicPeriod"/>
            </a:pPr>
            <a:endParaRPr lang="en-US" b="1" u="none" baseline="0" dirty="0"/>
          </a:p>
          <a:p>
            <a:pPr marL="228600" indent="-228600">
              <a:buAutoNum type="arabicPeriod"/>
            </a:pPr>
            <a:endParaRPr lang="en-US" b="1" u="none" baseline="0" dirty="0"/>
          </a:p>
          <a:p>
            <a:pPr marL="228600" indent="-228600">
              <a:buAutoNum type="arabicPeriod"/>
            </a:pPr>
            <a:endParaRPr lang="en-US" b="1" baseline="0" dirty="0"/>
          </a:p>
          <a:p>
            <a:pPr marL="228600" indent="-228600">
              <a:buAutoNum type="arabicPeriod"/>
            </a:pPr>
            <a:endParaRPr lang="en-US" b="1" baseline="0"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15</a:t>
            </a:fld>
            <a:endParaRPr lang="en-US"/>
          </a:p>
        </p:txBody>
      </p:sp>
    </p:spTree>
    <p:extLst>
      <p:ext uri="{BB962C8B-B14F-4D97-AF65-F5344CB8AC3E}">
        <p14:creationId xmlns:p14="http://schemas.microsoft.com/office/powerpoint/2010/main" val="25211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WHEN A PARENT STARTS</a:t>
            </a:r>
            <a:r>
              <a:rPr lang="en-US" sz="2000" b="1" baseline="0" dirty="0"/>
              <a:t> TO FEEL FRUSTRATION AND ANGER AT A CRYING BABY, IT IS TIME TO TAKE A BREAK AND CALM DOWN.  1</a:t>
            </a:r>
            <a:r>
              <a:rPr lang="en-US" sz="2000" b="1" baseline="30000" dirty="0"/>
              <a:t>ST</a:t>
            </a:r>
            <a:r>
              <a:rPr lang="en-US" sz="2000" b="1" baseline="0" dirty="0"/>
              <a:t> PUT BABY IN A SAFE PLACE AND TRY TO RELAX WITH THESE TIPS.</a:t>
            </a:r>
          </a:p>
          <a:p>
            <a:pPr marL="457200" indent="-457200">
              <a:buAutoNum type="arabicPeriod" startAt="11"/>
            </a:pPr>
            <a:r>
              <a:rPr lang="en-US" sz="2000" b="1" baseline="0" dirty="0"/>
              <a:t>VOLUNTEER:  SERVICE TO OTHER CAN QUICKLY HELP YOU FORGET YOUR OWN PROBLEMS.</a:t>
            </a:r>
          </a:p>
          <a:p>
            <a:pPr marL="457200" indent="-457200">
              <a:buAutoNum type="arabicPeriod" startAt="13"/>
            </a:pPr>
            <a:r>
              <a:rPr lang="en-US" sz="2000" b="1" baseline="0" dirty="0"/>
              <a:t>CLARIFY YOU PLAN, GOALS AND VALUES AND LIVE BY THEM:  WHAT’S IMPORTANT TO YOU.</a:t>
            </a:r>
          </a:p>
          <a:p>
            <a:pPr marL="457200" indent="-457200">
              <a:buNone/>
            </a:pPr>
            <a:r>
              <a:rPr lang="en-US" sz="2000" b="1" baseline="0" dirty="0"/>
              <a:t>14.     SEEK HELP:  IF YOU FEEL YOU’RE OVERWHELMED AND STRESSED, IT’S OK TO ASK FOR HELP, NOTHING WRONG WITH THAT:  ASK A RELATIVE, OR CALL CHILD HELP HOTLINE:  </a:t>
            </a:r>
            <a:r>
              <a:rPr lang="en-US" sz="2000" b="1" u="sng" baseline="0" dirty="0"/>
              <a:t>SHOW 31 SECOND CLIP YOU TUBE</a:t>
            </a:r>
            <a:endParaRPr lang="en-US" sz="2000" b="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16</a:t>
            </a:fld>
            <a:endParaRPr lang="en-US"/>
          </a:p>
        </p:txBody>
      </p:sp>
    </p:spTree>
    <p:extLst>
      <p:ext uri="{BB962C8B-B14F-4D97-AF65-F5344CB8AC3E}">
        <p14:creationId xmlns:p14="http://schemas.microsoft.com/office/powerpoint/2010/main" val="910283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WHEN PARENTS/CAREGIVERS</a:t>
            </a:r>
            <a:r>
              <a:rPr lang="en-US" sz="2000" b="1" baseline="0" dirty="0"/>
              <a:t> GET TO A POINT WHERE THEIR FRUSTRATION AND ANGER COULD POTENTIALLY HURT A BABY, THEN PUT BABY DOWN IN A SAFE PLACE AND CALL THE CHILD HELP HOTLINE.</a:t>
            </a:r>
          </a:p>
          <a:p>
            <a:endParaRPr lang="en-US" sz="2000" b="1" baseline="0"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23</a:t>
            </a:fld>
            <a:endParaRPr lang="en-US"/>
          </a:p>
        </p:txBody>
      </p:sp>
    </p:spTree>
    <p:extLst>
      <p:ext uri="{BB962C8B-B14F-4D97-AF65-F5344CB8AC3E}">
        <p14:creationId xmlns:p14="http://schemas.microsoft.com/office/powerpoint/2010/main" val="3498986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REASON</a:t>
            </a:r>
            <a:r>
              <a:rPr lang="en-US" sz="2000" b="1" baseline="0" dirty="0"/>
              <a:t> WHY IT’S AN IMPORTANT PREVENTION PROGRAM IS BECAUSE IT GOES BEYOND SIMPLE WARNINGS TO NOT SHAKE A BABY BUT RATHER ADDRESSES THE MAIN CAUSE OF SHAKING WHICH IS FRUSTRATION WITH A BABY’S CRYHING.</a:t>
            </a:r>
          </a:p>
          <a:p>
            <a:r>
              <a:rPr lang="en-US" sz="2000" b="1" baseline="0" dirty="0"/>
              <a:t>ALL INFANTS GO THROUGH THIS STAGE IN THEIR DEVELOPMENT WHEN THEY CRY MORE THAN ANY OTHER TIME IN THEIR LIVES.</a:t>
            </a:r>
          </a:p>
          <a:p>
            <a:r>
              <a:rPr lang="en-US" sz="2000" b="1" baseline="0" dirty="0"/>
              <a:t>AGAIN DR. BARR WANTS PARENTS/CAREGIVERS TO REMEMBER IT IS OKAY TO GET FRUSTRATED AND ANGRY, IT IS WHAT YOU DO WITH IT THAT IS IMPORTANT.</a:t>
            </a:r>
          </a:p>
        </p:txBody>
      </p:sp>
      <p:sp>
        <p:nvSpPr>
          <p:cNvPr id="4" name="Slide Number Placeholder 3"/>
          <p:cNvSpPr>
            <a:spLocks noGrp="1"/>
          </p:cNvSpPr>
          <p:nvPr>
            <p:ph type="sldNum" sz="quarter" idx="10"/>
          </p:nvPr>
        </p:nvSpPr>
        <p:spPr/>
        <p:txBody>
          <a:bodyPr/>
          <a:lstStyle/>
          <a:p>
            <a:fld id="{FDB75C55-BBC9-4F24-AFB0-4F4DBF15F4D3}" type="slidenum">
              <a:rPr lang="en-US" smtClean="0"/>
              <a:pPr/>
              <a:t>24</a:t>
            </a:fld>
            <a:endParaRPr lang="en-US"/>
          </a:p>
        </p:txBody>
      </p:sp>
    </p:spTree>
    <p:extLst>
      <p:ext uri="{BB962C8B-B14F-4D97-AF65-F5344CB8AC3E}">
        <p14:creationId xmlns:p14="http://schemas.microsoft.com/office/powerpoint/2010/main" val="139422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000" b="1" dirty="0"/>
              <a:t>NCSBS HAS</a:t>
            </a:r>
            <a:r>
              <a:rPr lang="en-US" sz="2000" b="1" baseline="0" dirty="0"/>
              <a:t> A PUBLIC EDUCATION CAMPAIGN CALLED “CLICK FOR BABIES” AND THEY DO THIS IN PARTNERSHIP WITH HOSPITALS, CLINICS AND CHILD ABUSE PREVENTION GROUPS TO CREATE AWARENESS ABOUT THE PERIOD OF PURPLE CRYING AND TO ADDRESS THE LEADING CAUSE OF INFANT ABUSE:  FRUSTRATION WITH INFANT CRYING.</a:t>
            </a:r>
          </a:p>
          <a:p>
            <a:endParaRPr lang="en-US" sz="2000"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THE</a:t>
            </a:r>
            <a:r>
              <a:rPr lang="en-US" sz="2000" b="1" baseline="0" dirty="0"/>
              <a:t> 2014 CAMPAIGN STARTED IN MAY AND ENDED OCTOBER 1</a:t>
            </a:r>
            <a:r>
              <a:rPr lang="en-US" sz="2000" b="1" baseline="30000" dirty="0"/>
              <a:t>ST</a:t>
            </a:r>
            <a:r>
              <a:rPr lang="en-US" sz="2000" b="1" baseline="0" dirty="0"/>
              <a:t>. (PEOPLE START KNITTING.)  PURPLE CAPS WILL BE DELIVERED IN NOVEMBER AND DECEMBER TO FAMILIES IN HOSPITALS DURING OFFICIAL ANNOUNCEMENT ABOUT SHAKEN BABY SYNDROME. (CAPS CAN BE KNITTED ALL YEAR ROUND) BUT CAMPAIGN IS IN NOVEMBER &amp; DECEMBER.</a:t>
            </a:r>
          </a:p>
          <a:p>
            <a:endParaRPr lang="en-US" sz="2000" b="1" baseline="0" dirty="0"/>
          </a:p>
          <a:p>
            <a:r>
              <a:rPr lang="en-US" sz="2000" b="1" baseline="0" dirty="0"/>
              <a:t>WAS TOLD BY NCSBS THEY ONLY HAVE ONE LOCATION IN TEXAS FOR CAPS TO BE DELIVERED:  SHEPPARD AIR FORCE BASE IN WICHITA FALLS (OUTSIDE OF DALLAS).  WAS TOLD THEY ARE LOOKING TO EXPAND NEXT YEAR.</a:t>
            </a:r>
          </a:p>
          <a:p>
            <a:endParaRPr lang="en-US" sz="2000" b="1" baseline="0" dirty="0"/>
          </a:p>
          <a:p>
            <a:r>
              <a:rPr lang="en-US" sz="2000" b="1" baseline="0" dirty="0"/>
              <a:t>THE PURPLE CAPS SERVE AS A VISUAL REMINDER FOR PARENTS OF THE PERIOD OF PURPLE CRYING AND THE NORMAL, INCREASED CRYING BABIES WILL GO THROUGH.  IT ALSO REMINDS PARENTS TO GO BACK AND LOOK AT THE MATERIAL THEY WERE GIVEN IN THE HOSPITAL.</a:t>
            </a:r>
          </a:p>
          <a:p>
            <a:endParaRPr lang="en-US" sz="2000" b="1" baseline="0" dirty="0"/>
          </a:p>
          <a:p>
            <a:r>
              <a:rPr lang="en-US" sz="2000" b="1" baseline="0" dirty="0"/>
              <a:t>THEY ARE ALSO OTHER WAYS TO GET INVOLVED BESIDES KNITTING.  SHARE INFO ATTACHED TO BE DISTRIBUTED.</a:t>
            </a:r>
          </a:p>
          <a:p>
            <a:endParaRPr lang="en-US" sz="2000" b="1" baseline="0" dirty="0"/>
          </a:p>
          <a:p>
            <a:endParaRPr lang="en-US" sz="2000" b="1"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25</a:t>
            </a:fld>
            <a:endParaRPr lang="en-US"/>
          </a:p>
        </p:txBody>
      </p:sp>
    </p:spTree>
    <p:extLst>
      <p:ext uri="{BB962C8B-B14F-4D97-AF65-F5344CB8AC3E}">
        <p14:creationId xmlns:p14="http://schemas.microsoft.com/office/powerpoint/2010/main" val="110975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a:t>PERIOD OF PURPLE CRYING IS NOT BECAUSE BABIES TURN PURPLE WHEN THEY CRY.  DR. BARR EXPLAINS IT IS MEANINGFUL</a:t>
            </a:r>
            <a:r>
              <a:rPr lang="en-US" b="1" baseline="0" dirty="0"/>
              <a:t> WAY OF UNDERSTANDING THIS PERIOD IN A BABY’S LIFE WHEN CRYING WILL INTENSIFY AND CAN BE VERY FRUSTRATING FOR PARENTS AND CAREGIVERS.  IT IS A NORMAL DEVELOPMENTAL PHASE AND WILL COME TO AND END.  HE SAYS ALL BABIES AND PARENTS WILL GO THROUGH THIS.</a:t>
            </a:r>
            <a:endParaRPr lang="en-US" b="1" dirty="0"/>
          </a:p>
          <a:p>
            <a:endParaRPr lang="en-US" b="1" dirty="0"/>
          </a:p>
          <a:p>
            <a:r>
              <a:rPr lang="en-US" b="1" u="sng" dirty="0"/>
              <a:t>PURPLE</a:t>
            </a:r>
            <a:r>
              <a:rPr lang="en-US" b="1" u="sng" baseline="0" dirty="0"/>
              <a:t> IS AN ACRONYM WHERE EACH LETTER DESCRIBES A CHARACTERISTIC IN AN INFANT CRYING</a:t>
            </a:r>
            <a:r>
              <a:rPr lang="en-US" b="1" baseline="0" dirty="0"/>
              <a:t>.  </a:t>
            </a:r>
          </a:p>
          <a:p>
            <a:r>
              <a:rPr lang="en-US" b="1" u="sng" dirty="0"/>
              <a:t>P: PEAK</a:t>
            </a:r>
            <a:r>
              <a:rPr lang="en-US" b="1" u="sng" baseline="0" dirty="0"/>
              <a:t> OF CRYING</a:t>
            </a:r>
            <a:endParaRPr lang="en-US" b="1"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CRYING WILL START AT ABOUT 2 WEEKS AFTER BABY IS BORN</a:t>
            </a:r>
            <a:r>
              <a:rPr lang="en-US" b="1" baseline="0" dirty="0"/>
              <a:t>, WILL PEAK AT ABOUT 2-3 MONTHS AND decreased between 3 and 5 months.  </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U: UNEXPTECED</a:t>
            </a:r>
            <a:endParaRPr lang="en-US" b="1"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a:t>BABY WILL START CRYING FOR NO APPARENT REASON. ONE MINUTES THEY ARE HAPPY AND CONTENT, THE NEXT, THEY START CRYING AND PARENTS DON’T KNOW WHY.</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R:  RESIST SOOTHING</a:t>
            </a:r>
            <a:endParaRPr lang="en-US" b="1"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a:t>NO MATTER WHAT YOU DO, IT WON’T WORK.  WORKED BEFORE BUT NOT AT THIS PARTICULAR TIME.</a:t>
            </a:r>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P: THEY LOOK LIKE THEY ARE IN PAIN</a:t>
            </a:r>
            <a:endParaRPr lang="en-US" b="1"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none" baseline="0" dirty="0"/>
              <a:t>EVEN THOUGH THEY ARE NOT.  PARENTS THINK THEY MUST BE IN PAIN SINCE THEY CRY SO MUCH AND THAT THERE IS SOMETHING WRONG WITH THEM, EVEN AFTER DOCTOR TELLS THEM BABY IS FINE, STILL CRY.</a:t>
            </a:r>
            <a:endParaRPr lang="en-US" b="1" u="sng" baseline="0" dirty="0"/>
          </a:p>
          <a:p>
            <a:r>
              <a:rPr lang="en-US" b="1" u="sng" dirty="0"/>
              <a:t>L:</a:t>
            </a:r>
            <a:r>
              <a:rPr lang="en-US" b="1" u="sng" baseline="0" dirty="0"/>
              <a:t>  LONG LASTING</a:t>
            </a:r>
            <a:endParaRPr lang="en-US" b="1" u="none" baseline="0" dirty="0"/>
          </a:p>
          <a:p>
            <a:r>
              <a:rPr lang="en-US" b="1" u="none" baseline="0" dirty="0"/>
              <a:t>SOME BABIES CAN CRY FOR HOURS, SOME AS LITTLE AS 30 MINUTES, YET THEY ARE STILL NORMAL AND HEALTHY.</a:t>
            </a:r>
          </a:p>
          <a:p>
            <a:r>
              <a:rPr lang="en-US" b="1" u="sng" baseline="0" dirty="0"/>
              <a:t>E:  EVENING</a:t>
            </a:r>
            <a:endParaRPr lang="en-US" b="1" u="none" baseline="0" dirty="0"/>
          </a:p>
          <a:p>
            <a:r>
              <a:rPr lang="en-US" b="1" u="none" baseline="0" dirty="0"/>
              <a:t>CRYING SEEMS TO INCREASE DURING LATE AFTERNOON, EVENING, AFTER PARENTS COME HOME FROM WORK.</a:t>
            </a:r>
          </a:p>
          <a:p>
            <a:endParaRPr lang="en-US" b="1" u="none" baseline="0" dirty="0"/>
          </a:p>
          <a:p>
            <a:r>
              <a:rPr lang="en-US" b="1" u="sng" baseline="0" dirty="0"/>
              <a:t>WWW.CLICKFORBABIES.ORG, MORE THUMBNAIL, SPREAD THE WORD +SAMPLE FACEBOOK: YOU TUBE LINK</a:t>
            </a:r>
            <a:endParaRPr lang="en-US" b="1" u="sng" dirty="0"/>
          </a:p>
          <a:p>
            <a:endParaRPr lang="en-US" baseline="0" dirty="0"/>
          </a:p>
          <a:p>
            <a:r>
              <a:rPr lang="en-US" b="1" u="sng" baseline="0" dirty="0"/>
              <a:t>HERE IS A VIDEO OF DR. BARR EXPLAINING IN MORE DETAILS THIS PERIOD OF PURPLE CRYING</a:t>
            </a:r>
            <a:r>
              <a:rPr lang="en-US" b="1" baseline="0" dirty="0"/>
              <a:t>.</a:t>
            </a:r>
          </a:p>
        </p:txBody>
      </p:sp>
      <p:sp>
        <p:nvSpPr>
          <p:cNvPr id="4" name="Slide Number Placeholder 3"/>
          <p:cNvSpPr>
            <a:spLocks noGrp="1"/>
          </p:cNvSpPr>
          <p:nvPr>
            <p:ph type="sldNum" sz="quarter" idx="10"/>
          </p:nvPr>
        </p:nvSpPr>
        <p:spPr/>
        <p:txBody>
          <a:bodyPr/>
          <a:lstStyle/>
          <a:p>
            <a:fld id="{0105CC13-20F2-43B8-9B46-C40B44BC32BB}" type="slidenum">
              <a:rPr lang="en-US" smtClean="0"/>
              <a:pPr/>
              <a:t>2</a:t>
            </a:fld>
            <a:endParaRPr lang="en-US"/>
          </a:p>
        </p:txBody>
      </p:sp>
    </p:spTree>
    <p:extLst>
      <p:ext uri="{BB962C8B-B14F-4D97-AF65-F5344CB8AC3E}">
        <p14:creationId xmlns:p14="http://schemas.microsoft.com/office/powerpoint/2010/main" val="28938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DR. BARR EXPLAINS 6 CRYING FEATURES</a:t>
            </a:r>
            <a:r>
              <a:rPr lang="en-US" b="1" baseline="0" dirty="0"/>
              <a:t>  (PART OF PURPLE CRYING) THAT PARENTS DON’T EXPECT WITH THEIR NEW BABIES WHICH CAN BE VERY FRUSTRATING, OVERWHELMING AND STRESSFUL FOR THEM.  PARENTS KNOW BABIES CRY BUT DON’T REALIZE THIS IS A NORMAL DEVELOPMENTAL PHASE WHICH WILL COME TO AN END.</a:t>
            </a:r>
          </a:p>
          <a:p>
            <a:endParaRPr lang="en-US" baseline="0" dirty="0"/>
          </a:p>
          <a:p>
            <a:pPr marL="235298" indent="-235298">
              <a:buAutoNum type="arabicPeriod"/>
            </a:pPr>
            <a:r>
              <a:rPr lang="en-US" b="1" baseline="0" dirty="0"/>
              <a:t>CRYING STARTS AT 2 WEEKS, INCREASES BETWEEN 2-3 MONTHS AND WILL DECREASE BETWEEN 3-5 MONTHS.  THIS PERIOD WILL NOT LAST FOREVER, THAT’S WHY IT’S CALLED PERIOD OF PURPLE CRYING.  IMPORTANT FOR PARENTS/CAREGIVERS TO UNDERSTAND THIS.</a:t>
            </a:r>
            <a:endParaRPr lang="en-US" baseline="0" dirty="0"/>
          </a:p>
          <a:p>
            <a:pPr marL="235298" indent="-235298">
              <a:buAutoNum type="arabicPeriod"/>
            </a:pPr>
            <a:endParaRPr lang="en-US" baseline="0" dirty="0"/>
          </a:p>
          <a:p>
            <a:pPr marL="235298" indent="-235298">
              <a:buAutoNum type="arabicPeriod"/>
            </a:pPr>
            <a:r>
              <a:rPr lang="en-US" b="1" baseline="0" dirty="0"/>
              <a:t>IT DOES NOT HAVE ANYTHING TO DO WITH WHAT PARENTS ARE DOING.  THAT’S WHY IT’S UNEXPECTED.  ONE MINUTE BABY WILL BE HAPPY AND CONTENT, NEXT WILL START CRYING FOR NO APPARENT REASON.  ONCE PARENTS UNDERSTANDS THIS IS A NORMAL PHASE, IT WILL HELP THEM DEALING WITH THEIR FRUSTRATION.</a:t>
            </a:r>
          </a:p>
          <a:p>
            <a:pPr marL="235298" indent="-235298">
              <a:buAutoNum type="arabicPeriod"/>
            </a:pPr>
            <a:endParaRPr lang="en-US" b="1" baseline="0" dirty="0"/>
          </a:p>
          <a:p>
            <a:pPr marL="235298" indent="-235298">
              <a:buAutoNum type="arabicPeriod"/>
            </a:pPr>
            <a:r>
              <a:rPr lang="en-US" b="1" baseline="0" dirty="0"/>
              <a:t>CRYING IS UNSOOTHABLE:  WHAT MAY HAVE WORKED BEFORE (LIKE FEEDING, CHANGING DIAPER, CARRYING BABY) WILL NOT WORK.  THIS CAN BE VERY FRUSTRATING AND HARD FOR PARENTS TO UNDERSTAND BECAUSE PARENTS THINK THERE IS SOMETHING WRONG WITH THE BABY OR THAY THEY ARE FAILING.  DR. BARR WANTS PARENTS TO UNDERSTAND THAT THIS WILL PHASE WILL HAPPEN AND THAT IT IS OK AND THEIR BABY IS NORMAL.</a:t>
            </a:r>
          </a:p>
          <a:p>
            <a:pPr marL="235298" indent="-235298">
              <a:buAutoNum type="arabicPeriod"/>
            </a:pPr>
            <a:r>
              <a:rPr lang="en-US" b="1" baseline="0" dirty="0"/>
              <a:t>PAIN:  BABIES LOOK LIKE THEY ARE IN PAIN WHEN IN FACT THEY ARE NOT.  AGAIN CAN BE VERY FRUSTRATING FOR PARENTS.  DR. BARR EXPLAINS IF A BABY CRIES BECAUSE OF SICKNESS OR DISEASE, IT WILL USUALLY BE ON TOP THE “PURPLE” CRYING PERIOD.  OF COURSE, CAN BE VERY DIFFICULT FOR PARENTS TO KNOW THIS.  IMPORTANT FOR PARENTS TO WORK WITH THEIR DOCTOR TO SEE IF BABY IS SICK.</a:t>
            </a:r>
          </a:p>
          <a:p>
            <a:pPr marL="235298" indent="-235298">
              <a:buAutoNum type="arabicPeriod"/>
            </a:pPr>
            <a:r>
              <a:rPr lang="en-US" b="1" baseline="0" dirty="0"/>
              <a:t>5</a:t>
            </a:r>
            <a:r>
              <a:rPr lang="en-US" b="1" baseline="30000" dirty="0"/>
              <a:t>TH</a:t>
            </a:r>
            <a:r>
              <a:rPr lang="en-US" b="1" baseline="0" dirty="0"/>
              <a:t> CRYING FEATURE IS THAT THIS CRYING CAN GO ON AND ON FOR HOURS.  THIS IS THE PEAK PERIOD BETWEEN 2-3 MONTHS.  SOME BABIES WILL CRY FOR AS LONG AS 5-6 HOURS WHILE OTHERS CAN CRY AS LITTLE AS 30-35 MINUTES.</a:t>
            </a:r>
          </a:p>
          <a:p>
            <a:pPr marL="235298" indent="-235298">
              <a:buAutoNum type="arabicPeriod"/>
            </a:pPr>
            <a:r>
              <a:rPr lang="en-US" b="1" baseline="0" dirty="0"/>
              <a:t>6</a:t>
            </a:r>
            <a:r>
              <a:rPr lang="en-US" b="1" baseline="30000" dirty="0"/>
              <a:t>TH</a:t>
            </a:r>
            <a:r>
              <a:rPr lang="en-US" b="1" baseline="0" dirty="0"/>
              <a:t> FEATURE IS THAT THIS CRYING TENDS TO HAPPEN IN LATE AFTERNOON, EARLY EVENING.   DR. BARR SAYS THESE CRYING FEATURES CAN OCCUR ANY TIME OF DAY OR NIGHT BUT THAT FOR MOST INFANTS, THIS INCREASE IN CRYING WILL OCCUR IN LATE AFTERNOON OR EVENING.</a:t>
            </a:r>
            <a:endParaRPr lang="en-US" baseline="0" dirty="0"/>
          </a:p>
          <a:p>
            <a:pPr marL="235298" indent="-235298">
              <a:buNone/>
            </a:pPr>
            <a:endParaRPr lang="en-US" b="1" dirty="0"/>
          </a:p>
          <a:p>
            <a:pPr marL="235298" indent="-235298">
              <a:buNone/>
            </a:pPr>
            <a:r>
              <a:rPr lang="en-US" b="1" dirty="0"/>
              <a:t>DR.</a:t>
            </a:r>
            <a:r>
              <a:rPr lang="en-US" b="1" baseline="0" dirty="0"/>
              <a:t> BARR WANTS PARENTS AND CAREGIVERS TO REMEMBER THAT ALL BABIES CRY, SOME MORE THAN OTHERS, AND THAT IT’S OKAY TO GET FRUSTRATED.  IT’S WHAT YOU DO WITH YOUR FRUSTRATION THAT IS IMPORTANT.</a:t>
            </a:r>
          </a:p>
          <a:p>
            <a:pPr marL="235298" indent="-235298">
              <a:buNone/>
            </a:pPr>
            <a:endParaRPr lang="en-US" b="1" dirty="0"/>
          </a:p>
          <a:p>
            <a:pPr marL="235298" indent="-235298">
              <a:buAutoNum type="arabicPeriod"/>
            </a:pPr>
            <a:r>
              <a:rPr lang="en-US" b="1" u="sng" dirty="0"/>
              <a:t>SHOW 2 VIDEOS:  1. SHOW CLIP FROM PURPLE</a:t>
            </a:r>
            <a:r>
              <a:rPr lang="en-US" b="1" u="sng" baseline="0" dirty="0"/>
              <a:t> DVD SHOWING UNEXPECTED CRYING 1.03</a:t>
            </a:r>
            <a:endParaRPr lang="en-US" b="1" u="sng" dirty="0"/>
          </a:p>
          <a:p>
            <a:pPr marL="235298" indent="-235298">
              <a:buAutoNum type="arabicPeriod"/>
            </a:pPr>
            <a:r>
              <a:rPr lang="en-US" b="1" u="sng" baseline="0" dirty="0"/>
              <a:t> CLIP ABOUT FATHER COMING HOME FROM WORK: UNDER INFORMATION FOR DADS. 2:16</a:t>
            </a:r>
          </a:p>
          <a:p>
            <a:pPr marL="235298" indent="-235298">
              <a:buAutoNum type="arabicPeriod"/>
            </a:pPr>
            <a:r>
              <a:rPr lang="en-US" b="1" u="sng" baseline="0" dirty="0"/>
              <a:t>CLIP ABOUT CRYING BOTHERING NEIGHBORS: 2.34. FRUSTRATING FOR NEIGHBORS AS WELL</a:t>
            </a:r>
          </a:p>
        </p:txBody>
      </p:sp>
      <p:sp>
        <p:nvSpPr>
          <p:cNvPr id="4" name="Slide Number Placeholder 3"/>
          <p:cNvSpPr>
            <a:spLocks noGrp="1"/>
          </p:cNvSpPr>
          <p:nvPr>
            <p:ph type="sldNum" sz="quarter" idx="10"/>
          </p:nvPr>
        </p:nvSpPr>
        <p:spPr/>
        <p:txBody>
          <a:bodyPr/>
          <a:lstStyle/>
          <a:p>
            <a:fld id="{FDB75C55-BBC9-4F24-AFB0-4F4DBF15F4D3}" type="slidenum">
              <a:rPr lang="en-US" smtClean="0"/>
              <a:pPr/>
              <a:t>3</a:t>
            </a:fld>
            <a:endParaRPr lang="en-US"/>
          </a:p>
        </p:txBody>
      </p:sp>
    </p:spTree>
    <p:extLst>
      <p:ext uri="{BB962C8B-B14F-4D97-AF65-F5344CB8AC3E}">
        <p14:creationId xmlns:p14="http://schemas.microsoft.com/office/powerpoint/2010/main" val="367023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4</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5</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6</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7</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NOW THAT WE KNOW WHY</a:t>
            </a:r>
            <a:r>
              <a:rPr lang="en-US" b="1" baseline="0" dirty="0"/>
              <a:t> A BABY CAN BE CRYING SO MUCH, THEN THE NEXT QUESTION IS HOW CAN YOU SOOTHE YOUR BABY?</a:t>
            </a:r>
          </a:p>
          <a:p>
            <a:endParaRPr lang="en-US" b="1" baseline="0" dirty="0"/>
          </a:p>
          <a:p>
            <a:r>
              <a:rPr lang="en-US" b="1" baseline="0" dirty="0"/>
              <a:t>THERE ARE MANY WAYS TO SOOTHE A BABY (AND WE WILL LOOK AT COMMON SOOTHING METHODS), HOWEVER DR. BARR SAYS THERE ARE 2 IMPORTANT PRINCIPLES OF SOOTHING FOR PARENTS TO REMEMBER:  1. BABIES ARE NOT PREDICTABLE AND ARE NOT LIKE MACHINES WITH AN ON/OFF BUTTON.  2. WHAT DR. BARR IS SAYING IS THAT BY DOING SOOTHING METHODS WHEN BABY IS NOT CRYING, IT WILL MAKE THEM EVEN MORE EFFECTIVE AT KEEPING THE BABY CALM ONCE IT STOPS CRYING.</a:t>
            </a:r>
          </a:p>
          <a:p>
            <a:endParaRPr lang="en-US" b="1" baseline="0" dirty="0"/>
          </a:p>
          <a:p>
            <a:r>
              <a:rPr lang="en-US" b="1" u="sng" baseline="0" dirty="0"/>
              <a:t>WWW.PURPLECRYING.INFO</a:t>
            </a:r>
          </a:p>
          <a:p>
            <a:endParaRPr lang="en-US" b="1" baseline="0" dirty="0"/>
          </a:p>
          <a:p>
            <a:r>
              <a:rPr lang="en-US" b="1" u="sng" baseline="0" dirty="0"/>
              <a:t>SHOW COMMON 7 FEATURES OF SOOTHING BEHAVIORS ON PURPLE CRYING WEBSITE UNDER SOOTHING SECTION.  </a:t>
            </a:r>
            <a:r>
              <a:rPr lang="en-US" b="1" i="1" u="sng" baseline="0" dirty="0"/>
              <a:t>THESE FEATURES APPLY TO VIRTUALLY ALL SOOTHING BEHAVIORS THAT PARENTS &amp; CAREGIVERS DO.</a:t>
            </a:r>
            <a:endParaRPr lang="en-US" b="1" i="1" u="sng"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8</a:t>
            </a:fld>
            <a:endParaRPr lang="en-US"/>
          </a:p>
        </p:txBody>
      </p:sp>
    </p:spTree>
    <p:extLst>
      <p:ext uri="{BB962C8B-B14F-4D97-AF65-F5344CB8AC3E}">
        <p14:creationId xmlns:p14="http://schemas.microsoft.com/office/powerpoint/2010/main" val="284757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CARRYING</a:t>
            </a:r>
            <a:r>
              <a:rPr lang="en-US" b="1" baseline="0" dirty="0"/>
              <a:t> IS A METHOD USED IN ALL CULTURES ALL OVER THE WORLD</a:t>
            </a:r>
          </a:p>
          <a:p>
            <a:r>
              <a:rPr lang="en-US" b="1" baseline="0" dirty="0"/>
              <a:t>CAN BE DONE BY SWADDLING A BABY, CARRYING A BABY IN A SLING CLOSE TO THE BODY OR SIMPLY CARRYING THE BABY IN YOUR ARMS.     5.  RHYTHM:  MOVEMENT OF WALKING AROUND WITH BABY.</a:t>
            </a:r>
          </a:p>
          <a:p>
            <a:endParaRPr lang="en-US" b="1" baseline="0" dirty="0"/>
          </a:p>
          <a:p>
            <a:r>
              <a:rPr lang="en-US" b="1" u="sng" baseline="0" dirty="0"/>
              <a:t>2 ACTION STEPS TO DO WHEN BABY CRIES A LOT DURING PEAK PHASE</a:t>
            </a:r>
            <a:r>
              <a:rPr lang="en-US" b="1" baseline="0" dirty="0"/>
              <a:t>:  </a:t>
            </a:r>
            <a:r>
              <a:rPr lang="en-US" b="1" u="sng" baseline="0" dirty="0"/>
              <a:t>1. INCREASE AMOUNT OF SOOTHING</a:t>
            </a:r>
            <a:r>
              <a:rPr lang="en-US" b="1" baseline="0" dirty="0"/>
              <a:t>:  INCREASE CARRYING, WALKING, TALKING, ROCKING:  ALL THE SOOTHING METHODS PARENT KNOW AND USE.  ALSO IMPORTANT FOR PARENTS TO REMEMBER THAT DOING THESE SOOTHING METHODS WHEN BABY IS NOT CRYING, IT WILL MAKE THEM EVEN MORE EFFECTIVE AT KEEKING BABY CALM ONCE IT STOPS CRYING (2</a:t>
            </a:r>
            <a:r>
              <a:rPr lang="en-US" b="1" baseline="30000" dirty="0"/>
              <a:t>ND</a:t>
            </a:r>
            <a:r>
              <a:rPr lang="en-US" b="1" baseline="0" dirty="0"/>
              <a:t> PRINCIPLE OF SOOTHING)</a:t>
            </a:r>
          </a:p>
          <a:p>
            <a:r>
              <a:rPr lang="en-US" b="1" u="sng" baseline="0" dirty="0"/>
              <a:t>2</a:t>
            </a:r>
            <a:r>
              <a:rPr lang="en-US" b="1" u="sng" baseline="30000" dirty="0"/>
              <a:t>ND</a:t>
            </a:r>
            <a:r>
              <a:rPr lang="en-US" b="1" u="sng" baseline="0" dirty="0"/>
              <a:t> ACTION STEP</a:t>
            </a:r>
            <a:r>
              <a:rPr lang="en-US" b="1" baseline="0" dirty="0"/>
              <a:t>:  IF AFTER TRYING ALL OF THIS, YOU GET FRUSTRATED BECAUSE THE CRYING DOES NOT STOP</a:t>
            </a:r>
            <a:r>
              <a:rPr lang="en-US" b="1" u="sng" baseline="0" dirty="0"/>
              <a:t>, IT IS OK TO PUT BABY DOWN IN SAFE PLACE FOR 10-15 MIN. AND WALK AWAY AND COME BACK LATER TO CHECK ON BABY WHEN YOU HAD A CHANCE TO CALM DOWN</a:t>
            </a:r>
            <a:r>
              <a:rPr lang="en-US" b="1" baseline="0" dirty="0"/>
              <a:t>.</a:t>
            </a:r>
          </a:p>
          <a:p>
            <a:endParaRPr lang="en-US" b="1" baseline="0" dirty="0"/>
          </a:p>
          <a:p>
            <a:r>
              <a:rPr lang="en-US" b="1" baseline="0" dirty="0"/>
              <a:t>DR. BARR WANTS PARENTS TO KNOW AND UNDERSTAND THAT IT IS NOT THE BABY’S FAULT AND NOT THEIR FAULT.  NORMAL DEVELOPMENTAL PHASE PART OF THE PERIOD OF PURPLE CRYING.</a:t>
            </a:r>
          </a:p>
          <a:p>
            <a:endParaRPr lang="en-US" b="1" baseline="0" dirty="0"/>
          </a:p>
          <a:p>
            <a:r>
              <a:rPr lang="en-US" b="1" u="sng" baseline="0" dirty="0"/>
              <a:t>GO OVER 10 TIPS TO SOOTH A CRYING INFANT:  IN SOOTHING SECTION, COMMON SENSE &amp; WELL TRIED SOOTHING METHODS.</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FDB75C55-BBC9-4F24-AFB0-4F4DBF15F4D3}" type="slidenum">
              <a:rPr lang="en-US" smtClean="0"/>
              <a:pPr/>
              <a:t>9</a:t>
            </a:fld>
            <a:endParaRPr lang="en-US"/>
          </a:p>
        </p:txBody>
      </p:sp>
    </p:spTree>
    <p:extLst>
      <p:ext uri="{BB962C8B-B14F-4D97-AF65-F5344CB8AC3E}">
        <p14:creationId xmlns:p14="http://schemas.microsoft.com/office/powerpoint/2010/main" val="231112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DA64EF-8F6D-4647-9E92-A64F43C2EF9D}"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A64EF-8F6D-4647-9E92-A64F43C2EF9D}"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A64EF-8F6D-4647-9E92-A64F43C2EF9D}"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DA64EF-8F6D-4647-9E92-A64F43C2EF9D}"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DA64EF-8F6D-4647-9E92-A64F43C2EF9D}"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DA64EF-8F6D-4647-9E92-A64F43C2EF9D}"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DA64EF-8F6D-4647-9E92-A64F43C2EF9D}" type="datetimeFigureOut">
              <a:rPr lang="en-US" smtClean="0"/>
              <a:pPr/>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DA64EF-8F6D-4647-9E92-A64F43C2EF9D}" type="datetimeFigureOut">
              <a:rPr lang="en-US" smtClean="0"/>
              <a:pPr/>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A64EF-8F6D-4647-9E92-A64F43C2EF9D}" type="datetimeFigureOut">
              <a:rPr lang="en-US" smtClean="0"/>
              <a:pPr/>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DA64EF-8F6D-4647-9E92-A64F43C2EF9D}"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DA64EF-8F6D-4647-9E92-A64F43C2EF9D}"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340F5-018F-41E4-B18F-098864F0DC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A64EF-8F6D-4647-9E92-A64F43C2EF9D}" type="datetimeFigureOut">
              <a:rPr lang="en-US" smtClean="0"/>
              <a:pPr/>
              <a:t>6/23/2021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340F5-018F-41E4-B18F-098864F0DC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ontshak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3f97psdLPC4&amp;index=1&amp;list=W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youtube.com/watch?v=04aMDOzw_M8&amp;index=5&amp;list=WL"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lickforbabie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EIgAXZFhHU&amp;list=WL&amp;index=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HdFcR00cyOk&amp;list=UUV0vQ0PivWwfVZfYJJth2kw" TargetMode="External"/><Relationship Id="rId5" Type="http://schemas.openxmlformats.org/officeDocument/2006/relationships/hyperlink" Target="https://www.youtube.com/watch?v=uAFoB1i2kMI&amp;list=UUV0vQ0PivWwfVZfYJJth2kw" TargetMode="External"/><Relationship Id="rId4" Type="http://schemas.openxmlformats.org/officeDocument/2006/relationships/hyperlink" Target="https://www.youtube.com/watch?v=m0stI1ILGUo&amp;list=WL&amp;index=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7772400" cy="1470025"/>
          </a:xfrm>
        </p:spPr>
        <p:txBody>
          <a:bodyPr/>
          <a:lstStyle/>
          <a:p>
            <a:r>
              <a:rPr lang="en-US" dirty="0"/>
              <a:t>PERIOD OF PURPLE CRYING</a:t>
            </a:r>
            <a:br>
              <a:rPr lang="en-US" dirty="0"/>
            </a:br>
            <a:r>
              <a:rPr lang="en-US" dirty="0"/>
              <a:t>www.purplecrying.info</a:t>
            </a:r>
          </a:p>
        </p:txBody>
      </p:sp>
      <p:sp>
        <p:nvSpPr>
          <p:cNvPr id="3" name="Subtitle 2"/>
          <p:cNvSpPr>
            <a:spLocks noGrp="1"/>
          </p:cNvSpPr>
          <p:nvPr>
            <p:ph type="subTitle" idx="1"/>
          </p:nvPr>
        </p:nvSpPr>
        <p:spPr>
          <a:xfrm>
            <a:off x="1371600" y="4572000"/>
            <a:ext cx="6400800" cy="1752600"/>
          </a:xfrm>
        </p:spPr>
        <p:txBody>
          <a:bodyPr/>
          <a:lstStyle/>
          <a:p>
            <a:r>
              <a:rPr lang="en-US" b="1" dirty="0"/>
              <a:t>National Center on Shaken Baby Syndrome (NCSBS)</a:t>
            </a:r>
          </a:p>
          <a:p>
            <a:r>
              <a:rPr lang="en-US" b="1" dirty="0">
                <a:hlinkClick r:id="rId3"/>
              </a:rPr>
              <a:t>www.dontshake.org</a:t>
            </a:r>
            <a:endParaRPr lang="en-US" b="1" dirty="0"/>
          </a:p>
          <a:p>
            <a:endParaRPr lang="en-US" b="1" dirty="0"/>
          </a:p>
          <a:p>
            <a:endParaRPr lang="en-US" b="1" dirty="0"/>
          </a:p>
          <a:p>
            <a:endParaRPr lang="en-US" b="1" dirty="0"/>
          </a:p>
        </p:txBody>
      </p:sp>
      <p:pic>
        <p:nvPicPr>
          <p:cNvPr id="4" name="Picture 3" descr="PURPLEparents.jpg"/>
          <p:cNvPicPr>
            <a:picLocks noChangeAspect="1"/>
          </p:cNvPicPr>
          <p:nvPr/>
        </p:nvPicPr>
        <p:blipFill>
          <a:blip r:embed="rId4" cstate="print"/>
          <a:stretch>
            <a:fillRect/>
          </a:stretch>
        </p:blipFill>
        <p:spPr>
          <a:xfrm>
            <a:off x="3733800" y="152400"/>
            <a:ext cx="1557495" cy="2834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TRIED SOOTHING METHODS</a:t>
            </a:r>
            <a:br>
              <a:rPr lang="en-US" dirty="0"/>
            </a:br>
            <a:endParaRPr lang="en-US" dirty="0"/>
          </a:p>
        </p:txBody>
      </p:sp>
      <p:sp>
        <p:nvSpPr>
          <p:cNvPr id="3" name="Content Placeholder 2"/>
          <p:cNvSpPr>
            <a:spLocks noGrp="1"/>
          </p:cNvSpPr>
          <p:nvPr>
            <p:ph idx="1"/>
          </p:nvPr>
        </p:nvSpPr>
        <p:spPr/>
        <p:txBody>
          <a:bodyPr/>
          <a:lstStyle/>
          <a:p>
            <a:r>
              <a:rPr lang="en-US" dirty="0"/>
              <a:t>Carry in Sling</a:t>
            </a:r>
          </a:p>
          <a:p>
            <a:endParaRPr lang="en-US" dirty="0"/>
          </a:p>
          <a:p>
            <a:endParaRPr lang="en-US" dirty="0"/>
          </a:p>
          <a:p>
            <a:endParaRPr lang="en-US" dirty="0"/>
          </a:p>
          <a:p>
            <a:endParaRPr lang="en-US" dirty="0"/>
          </a:p>
          <a:p>
            <a:r>
              <a:rPr lang="en-US" dirty="0"/>
              <a:t>Car Ride</a:t>
            </a:r>
          </a:p>
        </p:txBody>
      </p:sp>
      <p:pic>
        <p:nvPicPr>
          <p:cNvPr id="7" name="Picture 6" descr="baby-in-sling.jpg"/>
          <p:cNvPicPr>
            <a:picLocks noChangeAspect="1"/>
          </p:cNvPicPr>
          <p:nvPr/>
        </p:nvPicPr>
        <p:blipFill>
          <a:blip r:embed="rId3" cstate="print"/>
          <a:srcRect l="16809"/>
          <a:stretch>
            <a:fillRect/>
          </a:stretch>
        </p:blipFill>
        <p:spPr>
          <a:xfrm>
            <a:off x="3429000" y="1600200"/>
            <a:ext cx="4568444" cy="2103120"/>
          </a:xfrm>
          <a:prstGeom prst="rect">
            <a:avLst/>
          </a:prstGeom>
        </p:spPr>
      </p:pic>
      <p:pic>
        <p:nvPicPr>
          <p:cNvPr id="9" name="Picture 8" descr="car-ride.jpg"/>
          <p:cNvPicPr>
            <a:picLocks noChangeAspect="1"/>
          </p:cNvPicPr>
          <p:nvPr/>
        </p:nvPicPr>
        <p:blipFill>
          <a:blip r:embed="rId4" cstate="print"/>
          <a:srcRect l="15106" r="1489"/>
          <a:stretch>
            <a:fillRect/>
          </a:stretch>
        </p:blipFill>
        <p:spPr>
          <a:xfrm>
            <a:off x="2743200" y="4343400"/>
            <a:ext cx="4380992" cy="20116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TRIED SOOTHING METHODS</a:t>
            </a:r>
            <a:br>
              <a:rPr lang="en-US" dirty="0"/>
            </a:br>
            <a:endParaRPr lang="en-US" dirty="0"/>
          </a:p>
        </p:txBody>
      </p:sp>
      <p:sp>
        <p:nvSpPr>
          <p:cNvPr id="3" name="Content Placeholder 2"/>
          <p:cNvSpPr>
            <a:spLocks noGrp="1"/>
          </p:cNvSpPr>
          <p:nvPr>
            <p:ph idx="1"/>
          </p:nvPr>
        </p:nvSpPr>
        <p:spPr/>
        <p:txBody>
          <a:bodyPr/>
          <a:lstStyle/>
          <a:p>
            <a:r>
              <a:rPr lang="en-US" dirty="0"/>
              <a:t>Gently Rock</a:t>
            </a:r>
          </a:p>
          <a:p>
            <a:endParaRPr lang="en-US" dirty="0"/>
          </a:p>
          <a:p>
            <a:endParaRPr lang="en-US" dirty="0"/>
          </a:p>
          <a:p>
            <a:endParaRPr lang="en-US" dirty="0"/>
          </a:p>
          <a:p>
            <a:endParaRPr lang="en-US" dirty="0"/>
          </a:p>
          <a:p>
            <a:r>
              <a:rPr lang="en-US" dirty="0"/>
              <a:t>Vacuum</a:t>
            </a:r>
          </a:p>
        </p:txBody>
      </p:sp>
      <p:pic>
        <p:nvPicPr>
          <p:cNvPr id="6" name="Picture 5" descr="mother-rocking-baby.jpg"/>
          <p:cNvPicPr>
            <a:picLocks noChangeAspect="1"/>
          </p:cNvPicPr>
          <p:nvPr/>
        </p:nvPicPr>
        <p:blipFill>
          <a:blip r:embed="rId3" cstate="print"/>
          <a:srcRect l="1490" r="31277"/>
          <a:stretch>
            <a:fillRect/>
          </a:stretch>
        </p:blipFill>
        <p:spPr>
          <a:xfrm>
            <a:off x="3581400" y="1143000"/>
            <a:ext cx="4013200" cy="2286000"/>
          </a:xfrm>
          <a:prstGeom prst="rect">
            <a:avLst/>
          </a:prstGeom>
        </p:spPr>
      </p:pic>
      <p:pic>
        <p:nvPicPr>
          <p:cNvPr id="8" name="Picture 7" descr="vacuum.jpg"/>
          <p:cNvPicPr>
            <a:picLocks noChangeAspect="1"/>
          </p:cNvPicPr>
          <p:nvPr/>
        </p:nvPicPr>
        <p:blipFill>
          <a:blip r:embed="rId4" cstate="print"/>
          <a:srcRect l="13404" r="21915"/>
          <a:stretch>
            <a:fillRect/>
          </a:stretch>
        </p:blipFill>
        <p:spPr>
          <a:xfrm>
            <a:off x="2971800" y="4419600"/>
            <a:ext cx="3706368" cy="21945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TRIED SOOTHING METHODS</a:t>
            </a:r>
            <a:br>
              <a:rPr lang="en-US" dirty="0"/>
            </a:br>
            <a:endParaRPr lang="en-US" dirty="0"/>
          </a:p>
        </p:txBody>
      </p:sp>
      <p:sp>
        <p:nvSpPr>
          <p:cNvPr id="3" name="Content Placeholder 2"/>
          <p:cNvSpPr>
            <a:spLocks noGrp="1"/>
          </p:cNvSpPr>
          <p:nvPr>
            <p:ph idx="1"/>
          </p:nvPr>
        </p:nvSpPr>
        <p:spPr/>
        <p:txBody>
          <a:bodyPr/>
          <a:lstStyle/>
          <a:p>
            <a:r>
              <a:rPr lang="en-US" dirty="0"/>
              <a:t>Sing</a:t>
            </a:r>
          </a:p>
          <a:p>
            <a:endParaRPr lang="en-US" dirty="0"/>
          </a:p>
          <a:p>
            <a:endParaRPr lang="en-US" dirty="0"/>
          </a:p>
          <a:p>
            <a:endParaRPr lang="en-US" dirty="0"/>
          </a:p>
          <a:p>
            <a:endParaRPr lang="en-US" dirty="0"/>
          </a:p>
          <a:p>
            <a:r>
              <a:rPr lang="en-US" dirty="0"/>
              <a:t>Bath</a:t>
            </a:r>
          </a:p>
        </p:txBody>
      </p:sp>
      <p:pic>
        <p:nvPicPr>
          <p:cNvPr id="6" name="Picture 5" descr="sing-softly.jpg"/>
          <p:cNvPicPr>
            <a:picLocks noChangeAspect="1"/>
          </p:cNvPicPr>
          <p:nvPr/>
        </p:nvPicPr>
        <p:blipFill>
          <a:blip r:embed="rId3" cstate="print"/>
          <a:stretch>
            <a:fillRect/>
          </a:stretch>
        </p:blipFill>
        <p:spPr>
          <a:xfrm>
            <a:off x="2667000" y="1371600"/>
            <a:ext cx="5013960" cy="1920240"/>
          </a:xfrm>
          <a:prstGeom prst="rect">
            <a:avLst/>
          </a:prstGeom>
        </p:spPr>
      </p:pic>
      <p:pic>
        <p:nvPicPr>
          <p:cNvPr id="8" name="Picture 7" descr="bath-baby.jpg"/>
          <p:cNvPicPr>
            <a:picLocks noChangeAspect="1"/>
          </p:cNvPicPr>
          <p:nvPr/>
        </p:nvPicPr>
        <p:blipFill>
          <a:blip r:embed="rId4" cstate="print"/>
          <a:stretch>
            <a:fillRect/>
          </a:stretch>
        </p:blipFill>
        <p:spPr>
          <a:xfrm>
            <a:off x="2819400" y="4495800"/>
            <a:ext cx="4775200" cy="182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TRIED SOOTHING METHODS</a:t>
            </a:r>
            <a:br>
              <a:rPr lang="en-US" dirty="0"/>
            </a:br>
            <a:endParaRPr lang="en-US" dirty="0"/>
          </a:p>
        </p:txBody>
      </p:sp>
      <p:sp>
        <p:nvSpPr>
          <p:cNvPr id="3" name="Content Placeholder 2"/>
          <p:cNvSpPr>
            <a:spLocks noGrp="1"/>
          </p:cNvSpPr>
          <p:nvPr>
            <p:ph idx="1"/>
          </p:nvPr>
        </p:nvSpPr>
        <p:spPr/>
        <p:txBody>
          <a:bodyPr/>
          <a:lstStyle/>
          <a:p>
            <a:r>
              <a:rPr lang="en-US" dirty="0"/>
              <a:t>Breastfeed</a:t>
            </a:r>
          </a:p>
          <a:p>
            <a:endParaRPr lang="en-US" dirty="0"/>
          </a:p>
          <a:p>
            <a:endParaRPr lang="en-US" dirty="0"/>
          </a:p>
          <a:p>
            <a:endParaRPr lang="en-US" dirty="0"/>
          </a:p>
          <a:p>
            <a:endParaRPr lang="en-US" dirty="0"/>
          </a:p>
          <a:p>
            <a:r>
              <a:rPr lang="en-US" dirty="0"/>
              <a:t>Pacifier</a:t>
            </a:r>
          </a:p>
        </p:txBody>
      </p:sp>
      <p:pic>
        <p:nvPicPr>
          <p:cNvPr id="4" name="Picture 3" descr="breastfeed.jpg"/>
          <p:cNvPicPr>
            <a:picLocks noChangeAspect="1"/>
          </p:cNvPicPr>
          <p:nvPr/>
        </p:nvPicPr>
        <p:blipFill>
          <a:blip r:embed="rId3" cstate="print"/>
          <a:stretch>
            <a:fillRect/>
          </a:stretch>
        </p:blipFill>
        <p:spPr>
          <a:xfrm>
            <a:off x="3124200" y="1295400"/>
            <a:ext cx="5013960" cy="1920240"/>
          </a:xfrm>
          <a:prstGeom prst="rect">
            <a:avLst/>
          </a:prstGeom>
        </p:spPr>
      </p:pic>
      <p:pic>
        <p:nvPicPr>
          <p:cNvPr id="5" name="Picture 4" descr="pacifier.jpg"/>
          <p:cNvPicPr>
            <a:picLocks noChangeAspect="1"/>
          </p:cNvPicPr>
          <p:nvPr/>
        </p:nvPicPr>
        <p:blipFill>
          <a:blip r:embed="rId4" cstate="print"/>
          <a:stretch>
            <a:fillRect/>
          </a:stretch>
        </p:blipFill>
        <p:spPr>
          <a:xfrm>
            <a:off x="3048000" y="4267200"/>
            <a:ext cx="4536440" cy="17373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TRIED SOOTHING METHODS</a:t>
            </a:r>
            <a:br>
              <a:rPr lang="en-US" dirty="0"/>
            </a:br>
            <a:endParaRPr lang="en-US" dirty="0"/>
          </a:p>
        </p:txBody>
      </p:sp>
      <p:sp>
        <p:nvSpPr>
          <p:cNvPr id="3" name="Content Placeholder 2"/>
          <p:cNvSpPr>
            <a:spLocks noGrp="1"/>
          </p:cNvSpPr>
          <p:nvPr>
            <p:ph idx="1"/>
          </p:nvPr>
        </p:nvSpPr>
        <p:spPr/>
        <p:txBody>
          <a:bodyPr/>
          <a:lstStyle/>
          <a:p>
            <a:r>
              <a:rPr lang="en-US" dirty="0"/>
              <a:t>Skin to Skin</a:t>
            </a:r>
          </a:p>
          <a:p>
            <a:endParaRPr lang="en-US" dirty="0"/>
          </a:p>
          <a:p>
            <a:endParaRPr lang="en-US" dirty="0"/>
          </a:p>
          <a:p>
            <a:endParaRPr lang="en-US" dirty="0"/>
          </a:p>
          <a:p>
            <a:endParaRPr lang="en-US" dirty="0"/>
          </a:p>
          <a:p>
            <a:r>
              <a:rPr lang="en-US" dirty="0"/>
              <a:t>Eye Contact</a:t>
            </a:r>
          </a:p>
        </p:txBody>
      </p:sp>
      <p:pic>
        <p:nvPicPr>
          <p:cNvPr id="4" name="Picture 3" descr="skintoskin.jpg"/>
          <p:cNvPicPr>
            <a:picLocks noChangeAspect="1"/>
          </p:cNvPicPr>
          <p:nvPr/>
        </p:nvPicPr>
        <p:blipFill>
          <a:blip r:embed="rId3" cstate="print"/>
          <a:srcRect r="26170"/>
          <a:stretch>
            <a:fillRect/>
          </a:stretch>
        </p:blipFill>
        <p:spPr>
          <a:xfrm>
            <a:off x="3505200" y="1219200"/>
            <a:ext cx="4583176" cy="2377440"/>
          </a:xfrm>
          <a:prstGeom prst="rect">
            <a:avLst/>
          </a:prstGeom>
        </p:spPr>
      </p:pic>
      <p:pic>
        <p:nvPicPr>
          <p:cNvPr id="5" name="Picture 4" descr="kiss.jpg"/>
          <p:cNvPicPr>
            <a:picLocks noChangeAspect="1"/>
          </p:cNvPicPr>
          <p:nvPr/>
        </p:nvPicPr>
        <p:blipFill>
          <a:blip r:embed="rId4" cstate="print"/>
          <a:stretch>
            <a:fillRect/>
          </a:stretch>
        </p:blipFill>
        <p:spPr>
          <a:xfrm>
            <a:off x="3276600" y="4419600"/>
            <a:ext cx="4775200" cy="1828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SOOTHING METHODS TO AVOID</a:t>
            </a:r>
          </a:p>
        </p:txBody>
      </p:sp>
      <p:sp>
        <p:nvSpPr>
          <p:cNvPr id="3" name="Content Placeholder 2"/>
          <p:cNvSpPr>
            <a:spLocks noGrp="1"/>
          </p:cNvSpPr>
          <p:nvPr>
            <p:ph idx="1"/>
          </p:nvPr>
        </p:nvSpPr>
        <p:spPr/>
        <p:txBody>
          <a:bodyPr>
            <a:normAutofit/>
          </a:bodyPr>
          <a:lstStyle/>
          <a:p>
            <a:r>
              <a:rPr lang="en-US" dirty="0"/>
              <a:t>Putting a baby on top of a dryer or washer when it is running.</a:t>
            </a:r>
          </a:p>
          <a:p>
            <a:endParaRPr lang="en-US" dirty="0"/>
          </a:p>
          <a:p>
            <a:endParaRPr lang="en-US" dirty="0"/>
          </a:p>
          <a:p>
            <a:r>
              <a:rPr lang="en-US" dirty="0"/>
              <a:t>Putting a baby near a hair dryer that is running.</a:t>
            </a:r>
          </a:p>
          <a:p>
            <a:endParaRPr lang="en-US" dirty="0"/>
          </a:p>
          <a:p>
            <a:endParaRPr lang="en-US" dirty="0"/>
          </a:p>
          <a:p>
            <a:pPr>
              <a:buNone/>
            </a:pPr>
            <a:endParaRPr lang="en-US" dirty="0"/>
          </a:p>
        </p:txBody>
      </p:sp>
      <p:pic>
        <p:nvPicPr>
          <p:cNvPr id="5" name="Picture 4" descr="baby-hair-dryer.jpg"/>
          <p:cNvPicPr>
            <a:picLocks noChangeAspect="1"/>
          </p:cNvPicPr>
          <p:nvPr/>
        </p:nvPicPr>
        <p:blipFill>
          <a:blip r:embed="rId3" cstate="print"/>
          <a:stretch>
            <a:fillRect/>
          </a:stretch>
        </p:blipFill>
        <p:spPr>
          <a:xfrm>
            <a:off x="2971800" y="4648200"/>
            <a:ext cx="2884870" cy="1920240"/>
          </a:xfrm>
          <a:prstGeom prst="rect">
            <a:avLst/>
          </a:prstGeom>
        </p:spPr>
      </p:pic>
      <p:pic>
        <p:nvPicPr>
          <p:cNvPr id="6" name="Picture 5" descr="imagesCAH3RADS.jpg"/>
          <p:cNvPicPr>
            <a:picLocks noChangeAspect="1"/>
          </p:cNvPicPr>
          <p:nvPr/>
        </p:nvPicPr>
        <p:blipFill>
          <a:blip r:embed="rId4" cstate="print"/>
          <a:stretch>
            <a:fillRect/>
          </a:stretch>
        </p:blipFill>
        <p:spPr>
          <a:xfrm>
            <a:off x="4953000" y="2209800"/>
            <a:ext cx="2562225" cy="17811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DEAL WITH FRUSTRATION AND ANGER</a:t>
            </a:r>
          </a:p>
        </p:txBody>
      </p:sp>
      <p:sp>
        <p:nvSpPr>
          <p:cNvPr id="3" name="Content Placeholder 2"/>
          <p:cNvSpPr>
            <a:spLocks noGrp="1"/>
          </p:cNvSpPr>
          <p:nvPr>
            <p:ph idx="1"/>
          </p:nvPr>
        </p:nvSpPr>
        <p:spPr/>
        <p:txBody>
          <a:bodyPr>
            <a:normAutofit/>
          </a:bodyPr>
          <a:lstStyle/>
          <a:p>
            <a:r>
              <a:rPr lang="en-US" dirty="0"/>
              <a:t>Listen to music</a:t>
            </a:r>
          </a:p>
          <a:p>
            <a:endParaRPr lang="en-US" dirty="0"/>
          </a:p>
          <a:p>
            <a:endParaRPr lang="en-US" dirty="0"/>
          </a:p>
          <a:p>
            <a:endParaRPr lang="en-US" dirty="0"/>
          </a:p>
          <a:p>
            <a:r>
              <a:rPr lang="en-US" dirty="0"/>
              <a:t>Take a warm bath</a:t>
            </a:r>
          </a:p>
        </p:txBody>
      </p:sp>
      <p:pic>
        <p:nvPicPr>
          <p:cNvPr id="4" name="Picture 3" descr="music[1].jpg"/>
          <p:cNvPicPr>
            <a:picLocks noChangeAspect="1"/>
          </p:cNvPicPr>
          <p:nvPr/>
        </p:nvPicPr>
        <p:blipFill>
          <a:blip r:embed="rId3" cstate="print"/>
          <a:srcRect r="32128" b="1111"/>
          <a:stretch>
            <a:fillRect/>
          </a:stretch>
        </p:blipFill>
        <p:spPr>
          <a:xfrm>
            <a:off x="4191000" y="1752600"/>
            <a:ext cx="3414017" cy="1905000"/>
          </a:xfrm>
          <a:prstGeom prst="rect">
            <a:avLst/>
          </a:prstGeom>
        </p:spPr>
      </p:pic>
      <p:pic>
        <p:nvPicPr>
          <p:cNvPr id="5" name="Picture 4" descr="warm-bath.jpg"/>
          <p:cNvPicPr>
            <a:picLocks noChangeAspect="1"/>
          </p:cNvPicPr>
          <p:nvPr/>
        </p:nvPicPr>
        <p:blipFill>
          <a:blip r:embed="rId4" cstate="print"/>
          <a:srcRect l="52554" t="5556" r="2340" b="10000"/>
          <a:stretch>
            <a:fillRect/>
          </a:stretch>
        </p:blipFill>
        <p:spPr>
          <a:xfrm>
            <a:off x="4267200" y="3962400"/>
            <a:ext cx="3069310" cy="22006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DEAL WITH FRUSTRATION AND ANGER</a:t>
            </a:r>
          </a:p>
        </p:txBody>
      </p:sp>
      <p:sp>
        <p:nvSpPr>
          <p:cNvPr id="3" name="Content Placeholder 2"/>
          <p:cNvSpPr>
            <a:spLocks noGrp="1"/>
          </p:cNvSpPr>
          <p:nvPr>
            <p:ph idx="1"/>
          </p:nvPr>
        </p:nvSpPr>
        <p:spPr/>
        <p:txBody>
          <a:bodyPr/>
          <a:lstStyle/>
          <a:p>
            <a:r>
              <a:rPr lang="en-US" dirty="0"/>
              <a:t>Watch TV: your favorite TV show</a:t>
            </a:r>
          </a:p>
          <a:p>
            <a:endParaRPr lang="en-US" dirty="0"/>
          </a:p>
          <a:p>
            <a:endParaRPr lang="en-US" dirty="0"/>
          </a:p>
          <a:p>
            <a:endParaRPr lang="en-US" dirty="0"/>
          </a:p>
          <a:p>
            <a:r>
              <a:rPr lang="en-US" dirty="0"/>
              <a:t>Exercise</a:t>
            </a:r>
          </a:p>
          <a:p>
            <a:endParaRPr lang="en-US" dirty="0"/>
          </a:p>
          <a:p>
            <a:endParaRPr lang="en-US" dirty="0"/>
          </a:p>
        </p:txBody>
      </p:sp>
      <p:pic>
        <p:nvPicPr>
          <p:cNvPr id="4" name="Picture 3" descr="watch-tv.jpg"/>
          <p:cNvPicPr>
            <a:picLocks noChangeAspect="1"/>
          </p:cNvPicPr>
          <p:nvPr/>
        </p:nvPicPr>
        <p:blipFill>
          <a:blip r:embed="rId2" cstate="print"/>
          <a:srcRect l="7447" r="23617" b="12222"/>
          <a:stretch>
            <a:fillRect/>
          </a:stretch>
        </p:blipFill>
        <p:spPr>
          <a:xfrm>
            <a:off x="3505200" y="2209800"/>
            <a:ext cx="4125216" cy="2011680"/>
          </a:xfrm>
          <a:prstGeom prst="rect">
            <a:avLst/>
          </a:prstGeom>
        </p:spPr>
      </p:pic>
      <p:pic>
        <p:nvPicPr>
          <p:cNvPr id="6" name="Picture 5" descr="exercise.jpg"/>
          <p:cNvPicPr>
            <a:picLocks noChangeAspect="1"/>
          </p:cNvPicPr>
          <p:nvPr/>
        </p:nvPicPr>
        <p:blipFill>
          <a:blip r:embed="rId3" cstate="print"/>
          <a:srcRect l="11702" t="7778" r="17660" b="3333"/>
          <a:stretch>
            <a:fillRect/>
          </a:stretch>
        </p:blipFill>
        <p:spPr>
          <a:xfrm>
            <a:off x="1524000" y="4572000"/>
            <a:ext cx="4174236" cy="20116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DEAL WITH FRUSTRATION AND ANGER</a:t>
            </a:r>
          </a:p>
        </p:txBody>
      </p:sp>
      <p:sp>
        <p:nvSpPr>
          <p:cNvPr id="3" name="Content Placeholder 2"/>
          <p:cNvSpPr>
            <a:spLocks noGrp="1"/>
          </p:cNvSpPr>
          <p:nvPr>
            <p:ph idx="1"/>
          </p:nvPr>
        </p:nvSpPr>
        <p:spPr/>
        <p:txBody>
          <a:bodyPr/>
          <a:lstStyle/>
          <a:p>
            <a:r>
              <a:rPr lang="en-US" dirty="0"/>
              <a:t>Take a nap </a:t>
            </a:r>
          </a:p>
          <a:p>
            <a:endParaRPr lang="en-US" dirty="0"/>
          </a:p>
          <a:p>
            <a:endParaRPr lang="en-US" dirty="0"/>
          </a:p>
          <a:p>
            <a:endParaRPr lang="en-US" dirty="0"/>
          </a:p>
          <a:p>
            <a:r>
              <a:rPr lang="en-US" dirty="0"/>
              <a:t>Engage in a craft, hobby that is enjoyable</a:t>
            </a:r>
          </a:p>
          <a:p>
            <a:endParaRPr lang="en-US" dirty="0"/>
          </a:p>
        </p:txBody>
      </p:sp>
      <p:pic>
        <p:nvPicPr>
          <p:cNvPr id="6" name="Picture 5" descr="hobby.jpg"/>
          <p:cNvPicPr>
            <a:picLocks noChangeAspect="1"/>
          </p:cNvPicPr>
          <p:nvPr/>
        </p:nvPicPr>
        <p:blipFill>
          <a:blip r:embed="rId2" cstate="print"/>
          <a:stretch>
            <a:fillRect/>
          </a:stretch>
        </p:blipFill>
        <p:spPr>
          <a:xfrm>
            <a:off x="3124200" y="4572000"/>
            <a:ext cx="5252720" cy="2011680"/>
          </a:xfrm>
          <a:prstGeom prst="rect">
            <a:avLst/>
          </a:prstGeom>
        </p:spPr>
      </p:pic>
      <p:pic>
        <p:nvPicPr>
          <p:cNvPr id="7" name="Picture 6" descr="nap.jpg"/>
          <p:cNvPicPr>
            <a:picLocks noChangeAspect="1"/>
          </p:cNvPicPr>
          <p:nvPr/>
        </p:nvPicPr>
        <p:blipFill>
          <a:blip r:embed="rId3" cstate="print"/>
          <a:stretch>
            <a:fillRect/>
          </a:stretch>
        </p:blipFill>
        <p:spPr>
          <a:xfrm>
            <a:off x="3352800" y="1905000"/>
            <a:ext cx="4058920" cy="15544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DEAL WITH FRUSTRATION AND ANGER</a:t>
            </a:r>
          </a:p>
        </p:txBody>
      </p:sp>
      <p:sp>
        <p:nvSpPr>
          <p:cNvPr id="3" name="Content Placeholder 2"/>
          <p:cNvSpPr>
            <a:spLocks noGrp="1"/>
          </p:cNvSpPr>
          <p:nvPr>
            <p:ph idx="1"/>
          </p:nvPr>
        </p:nvSpPr>
        <p:spPr/>
        <p:txBody>
          <a:bodyPr/>
          <a:lstStyle/>
          <a:p>
            <a:r>
              <a:rPr lang="en-US" dirty="0"/>
              <a:t>Write your feelings in a journal</a:t>
            </a:r>
          </a:p>
          <a:p>
            <a:endParaRPr lang="en-US" dirty="0"/>
          </a:p>
          <a:p>
            <a:endParaRPr lang="en-US" dirty="0"/>
          </a:p>
          <a:p>
            <a:endParaRPr lang="en-US" dirty="0"/>
          </a:p>
          <a:p>
            <a:r>
              <a:rPr lang="en-US" dirty="0"/>
              <a:t>Talk to someone</a:t>
            </a:r>
          </a:p>
          <a:p>
            <a:endParaRPr lang="en-US" dirty="0"/>
          </a:p>
          <a:p>
            <a:endParaRPr lang="en-US" dirty="0"/>
          </a:p>
        </p:txBody>
      </p:sp>
      <p:pic>
        <p:nvPicPr>
          <p:cNvPr id="5" name="Picture 4" descr="journal.jpg"/>
          <p:cNvPicPr>
            <a:picLocks noChangeAspect="1"/>
          </p:cNvPicPr>
          <p:nvPr/>
        </p:nvPicPr>
        <p:blipFill>
          <a:blip r:embed="rId2" cstate="print"/>
          <a:srcRect l="3191" t="1111"/>
          <a:stretch>
            <a:fillRect/>
          </a:stretch>
        </p:blipFill>
        <p:spPr>
          <a:xfrm>
            <a:off x="4114800" y="2133600"/>
            <a:ext cx="4674743" cy="1828800"/>
          </a:xfrm>
          <a:prstGeom prst="rect">
            <a:avLst/>
          </a:prstGeom>
        </p:spPr>
      </p:pic>
      <p:pic>
        <p:nvPicPr>
          <p:cNvPr id="6" name="Picture 5" descr="talk.jpg"/>
          <p:cNvPicPr>
            <a:picLocks noChangeAspect="1"/>
          </p:cNvPicPr>
          <p:nvPr/>
        </p:nvPicPr>
        <p:blipFill>
          <a:blip r:embed="rId3" cstate="print"/>
          <a:srcRect l="32979" t="1111" b="1111"/>
          <a:stretch>
            <a:fillRect/>
          </a:stretch>
        </p:blipFill>
        <p:spPr>
          <a:xfrm>
            <a:off x="2438400" y="4572000"/>
            <a:ext cx="3764104" cy="2103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ple Acronym.png"/>
          <p:cNvPicPr>
            <a:picLocks noGrp="1" noChangeAspect="1"/>
          </p:cNvPicPr>
          <p:nvPr isPhoto="1"/>
        </p:nvPicPr>
        <p:blipFill>
          <a:blip r:embed="rId3" cstate="print">
            <a:lum/>
          </a:blip>
          <a:stretch>
            <a:fillRect/>
          </a:stretch>
        </p:blipFill>
        <p:spPr>
          <a:xfrm>
            <a:off x="0" y="457200"/>
            <a:ext cx="9144000" cy="5159375"/>
          </a:xfrm>
          <a:prstGeom prst="rect">
            <a:avLst/>
          </a:prstGeom>
          <a:noFill/>
          <a:ln>
            <a:noFill/>
          </a:ln>
        </p:spPr>
      </p:pic>
      <p:sp>
        <p:nvSpPr>
          <p:cNvPr id="3" name="Rectangle 2"/>
          <p:cNvSpPr/>
          <p:nvPr/>
        </p:nvSpPr>
        <p:spPr>
          <a:xfrm>
            <a:off x="2286000" y="5616575"/>
            <a:ext cx="4572000" cy="923330"/>
          </a:xfrm>
          <a:prstGeom prst="rect">
            <a:avLst/>
          </a:prstGeom>
        </p:spPr>
        <p:txBody>
          <a:bodyPr>
            <a:spAutoFit/>
          </a:bodyPr>
          <a:lstStyle/>
          <a:p>
            <a:r>
              <a:rPr lang="en-US" dirty="0">
                <a:latin typeface="Arial" panose="020B0604020202020204" pitchFamily="34" charset="0"/>
                <a:cs typeface="Arial" panose="020B0604020202020204" pitchFamily="34" charset="0"/>
                <a:hlinkClick r:id="rId4"/>
              </a:rPr>
              <a:t>https://www.youtube.com/watch?v=3f97psdLPC4&amp;index=1&amp;list=WL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DEAL WITH FRUSTRATION AND ANGER</a:t>
            </a:r>
          </a:p>
        </p:txBody>
      </p:sp>
      <p:sp>
        <p:nvSpPr>
          <p:cNvPr id="3" name="Content Placeholder 2"/>
          <p:cNvSpPr>
            <a:spLocks noGrp="1"/>
          </p:cNvSpPr>
          <p:nvPr>
            <p:ph idx="1"/>
          </p:nvPr>
        </p:nvSpPr>
        <p:spPr/>
        <p:txBody>
          <a:bodyPr/>
          <a:lstStyle/>
          <a:p>
            <a:r>
              <a:rPr lang="en-US" dirty="0"/>
              <a:t>Don’t do too much: don’t sweat the small stuff</a:t>
            </a:r>
          </a:p>
          <a:p>
            <a:endParaRPr lang="en-US" dirty="0"/>
          </a:p>
          <a:p>
            <a:endParaRPr lang="en-US" dirty="0"/>
          </a:p>
          <a:p>
            <a:endParaRPr lang="en-US" dirty="0"/>
          </a:p>
          <a:p>
            <a:r>
              <a:rPr lang="en-US" dirty="0"/>
              <a:t>Stay organized</a:t>
            </a:r>
          </a:p>
          <a:p>
            <a:endParaRPr lang="en-US" dirty="0"/>
          </a:p>
          <a:p>
            <a:endParaRPr lang="en-US" dirty="0"/>
          </a:p>
        </p:txBody>
      </p:sp>
      <p:pic>
        <p:nvPicPr>
          <p:cNvPr id="4" name="Picture 3" descr="priority.jpg"/>
          <p:cNvPicPr>
            <a:picLocks noChangeAspect="1"/>
          </p:cNvPicPr>
          <p:nvPr/>
        </p:nvPicPr>
        <p:blipFill>
          <a:blip r:embed="rId2" cstate="print"/>
          <a:srcRect l="28723" t="3333" r="18511" b="1111"/>
          <a:stretch>
            <a:fillRect/>
          </a:stretch>
        </p:blipFill>
        <p:spPr>
          <a:xfrm>
            <a:off x="4572000" y="2209800"/>
            <a:ext cx="2373183" cy="1645920"/>
          </a:xfrm>
          <a:prstGeom prst="rect">
            <a:avLst/>
          </a:prstGeom>
        </p:spPr>
      </p:pic>
      <p:pic>
        <p:nvPicPr>
          <p:cNvPr id="5" name="Picture 4" descr="organize.jpg"/>
          <p:cNvPicPr>
            <a:picLocks noChangeAspect="1"/>
          </p:cNvPicPr>
          <p:nvPr/>
        </p:nvPicPr>
        <p:blipFill>
          <a:blip r:embed="rId3" cstate="print"/>
          <a:srcRect l="29574" t="1111" r="16809"/>
          <a:stretch>
            <a:fillRect/>
          </a:stretch>
        </p:blipFill>
        <p:spPr>
          <a:xfrm>
            <a:off x="3657600" y="4191000"/>
            <a:ext cx="3456431" cy="24414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DEAL WITH FRUSTRATION AND ANGER</a:t>
            </a:r>
          </a:p>
        </p:txBody>
      </p:sp>
      <p:sp>
        <p:nvSpPr>
          <p:cNvPr id="3" name="Content Placeholder 2"/>
          <p:cNvSpPr>
            <a:spLocks noGrp="1"/>
          </p:cNvSpPr>
          <p:nvPr>
            <p:ph idx="1"/>
          </p:nvPr>
        </p:nvSpPr>
        <p:spPr/>
        <p:txBody>
          <a:bodyPr/>
          <a:lstStyle/>
          <a:p>
            <a:r>
              <a:rPr lang="en-US" dirty="0"/>
              <a:t>Volunteer</a:t>
            </a:r>
          </a:p>
          <a:p>
            <a:endParaRPr lang="en-US" dirty="0"/>
          </a:p>
          <a:p>
            <a:endParaRPr lang="en-US" dirty="0"/>
          </a:p>
          <a:p>
            <a:endParaRPr lang="en-US" dirty="0"/>
          </a:p>
          <a:p>
            <a:r>
              <a:rPr lang="en-US" dirty="0"/>
              <a:t>Laugh and laugh often</a:t>
            </a:r>
          </a:p>
          <a:p>
            <a:endParaRPr lang="en-US" dirty="0"/>
          </a:p>
        </p:txBody>
      </p:sp>
      <p:pic>
        <p:nvPicPr>
          <p:cNvPr id="4" name="Picture 3" descr="volunteer.jpg"/>
          <p:cNvPicPr>
            <a:picLocks noChangeAspect="1"/>
          </p:cNvPicPr>
          <p:nvPr/>
        </p:nvPicPr>
        <p:blipFill>
          <a:blip r:embed="rId2" cstate="print"/>
          <a:stretch>
            <a:fillRect/>
          </a:stretch>
        </p:blipFill>
        <p:spPr>
          <a:xfrm>
            <a:off x="2438400" y="2209800"/>
            <a:ext cx="4536440" cy="1737360"/>
          </a:xfrm>
          <a:prstGeom prst="rect">
            <a:avLst/>
          </a:prstGeom>
        </p:spPr>
      </p:pic>
      <p:pic>
        <p:nvPicPr>
          <p:cNvPr id="5" name="Picture 4" descr="laugh.jpg"/>
          <p:cNvPicPr>
            <a:picLocks noChangeAspect="1"/>
          </p:cNvPicPr>
          <p:nvPr/>
        </p:nvPicPr>
        <p:blipFill>
          <a:blip r:embed="rId3" cstate="print"/>
          <a:srcRect l="11702" r="10000" b="1111"/>
          <a:stretch>
            <a:fillRect/>
          </a:stretch>
        </p:blipFill>
        <p:spPr>
          <a:xfrm>
            <a:off x="1066800" y="4495800"/>
            <a:ext cx="4348024" cy="21031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DEAL WITH FRUSTRATION AND ANGER</a:t>
            </a:r>
          </a:p>
        </p:txBody>
      </p:sp>
      <p:sp>
        <p:nvSpPr>
          <p:cNvPr id="3" name="Content Placeholder 2"/>
          <p:cNvSpPr>
            <a:spLocks noGrp="1"/>
          </p:cNvSpPr>
          <p:nvPr>
            <p:ph idx="1"/>
          </p:nvPr>
        </p:nvSpPr>
        <p:spPr>
          <a:xfrm>
            <a:off x="457200" y="1447800"/>
            <a:ext cx="8534400" cy="5029200"/>
          </a:xfrm>
        </p:spPr>
        <p:txBody>
          <a:bodyPr>
            <a:normAutofit lnSpcReduction="10000"/>
          </a:bodyPr>
          <a:lstStyle/>
          <a:p>
            <a:r>
              <a:rPr lang="en-US" dirty="0"/>
              <a:t>Clarify values</a:t>
            </a:r>
          </a:p>
          <a:p>
            <a:endParaRPr lang="en-US" dirty="0"/>
          </a:p>
          <a:p>
            <a:endParaRPr lang="en-US" dirty="0"/>
          </a:p>
          <a:p>
            <a:endParaRPr lang="en-US" dirty="0"/>
          </a:p>
          <a:p>
            <a:r>
              <a:rPr lang="en-US" dirty="0"/>
              <a:t>Seek help</a:t>
            </a:r>
          </a:p>
          <a:p>
            <a:endParaRPr lang="en-US" dirty="0"/>
          </a:p>
          <a:p>
            <a:endParaRPr lang="en-US" dirty="0"/>
          </a:p>
          <a:p>
            <a:endParaRPr lang="en-US" dirty="0"/>
          </a:p>
          <a:p>
            <a:endParaRPr lang="en-US" sz="1600" dirty="0"/>
          </a:p>
          <a:p>
            <a:pPr>
              <a:buNone/>
            </a:pPr>
            <a:r>
              <a:rPr lang="en-US" sz="1600" dirty="0">
                <a:hlinkClick r:id="rId2"/>
              </a:rPr>
              <a:t>https://www.youtube.com/watch?v=04aMDOzw_M8&amp;index=5&amp;list=WL</a:t>
            </a:r>
            <a:endParaRPr lang="en-US" sz="1600" dirty="0"/>
          </a:p>
          <a:p>
            <a:endParaRPr lang="en-US" sz="1600" dirty="0"/>
          </a:p>
          <a:p>
            <a:endParaRPr lang="en-US" dirty="0"/>
          </a:p>
          <a:p>
            <a:endParaRPr lang="en-US" dirty="0"/>
          </a:p>
          <a:p>
            <a:endParaRPr lang="en-US" dirty="0"/>
          </a:p>
        </p:txBody>
      </p:sp>
      <p:pic>
        <p:nvPicPr>
          <p:cNvPr id="5" name="Picture 4" descr="clarify.jpg"/>
          <p:cNvPicPr>
            <a:picLocks noChangeAspect="1"/>
          </p:cNvPicPr>
          <p:nvPr/>
        </p:nvPicPr>
        <p:blipFill>
          <a:blip r:embed="rId3" cstate="print"/>
          <a:stretch>
            <a:fillRect/>
          </a:stretch>
        </p:blipFill>
        <p:spPr>
          <a:xfrm>
            <a:off x="3505200" y="1524000"/>
            <a:ext cx="5013960" cy="1920240"/>
          </a:xfrm>
          <a:prstGeom prst="rect">
            <a:avLst/>
          </a:prstGeom>
        </p:spPr>
      </p:pic>
      <p:pic>
        <p:nvPicPr>
          <p:cNvPr id="6" name="Picture 5" descr="help.jpg"/>
          <p:cNvPicPr>
            <a:picLocks noChangeAspect="1"/>
          </p:cNvPicPr>
          <p:nvPr/>
        </p:nvPicPr>
        <p:blipFill>
          <a:blip r:embed="rId4" cstate="print"/>
          <a:stretch>
            <a:fillRect/>
          </a:stretch>
        </p:blipFill>
        <p:spPr>
          <a:xfrm>
            <a:off x="2971800" y="3810000"/>
            <a:ext cx="5252720" cy="20116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CHILD HELP HOTLINE</a:t>
            </a:r>
            <a:br>
              <a:rPr lang="en-US" dirty="0"/>
            </a:br>
            <a:r>
              <a:rPr lang="en-US" dirty="0"/>
              <a:t>1-800-4-A-CHILD (1-800-422-4453)</a:t>
            </a:r>
          </a:p>
        </p:txBody>
      </p:sp>
      <p:sp>
        <p:nvSpPr>
          <p:cNvPr id="3" name="Content Placeholder 2"/>
          <p:cNvSpPr>
            <a:spLocks noGrp="1"/>
          </p:cNvSpPr>
          <p:nvPr>
            <p:ph idx="1"/>
          </p:nvPr>
        </p:nvSpPr>
        <p:spPr>
          <a:xfrm>
            <a:off x="457200" y="1600200"/>
            <a:ext cx="8229600" cy="4953000"/>
          </a:xfrm>
        </p:spPr>
        <p:txBody>
          <a:bodyPr/>
          <a:lstStyle/>
          <a:p>
            <a:endParaRPr lang="en-US" dirty="0"/>
          </a:p>
          <a:p>
            <a:r>
              <a:rPr lang="en-US" sz="2800" dirty="0"/>
              <a:t>CHILD HELP IS 24/7 TOLL FREE NUMBER</a:t>
            </a:r>
          </a:p>
          <a:p>
            <a:r>
              <a:rPr lang="en-US" sz="2800" dirty="0"/>
              <a:t>TALK TO A PROFESSIONAL TRAINED COUNSELOR</a:t>
            </a:r>
          </a:p>
          <a:p>
            <a:r>
              <a:rPr lang="en-US" sz="2800" dirty="0"/>
              <a:t>GET HELP ON DEALING WITH INFANT CRYING AND OTHER DEVELOPMENT TOPICS</a:t>
            </a:r>
          </a:p>
          <a:p>
            <a:endParaRPr lang="en-US" sz="1200" dirty="0"/>
          </a:p>
          <a:p>
            <a:endParaRPr lang="en-US" dirty="0"/>
          </a:p>
          <a:p>
            <a:endParaRPr lang="en-US" dirty="0"/>
          </a:p>
        </p:txBody>
      </p:sp>
      <p:pic>
        <p:nvPicPr>
          <p:cNvPr id="6" name="Picture 2"/>
          <p:cNvPicPr>
            <a:picLocks noChangeAspect="1" noChangeArrowheads="1"/>
          </p:cNvPicPr>
          <p:nvPr/>
        </p:nvPicPr>
        <p:blipFill>
          <a:blip r:embed="rId3" cstate="print"/>
          <a:srcRect r="167" b="1298"/>
          <a:stretch>
            <a:fillRect/>
          </a:stretch>
        </p:blipFill>
        <p:spPr bwMode="auto">
          <a:xfrm>
            <a:off x="2819400" y="4343400"/>
            <a:ext cx="3725943" cy="210312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OF PURPLE CRYING</a:t>
            </a:r>
          </a:p>
        </p:txBody>
      </p:sp>
      <p:sp>
        <p:nvSpPr>
          <p:cNvPr id="3" name="Content Placeholder 2"/>
          <p:cNvSpPr>
            <a:spLocks noGrp="1"/>
          </p:cNvSpPr>
          <p:nvPr>
            <p:ph idx="1"/>
          </p:nvPr>
        </p:nvSpPr>
        <p:spPr/>
        <p:txBody>
          <a:bodyPr>
            <a:normAutofit fontScale="85000" lnSpcReduction="10000"/>
          </a:bodyPr>
          <a:lstStyle/>
          <a:p>
            <a:r>
              <a:rPr lang="en-US" dirty="0"/>
              <a:t>PERIOD OF PURPLE CRYING IS AN IMPORTANT PREVENTION PROGRAM AIMED TO REDUCE THE INCIDENCE OF SHAKEN BABY SYNDROME.</a:t>
            </a:r>
          </a:p>
          <a:p>
            <a:r>
              <a:rPr lang="en-US" dirty="0"/>
              <a:t>PERIOD OF PURPLE CRYING PROGRAM AIMS TO EDUCATE PARENTS/CAREGIVERS ABOUT THIS NORMAL DEVELOPMENTAL PHASE IN A BABY’S LIFE.</a:t>
            </a:r>
          </a:p>
          <a:p>
            <a:r>
              <a:rPr lang="en-US" dirty="0"/>
              <a:t>IT PROVIDES STEPS ON HOW TO COPE WITH AN INFANT’S CRYING AND HOW TO DEAL WITH THEIR FRUSTRATION.</a:t>
            </a:r>
          </a:p>
          <a:p>
            <a:r>
              <a:rPr lang="en-US" dirty="0"/>
              <a:t>IT HELPS THEM UNDERSTAND THE DANGERS OF SHAKING OR ABUSING A BABY.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br>
              <a:rPr lang="en-US" dirty="0">
                <a:hlinkClick r:id="rId3"/>
              </a:rPr>
            </a:br>
            <a:r>
              <a:rPr lang="en-US" dirty="0">
                <a:hlinkClick r:id="rId3"/>
              </a:rPr>
              <a:t>www.clickforbabies.org</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NATIONAL CAMPAIGN TO RAISE AWARENESS ABOUT THE PERIOD OF PURPLE CRYING  AND TO HELP PREVENT THE SHAKING AND ABUSE OF INFANTS.</a:t>
            </a:r>
          </a:p>
          <a:p>
            <a:r>
              <a:rPr lang="en-US" dirty="0"/>
              <a:t>PURPLE CAPS ARE KNITTED AND DELIVERED TO BABIES AND FAMILES.</a:t>
            </a:r>
          </a:p>
          <a:p>
            <a:r>
              <a:rPr lang="en-US" dirty="0"/>
              <a:t>PURPLE CAPS SERVE AS A VISUAL REMINDER FOR PARENTS OF THE PERIOD OF PURPLE CRYING AND THE NORMAL, INCREASED CRYING BABIES WILL GO THROUGH.</a:t>
            </a:r>
          </a:p>
          <a:p>
            <a:r>
              <a:rPr lang="en-US" dirty="0"/>
              <a:t>IT ALSO REMINDS PARENTS TO GO BACK AND LOOK AT THE MATERIAL THEY WERE GIVEN IN THE HOSPITAL.</a:t>
            </a:r>
          </a:p>
          <a:p>
            <a:endParaRPr lang="en-US" dirty="0"/>
          </a:p>
          <a:p>
            <a:endParaRPr lang="en-US" dirty="0"/>
          </a:p>
          <a:p>
            <a:endParaRPr lang="en-US" dirty="0"/>
          </a:p>
        </p:txBody>
      </p:sp>
      <p:pic>
        <p:nvPicPr>
          <p:cNvPr id="4" name="Picture 3" descr="logo-header-xlarge.png"/>
          <p:cNvPicPr>
            <a:picLocks noChangeAspect="1"/>
          </p:cNvPicPr>
          <p:nvPr/>
        </p:nvPicPr>
        <p:blipFill>
          <a:blip r:embed="rId4" cstate="print"/>
          <a:stretch>
            <a:fillRect/>
          </a:stretch>
        </p:blipFill>
        <p:spPr>
          <a:xfrm>
            <a:off x="2590800" y="0"/>
            <a:ext cx="4000000" cy="11555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MY BABY CRYING SO MUCH?</a:t>
            </a:r>
          </a:p>
        </p:txBody>
      </p:sp>
      <p:sp>
        <p:nvSpPr>
          <p:cNvPr id="3" name="Content Placeholder 2"/>
          <p:cNvSpPr>
            <a:spLocks noGrp="1"/>
          </p:cNvSpPr>
          <p:nvPr>
            <p:ph idx="1"/>
          </p:nvPr>
        </p:nvSpPr>
        <p:spPr>
          <a:xfrm>
            <a:off x="457200" y="1219200"/>
            <a:ext cx="8229600" cy="5486400"/>
          </a:xfrm>
        </p:spPr>
        <p:txBody>
          <a:bodyPr>
            <a:normAutofit/>
          </a:bodyPr>
          <a:lstStyle/>
          <a:p>
            <a:r>
              <a:rPr lang="en-US" sz="2800" dirty="0"/>
              <a:t>Amount of crying increases and peaks between 2-3 months, decreases between 4-5 months.</a:t>
            </a:r>
          </a:p>
          <a:p>
            <a:r>
              <a:rPr lang="en-US" sz="2800" dirty="0"/>
              <a:t>Crying starts and stops for no apparent reason at all.</a:t>
            </a:r>
          </a:p>
          <a:p>
            <a:r>
              <a:rPr lang="en-US" sz="2800" dirty="0"/>
              <a:t>Crying is </a:t>
            </a:r>
            <a:r>
              <a:rPr lang="en-US" sz="2800" dirty="0" err="1"/>
              <a:t>unsoothable</a:t>
            </a:r>
            <a:r>
              <a:rPr lang="en-US" sz="2800" dirty="0"/>
              <a:t>, no matter what you do.</a:t>
            </a:r>
          </a:p>
          <a:p>
            <a:r>
              <a:rPr lang="en-US" sz="2800" dirty="0"/>
              <a:t>Crying infants look like they are in pain.</a:t>
            </a:r>
          </a:p>
          <a:p>
            <a:r>
              <a:rPr lang="en-US" sz="2800" dirty="0"/>
              <a:t>Crying  can go on for long period of times.</a:t>
            </a:r>
          </a:p>
          <a:p>
            <a:r>
              <a:rPr lang="en-US" sz="2800" dirty="0"/>
              <a:t>Crying increases in late afternoon and evening.  </a:t>
            </a:r>
          </a:p>
          <a:p>
            <a:pPr algn="ctr">
              <a:buNone/>
            </a:pPr>
            <a:endParaRPr lang="en-US" sz="1200" dirty="0">
              <a:hlinkClick r:id="rId3"/>
            </a:endParaRPr>
          </a:p>
          <a:p>
            <a:pPr algn="ctr">
              <a:buNone/>
            </a:pPr>
            <a:endParaRPr lang="en-US" sz="1200" dirty="0">
              <a:hlinkClick r:id="rId3"/>
            </a:endParaRPr>
          </a:p>
          <a:p>
            <a:pPr algn="ctr">
              <a:buNone/>
            </a:pPr>
            <a:endParaRPr lang="en-US" sz="1200" dirty="0">
              <a:hlinkClick r:id="rId3"/>
            </a:endParaRPr>
          </a:p>
          <a:p>
            <a:pPr algn="ctr">
              <a:buNone/>
            </a:pPr>
            <a:r>
              <a:rPr lang="en-US" sz="1200" dirty="0">
                <a:hlinkClick r:id="rId3"/>
              </a:rPr>
              <a:t>https://www.youtube.com/watch?v=1EIgAXZFhHU&amp;list=WL&amp;index=3</a:t>
            </a:r>
            <a:endParaRPr lang="en-US" sz="1200" dirty="0"/>
          </a:p>
          <a:p>
            <a:pPr algn="ctr">
              <a:buNone/>
            </a:pPr>
            <a:r>
              <a:rPr lang="en-US" sz="1200" dirty="0">
                <a:hlinkClick r:id="rId4"/>
              </a:rPr>
              <a:t>https://www.youtube.com/watch?v=m0stI1ILGUo&amp;list=WL&amp;index=2</a:t>
            </a:r>
            <a:endParaRPr lang="en-US" sz="1200" dirty="0"/>
          </a:p>
          <a:p>
            <a:pPr algn="ctr">
              <a:buNone/>
            </a:pPr>
            <a:r>
              <a:rPr lang="en-US" sz="1200" dirty="0">
                <a:hlinkClick r:id="rId5"/>
              </a:rPr>
              <a:t>https://www.youtube.com/watch?v=uAFoB1i2kMI&amp;list=UUV0vQ0PivWwfVZfYJJth2kw</a:t>
            </a:r>
            <a:endParaRPr lang="en-US" sz="1200" dirty="0"/>
          </a:p>
          <a:p>
            <a:pPr algn="ctr">
              <a:buNone/>
            </a:pPr>
            <a:r>
              <a:rPr lang="en-US" sz="1200" dirty="0">
                <a:hlinkClick r:id="rId6"/>
              </a:rPr>
              <a:t>https://www.youtube.com/watch?v=HdFcR00cyOk&amp;list=UUV0vQ0PivWwfVZfYJJth2kw</a:t>
            </a:r>
            <a:endParaRPr lang="en-US" sz="1200" dirty="0"/>
          </a:p>
          <a:p>
            <a:pPr>
              <a:buNone/>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SOOTHING</a:t>
            </a:r>
            <a:br>
              <a:rPr lang="en-US" dirty="0"/>
            </a:br>
            <a:endParaRPr lang="en-US" dirty="0"/>
          </a:p>
        </p:txBody>
      </p:sp>
      <p:sp>
        <p:nvSpPr>
          <p:cNvPr id="3" name="Content Placeholder 2"/>
          <p:cNvSpPr>
            <a:spLocks noGrp="1"/>
          </p:cNvSpPr>
          <p:nvPr>
            <p:ph idx="1"/>
          </p:nvPr>
        </p:nvSpPr>
        <p:spPr/>
        <p:txBody>
          <a:bodyPr/>
          <a:lstStyle/>
          <a:p>
            <a:r>
              <a:rPr lang="en-US" dirty="0"/>
              <a:t>1</a:t>
            </a:r>
            <a:r>
              <a:rPr lang="en-US" baseline="30000" dirty="0"/>
              <a:t>st</a:t>
            </a:r>
            <a:r>
              <a:rPr lang="en-US" dirty="0"/>
              <a:t> principle of soothing:  Some soothing behaviors work some of the time, but </a:t>
            </a:r>
            <a:r>
              <a:rPr lang="en-US" b="1" dirty="0"/>
              <a:t>nothing works all of the time.</a:t>
            </a:r>
            <a:endParaRPr lang="en-US" dirty="0"/>
          </a:p>
          <a:p>
            <a:endParaRPr lang="en-US" dirty="0"/>
          </a:p>
          <a:p>
            <a:r>
              <a:rPr lang="en-US" dirty="0"/>
              <a:t>2</a:t>
            </a:r>
            <a:r>
              <a:rPr lang="en-US" baseline="30000" dirty="0"/>
              <a:t>nd</a:t>
            </a:r>
            <a:r>
              <a:rPr lang="en-US" dirty="0"/>
              <a:t> principle of soothing:  Soothing can work preventively if the soothing activities are applied when the infant is not crying rather than just in response to crying.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FEATURES OF SOOTHING</a:t>
            </a:r>
            <a:br>
              <a:rPr lang="en-US" dirty="0"/>
            </a:br>
            <a:endParaRPr lang="en-US" dirty="0"/>
          </a:p>
        </p:txBody>
      </p:sp>
      <p:sp>
        <p:nvSpPr>
          <p:cNvPr id="3" name="Content Placeholder 2"/>
          <p:cNvSpPr>
            <a:spLocks noGrp="1"/>
          </p:cNvSpPr>
          <p:nvPr>
            <p:ph idx="1"/>
          </p:nvPr>
        </p:nvSpPr>
        <p:spPr/>
        <p:txBody>
          <a:bodyPr/>
          <a:lstStyle/>
          <a:p>
            <a:r>
              <a:rPr lang="en-US" dirty="0"/>
              <a:t>Position</a:t>
            </a:r>
          </a:p>
          <a:p>
            <a:endParaRPr lang="en-US" dirty="0"/>
          </a:p>
          <a:p>
            <a:endParaRPr lang="en-US" dirty="0"/>
          </a:p>
          <a:p>
            <a:endParaRPr lang="en-US" dirty="0"/>
          </a:p>
          <a:p>
            <a:r>
              <a:rPr lang="en-US" dirty="0"/>
              <a:t>Repeating</a:t>
            </a:r>
          </a:p>
          <a:p>
            <a:endParaRPr lang="en-US" dirty="0"/>
          </a:p>
        </p:txBody>
      </p:sp>
      <p:pic>
        <p:nvPicPr>
          <p:cNvPr id="4" name="Picture 3" descr="position[1].jpg"/>
          <p:cNvPicPr>
            <a:picLocks noChangeAspect="1"/>
          </p:cNvPicPr>
          <p:nvPr/>
        </p:nvPicPr>
        <p:blipFill>
          <a:blip r:embed="rId3" cstate="print"/>
          <a:srcRect l="15106" t="1111" r="8298" b="-1111"/>
          <a:stretch>
            <a:fillRect/>
          </a:stretch>
        </p:blipFill>
        <p:spPr>
          <a:xfrm>
            <a:off x="3200400" y="1676400"/>
            <a:ext cx="3429012" cy="1714500"/>
          </a:xfrm>
          <a:prstGeom prst="rect">
            <a:avLst/>
          </a:prstGeom>
        </p:spPr>
      </p:pic>
      <p:pic>
        <p:nvPicPr>
          <p:cNvPr id="7" name="Picture 6" descr="repetition.jpg"/>
          <p:cNvPicPr>
            <a:picLocks noChangeAspect="1"/>
          </p:cNvPicPr>
          <p:nvPr/>
        </p:nvPicPr>
        <p:blipFill>
          <a:blip r:embed="rId4" cstate="print"/>
          <a:srcRect l="38936" t="1111"/>
          <a:stretch>
            <a:fillRect/>
          </a:stretch>
        </p:blipFill>
        <p:spPr>
          <a:xfrm>
            <a:off x="3886203" y="3886207"/>
            <a:ext cx="3171072" cy="19667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FEATURES OF SOOTHING</a:t>
            </a:r>
            <a:br>
              <a:rPr lang="en-US" dirty="0"/>
            </a:br>
            <a:endParaRPr lang="en-US" dirty="0"/>
          </a:p>
        </p:txBody>
      </p:sp>
      <p:sp>
        <p:nvSpPr>
          <p:cNvPr id="3" name="Content Placeholder 2"/>
          <p:cNvSpPr>
            <a:spLocks noGrp="1"/>
          </p:cNvSpPr>
          <p:nvPr>
            <p:ph idx="1"/>
          </p:nvPr>
        </p:nvSpPr>
        <p:spPr/>
        <p:txBody>
          <a:bodyPr/>
          <a:lstStyle/>
          <a:p>
            <a:r>
              <a:rPr lang="en-US" dirty="0"/>
              <a:t>Rhythms</a:t>
            </a:r>
          </a:p>
          <a:p>
            <a:endParaRPr lang="en-US" dirty="0"/>
          </a:p>
          <a:p>
            <a:endParaRPr lang="en-US" dirty="0"/>
          </a:p>
          <a:p>
            <a:endParaRPr lang="en-US" dirty="0"/>
          </a:p>
          <a:p>
            <a:r>
              <a:rPr lang="en-US" dirty="0"/>
              <a:t>White Noise</a:t>
            </a:r>
          </a:p>
          <a:p>
            <a:endParaRPr lang="en-US" dirty="0"/>
          </a:p>
        </p:txBody>
      </p:sp>
      <p:pic>
        <p:nvPicPr>
          <p:cNvPr id="6" name="Picture 5" descr="rhythms.jpg"/>
          <p:cNvPicPr>
            <a:picLocks noChangeAspect="1"/>
          </p:cNvPicPr>
          <p:nvPr/>
        </p:nvPicPr>
        <p:blipFill>
          <a:blip r:embed="rId3" cstate="print"/>
          <a:srcRect r="16809" b="3333"/>
          <a:stretch>
            <a:fillRect/>
          </a:stretch>
        </p:blipFill>
        <p:spPr>
          <a:xfrm>
            <a:off x="3124200" y="1905000"/>
            <a:ext cx="4543589" cy="2021974"/>
          </a:xfrm>
          <a:prstGeom prst="rect">
            <a:avLst/>
          </a:prstGeom>
        </p:spPr>
      </p:pic>
      <p:pic>
        <p:nvPicPr>
          <p:cNvPr id="8" name="Picture 7" descr="white-noise.jpg"/>
          <p:cNvPicPr>
            <a:picLocks noChangeAspect="1"/>
          </p:cNvPicPr>
          <p:nvPr/>
        </p:nvPicPr>
        <p:blipFill>
          <a:blip r:embed="rId4" cstate="print"/>
          <a:srcRect l="25319"/>
          <a:stretch>
            <a:fillRect/>
          </a:stretch>
        </p:blipFill>
        <p:spPr>
          <a:xfrm>
            <a:off x="3276600" y="4267200"/>
            <a:ext cx="4101084" cy="2103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FEATURES OF SOOTHING</a:t>
            </a:r>
            <a:br>
              <a:rPr lang="en-US" dirty="0"/>
            </a:br>
            <a:endParaRPr lang="en-US" dirty="0"/>
          </a:p>
        </p:txBody>
      </p:sp>
      <p:sp>
        <p:nvSpPr>
          <p:cNvPr id="3" name="Content Placeholder 2"/>
          <p:cNvSpPr>
            <a:spLocks noGrp="1"/>
          </p:cNvSpPr>
          <p:nvPr>
            <p:ph idx="1"/>
          </p:nvPr>
        </p:nvSpPr>
        <p:spPr/>
        <p:txBody>
          <a:bodyPr/>
          <a:lstStyle/>
          <a:p>
            <a:r>
              <a:rPr lang="en-US" dirty="0"/>
              <a:t>Closeness </a:t>
            </a:r>
          </a:p>
          <a:p>
            <a:endParaRPr lang="en-US" dirty="0"/>
          </a:p>
          <a:p>
            <a:endParaRPr lang="en-US" dirty="0"/>
          </a:p>
          <a:p>
            <a:endParaRPr lang="en-US" dirty="0"/>
          </a:p>
          <a:p>
            <a:r>
              <a:rPr lang="en-US" dirty="0"/>
              <a:t>Sensations</a:t>
            </a:r>
          </a:p>
          <a:p>
            <a:endParaRPr lang="en-US" dirty="0"/>
          </a:p>
        </p:txBody>
      </p:sp>
      <p:pic>
        <p:nvPicPr>
          <p:cNvPr id="6" name="Picture 5" descr="closeness.jpg"/>
          <p:cNvPicPr>
            <a:picLocks noChangeAspect="1"/>
          </p:cNvPicPr>
          <p:nvPr/>
        </p:nvPicPr>
        <p:blipFill>
          <a:blip r:embed="rId3" cstate="print"/>
          <a:stretch>
            <a:fillRect/>
          </a:stretch>
        </p:blipFill>
        <p:spPr>
          <a:xfrm>
            <a:off x="3276600" y="1524000"/>
            <a:ext cx="4536440" cy="1737360"/>
          </a:xfrm>
          <a:prstGeom prst="rect">
            <a:avLst/>
          </a:prstGeom>
        </p:spPr>
      </p:pic>
      <p:pic>
        <p:nvPicPr>
          <p:cNvPr id="8" name="Picture 7" descr="sensations.jpg"/>
          <p:cNvPicPr>
            <a:picLocks noChangeAspect="1"/>
          </p:cNvPicPr>
          <p:nvPr/>
        </p:nvPicPr>
        <p:blipFill>
          <a:blip r:embed="rId4" cstate="print"/>
          <a:srcRect l="32128" b="-1111"/>
          <a:stretch>
            <a:fillRect/>
          </a:stretch>
        </p:blipFill>
        <p:spPr>
          <a:xfrm>
            <a:off x="3124200" y="4114800"/>
            <a:ext cx="3686241" cy="21031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FEATURES OF SOOTHING</a:t>
            </a:r>
            <a:br>
              <a:rPr lang="en-US" dirty="0"/>
            </a:br>
            <a:endParaRPr lang="en-US" dirty="0"/>
          </a:p>
        </p:txBody>
      </p:sp>
      <p:sp>
        <p:nvSpPr>
          <p:cNvPr id="3" name="Content Placeholder 2"/>
          <p:cNvSpPr>
            <a:spLocks noGrp="1"/>
          </p:cNvSpPr>
          <p:nvPr>
            <p:ph idx="1"/>
          </p:nvPr>
        </p:nvSpPr>
        <p:spPr/>
        <p:txBody>
          <a:bodyPr/>
          <a:lstStyle/>
          <a:p>
            <a:r>
              <a:rPr lang="en-US" dirty="0"/>
              <a:t>Sight, Sound, Smell</a:t>
            </a:r>
          </a:p>
          <a:p>
            <a:endParaRPr lang="en-US" dirty="0"/>
          </a:p>
          <a:p>
            <a:endParaRPr lang="en-US" dirty="0"/>
          </a:p>
          <a:p>
            <a:endParaRPr lang="en-US" dirty="0"/>
          </a:p>
          <a:p>
            <a:endParaRPr lang="en-US" dirty="0"/>
          </a:p>
        </p:txBody>
      </p:sp>
      <p:pic>
        <p:nvPicPr>
          <p:cNvPr id="6" name="Picture 5" descr="sight-sound-smell.jpg"/>
          <p:cNvPicPr>
            <a:picLocks noChangeAspect="1"/>
          </p:cNvPicPr>
          <p:nvPr/>
        </p:nvPicPr>
        <p:blipFill>
          <a:blip r:embed="rId3" cstate="print"/>
          <a:stretch>
            <a:fillRect/>
          </a:stretch>
        </p:blipFill>
        <p:spPr>
          <a:xfrm>
            <a:off x="1295400" y="2514600"/>
            <a:ext cx="6446520" cy="24688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TRIED SOOTHING METHOD</a:t>
            </a:r>
          </a:p>
        </p:txBody>
      </p:sp>
      <p:sp>
        <p:nvSpPr>
          <p:cNvPr id="3" name="Content Placeholder 2"/>
          <p:cNvSpPr>
            <a:spLocks noGrp="1"/>
          </p:cNvSpPr>
          <p:nvPr>
            <p:ph idx="1"/>
          </p:nvPr>
        </p:nvSpPr>
        <p:spPr/>
        <p:txBody>
          <a:bodyPr>
            <a:normAutofit/>
          </a:bodyPr>
          <a:lstStyle/>
          <a:p>
            <a:pPr lvl="1" algn="ctr"/>
            <a:r>
              <a:rPr lang="en-US" sz="3600" dirty="0"/>
              <a:t>CARRYING</a:t>
            </a:r>
          </a:p>
          <a:p>
            <a:pPr>
              <a:buNone/>
            </a:pPr>
            <a:r>
              <a:rPr lang="en-US" dirty="0"/>
              <a:t>Includes many of the common features of soothing:</a:t>
            </a:r>
          </a:p>
          <a:p>
            <a:pPr lvl="2">
              <a:buFont typeface="Wingdings" pitchFamily="2" charset="2"/>
              <a:buChar char="§"/>
            </a:pPr>
            <a:r>
              <a:rPr lang="en-US" dirty="0"/>
              <a:t>Change in position</a:t>
            </a:r>
          </a:p>
          <a:p>
            <a:pPr lvl="2">
              <a:buFont typeface="Wingdings" pitchFamily="2" charset="2"/>
              <a:buChar char="§"/>
            </a:pPr>
            <a:r>
              <a:rPr lang="en-US" dirty="0"/>
              <a:t>Eye to eye contact</a:t>
            </a:r>
          </a:p>
          <a:p>
            <a:pPr lvl="2">
              <a:buFont typeface="Wingdings" pitchFamily="2" charset="2"/>
              <a:buChar char="§"/>
            </a:pPr>
            <a:r>
              <a:rPr lang="en-US" dirty="0"/>
              <a:t>Sensations: touch, sight, smell, sound</a:t>
            </a:r>
          </a:p>
          <a:p>
            <a:pPr lvl="2">
              <a:buFont typeface="Wingdings" pitchFamily="2" charset="2"/>
              <a:buChar char="§"/>
            </a:pPr>
            <a:r>
              <a:rPr lang="en-US" dirty="0"/>
              <a:t>Closeness</a:t>
            </a:r>
          </a:p>
          <a:p>
            <a:pPr lvl="2">
              <a:buFont typeface="Wingdings" pitchFamily="2" charset="2"/>
              <a:buChar char="§"/>
            </a:pPr>
            <a:r>
              <a:rPr lang="en-US" dirty="0"/>
              <a:t>Rhythm</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4030</Words>
  <Application>Microsoft Office PowerPoint</Application>
  <PresentationFormat>On-screen Show (4:3)</PresentationFormat>
  <Paragraphs>330</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PERIOD OF PURPLE CRYING www.purplecrying.info</vt:lpstr>
      <vt:lpstr>PowerPoint Presentation</vt:lpstr>
      <vt:lpstr>WHY IS MY BABY CRYING SO MUCH?</vt:lpstr>
      <vt:lpstr>PRINCIPLES OF SOOTHING </vt:lpstr>
      <vt:lpstr>COMMON FEATURES OF SOOTHING </vt:lpstr>
      <vt:lpstr>COMMON FEATURES OF SOOTHING </vt:lpstr>
      <vt:lpstr>COMMON FEATURES OF SOOTHING </vt:lpstr>
      <vt:lpstr>COMMON FEATURES OF SOOTHING </vt:lpstr>
      <vt:lpstr>WELL TRIED SOOTHING METHOD</vt:lpstr>
      <vt:lpstr>WELL TRIED SOOTHING METHODS </vt:lpstr>
      <vt:lpstr>WELL TRIED SOOTHING METHODS </vt:lpstr>
      <vt:lpstr>WELL TRIED SOOTHING METHODS </vt:lpstr>
      <vt:lpstr>WELL TRIED SOOTHING METHODS </vt:lpstr>
      <vt:lpstr>WELL TRIED SOOTHING METHODS </vt:lpstr>
      <vt:lpstr>SOOTHING METHODS TO AVOID</vt:lpstr>
      <vt:lpstr>TIPS TO DEAL WITH FRUSTRATION AND ANGER</vt:lpstr>
      <vt:lpstr>TIPS TO DEAL WITH FRUSTRATION AND ANGER</vt:lpstr>
      <vt:lpstr>TIPS TO DEAL WITH FRUSTRATION AND ANGER</vt:lpstr>
      <vt:lpstr>TIPS TO DEAL WITH FRUSTRATION AND ANGER</vt:lpstr>
      <vt:lpstr>TIPS TO DEAL WITH FRUSTRATION AND ANGER</vt:lpstr>
      <vt:lpstr>TIPS TO DEAL WITH FRUSTRATION AND ANGER</vt:lpstr>
      <vt:lpstr>TIPS TO DEAL WITH FRUSTRATION AND ANGER</vt:lpstr>
      <vt:lpstr>CHILD HELP HOTLINE 1-800-4-A-CHILD (1-800-422-4453)</vt:lpstr>
      <vt:lpstr>PERIOD OF PURPLE CRYING</vt:lpstr>
      <vt:lpstr> www.clickforbabies.org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OF PURPLE CRYING</dc:title>
  <dc:creator>Jim &amp; Sylviane</dc:creator>
  <cp:lastModifiedBy>Metoyer Ellis</cp:lastModifiedBy>
  <cp:revision>239</cp:revision>
  <dcterms:created xsi:type="dcterms:W3CDTF">2014-07-26T20:05:56Z</dcterms:created>
  <dcterms:modified xsi:type="dcterms:W3CDTF">2021-06-23T16:19:42Z</dcterms:modified>
</cp:coreProperties>
</file>