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70" r:id="rId2"/>
    <p:sldMasterId id="2147483715" r:id="rId3"/>
    <p:sldMasterId id="2147483689" r:id="rId4"/>
    <p:sldMasterId id="2147483713" r:id="rId5"/>
  </p:sldMasterIdLst>
  <p:sldIdLst>
    <p:sldId id="278" r:id="rId6"/>
    <p:sldId id="279" r:id="rId7"/>
    <p:sldId id="272" r:id="rId8"/>
    <p:sldId id="280" r:id="rId9"/>
    <p:sldId id="281" r:id="rId10"/>
    <p:sldId id="282" r:id="rId11"/>
    <p:sldId id="283" r:id="rId12"/>
    <p:sldId id="284" r:id="rId13"/>
    <p:sldId id="289" r:id="rId14"/>
    <p:sldId id="285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8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rvic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4129F8-AF84-FCC7-A104-6A31580F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07" y="4321445"/>
            <a:ext cx="7886700" cy="9317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99D7ED-D9BA-029A-D109-3C0028C15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407" y="5361783"/>
            <a:ext cx="7886700" cy="609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3A083D-B165-D449-0FE0-883C1BC5C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742363" cy="42037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3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1C42CA4-5A81-4AFA-9B6F-F041E5A44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8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B33ECC-2CFE-4A2D-BD8A-01B04B75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41" y="4204355"/>
            <a:ext cx="7886700" cy="9317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D10A80-A47B-4522-84A4-15494730D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541" y="5244693"/>
            <a:ext cx="7886700" cy="609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2E42BF-92DF-E9DE-A3EE-512A88A1A2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9725" y="217488"/>
            <a:ext cx="8153400" cy="3675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95232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033D-E6FD-7974-CA22-BBD817F70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D6D31-DA2A-AC65-EF18-27FEB239F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F09D8-DD94-D887-878C-0FF32C85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737C-32EC-4DE9-8C1B-BBECE730B70F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7F0A-1710-B2AC-E1DE-5DEFDEA8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2AFEB-60B9-D090-FA0B-9E44B40B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D29-E635-4B91-BDD0-AC9426BB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457E-98CA-7318-6D55-C2DF62C9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2818-76C8-A5DB-A556-C862BC11B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B5AA2-F217-E43A-7A25-6F5C691E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737C-32EC-4DE9-8C1B-BBECE730B70F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34B93-BBEB-48C5-B67F-6C55F81C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786B-7290-0303-6D89-B1EBDBC8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D29-E635-4B91-BDD0-AC9426BB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85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5473-550D-ED9A-B974-C14829CA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561C0-7925-2CCC-C49D-D8D90A2DD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E4BB0-BBB5-AE1C-C8BA-D3DF55A5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737C-32EC-4DE9-8C1B-BBECE730B70F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4B90A-C25F-D2ED-3B1E-46ACD013F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5ACBA-6B78-9186-8C42-A1739EA3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D29-E635-4B91-BDD0-AC9426BB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CD92-505E-B536-35F0-8BE5B1587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C616-F8FF-E270-58D7-BE3AF4DC4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5D439-2A90-2945-23C4-F10F64CA8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07E9E-76A5-B4F1-C758-ACE79E7B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737C-32EC-4DE9-8C1B-BBECE730B70F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B78AA-6A8C-5A17-D81E-5029EDD2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D49D3-F079-EA0C-910C-C746C0F8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D29-E635-4B91-BDD0-AC9426BB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1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639B-DD2C-92F7-DE17-9771C7F3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2FC4C-E51C-7A1B-123A-1D83F0D6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828BF-D2B3-62E2-239C-3A9F13ADD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41E04-684D-3E28-DD88-E43D7EA1F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5DAA8F-0C02-FB81-EEE7-8324A1F0D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B59D5-922E-F58F-63B5-84325E94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737C-32EC-4DE9-8C1B-BBECE730B70F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96D44-CC7F-182C-B866-20DB1E9A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82A8C4-5665-72D0-8644-6F9BB542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D29-E635-4B91-BDD0-AC9426BB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9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3EBB-D36F-C547-F007-062D1365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178F8-4E88-BE27-71DE-8EAF3D6E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737C-32EC-4DE9-8C1B-BBECE730B70F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42478-6B89-EC76-29D8-032240CB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C56CE-5CF1-9FEA-A144-6B99A245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D29-E635-4B91-BDD0-AC9426BB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93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5DF90-A577-E0B2-7731-1AB8FF5A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737C-32EC-4DE9-8C1B-BBECE730B70F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840DD-112A-8D3E-834E-D40C5AA4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83B8E-CCBF-5F04-102F-B81E68BB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D29-E635-4B91-BDD0-AC9426BB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3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187C-58C4-44A3-8864-5B6739DD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35EEA-26E0-0CC2-A0A8-E52F9C070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9FA65-87DA-C8D8-EE88-F44BB119E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27FF-2147-96DF-AD74-D0552CEF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737C-32EC-4DE9-8C1B-BBECE730B70F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64566-DC18-E830-D22C-5003081D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53805-0005-FAAC-7537-EFD605DD9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D29-E635-4B91-BDD0-AC9426BB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905D2-BBE2-835C-AA2E-1B7C001C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993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E305-B216-8FB8-DDE6-7E24C58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C1399-F88F-1BED-59C0-7B42F3D1F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563ED-EA23-3ED7-1371-512F53D30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8F84F-2998-73F8-8D89-14ACC2DE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737C-32EC-4DE9-8C1B-BBECE730B70F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AB986-0FC4-8C9B-4894-A19284AA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7F49E-594D-AF03-7AC2-F19C9CBF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D29-E635-4B91-BDD0-AC9426BB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03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B9F36-6C9F-9A33-96D8-3D242A9A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9B48F-250A-7A7D-B3F3-3EEBFB83C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DE274-9134-EB98-EAAE-1E366C87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737C-32EC-4DE9-8C1B-BBECE730B70F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49145-BC43-55E8-AC81-36949D8C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BA3A6-63ED-CB1F-D09E-5EB2F7E1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D29-E635-4B91-BDD0-AC9426BB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84C061-F1D8-7C1D-F127-88179327B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E9744-73B1-6027-2583-60B124FA6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E834B-8F0A-1F6A-2195-D73993B8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737C-32EC-4DE9-8C1B-BBECE730B70F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33FCA-AB5A-5306-3681-EFE88461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BACC9-3FFE-7B80-78FF-99BB2ADB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CD29-E635-4B91-BDD0-AC9426BB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84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F305-C165-49D1-BCB6-B927B092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4" y="97658"/>
            <a:ext cx="7886700" cy="9317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71A61-129D-4C37-B412-E639603A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94" y="1029423"/>
            <a:ext cx="7886700" cy="609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21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F305-C165-49D1-BCB6-B927B092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4" y="4273732"/>
            <a:ext cx="7886700" cy="9317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71A61-129D-4C37-B412-E639603A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94" y="5318619"/>
            <a:ext cx="7886700" cy="609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70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D353B9-1F02-43D6-880C-337668EF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DC9733-BD39-47D3-9B54-F97C3F30B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2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97324F0-2545-4457-B75E-96EF2E50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000A7B-D69A-42A3-9980-94C73219A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E0B8A6E-6A2C-4A12-A731-560B4427B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3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13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3">
            <a:extLst>
              <a:ext uri="{FF2B5EF4-FFF2-40B4-BE49-F238E27FC236}">
                <a16:creationId xmlns:a16="http://schemas.microsoft.com/office/drawing/2014/main" id="{079B6DC0-4EE2-41B8-98EB-3BA42F8D9CD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53766" y="179111"/>
            <a:ext cx="7711125" cy="59294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2FA751C-FDF0-45BB-995E-C12014059959}"/>
              </a:ext>
            </a:extLst>
          </p:cNvPr>
          <p:cNvSpPr/>
          <p:nvPr userDrawn="1"/>
        </p:nvSpPr>
        <p:spPr>
          <a:xfrm rot="16200000">
            <a:off x="-1588391" y="2616298"/>
            <a:ext cx="4642864" cy="1466081"/>
          </a:xfrm>
          <a:prstGeom prst="wedgeRectCallout">
            <a:avLst>
              <a:gd name="adj1" fmla="val -19166"/>
              <a:gd name="adj2" fmla="val 69591"/>
            </a:avLst>
          </a:prstGeom>
          <a:solidFill>
            <a:srgbClr val="CD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3">
            <a:extLst>
              <a:ext uri="{FF2B5EF4-FFF2-40B4-BE49-F238E27FC236}">
                <a16:creationId xmlns:a16="http://schemas.microsoft.com/office/drawing/2014/main" id="{079B6DC0-4EE2-41B8-98EB-3BA42F8D9CD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4078" y="258854"/>
            <a:ext cx="7711125" cy="59294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2B70D19-5FCC-4939-ACE2-8D9477C065A2}"/>
              </a:ext>
            </a:extLst>
          </p:cNvPr>
          <p:cNvSpPr/>
          <p:nvPr userDrawn="1"/>
        </p:nvSpPr>
        <p:spPr>
          <a:xfrm rot="5400000">
            <a:off x="6089528" y="2258081"/>
            <a:ext cx="4642864" cy="1466081"/>
          </a:xfrm>
          <a:prstGeom prst="wedgeRectCallout">
            <a:avLst>
              <a:gd name="adj1" fmla="val -19166"/>
              <a:gd name="adj2" fmla="val 69591"/>
            </a:avLst>
          </a:prstGeom>
          <a:solidFill>
            <a:srgbClr val="CD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0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93" y="3981091"/>
            <a:ext cx="7886700" cy="147991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93" y="5592977"/>
            <a:ext cx="7886700" cy="628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D23E50-F606-B635-5B17-44AC917AA9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739188" cy="3751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5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82FC-D5D0-41DE-ACE2-E2897DB7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136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2E0A08E-82CB-421C-B5F1-39AEB2C8942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9367"/>
            <a:ext cx="9144000" cy="15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9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4" r:id="rId2"/>
    <p:sldLayoutId id="2147483703" r:id="rId3"/>
    <p:sldLayoutId id="2147483694" r:id="rId4"/>
    <p:sldLayoutId id="2147483701" r:id="rId5"/>
    <p:sldLayoutId id="2147483700" r:id="rId6"/>
    <p:sldLayoutId id="2147483699" r:id="rId7"/>
    <p:sldLayoutId id="2147483663" r:id="rId8"/>
    <p:sldLayoutId id="214748372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2337D90-814F-4478-BE4A-55A9F6D227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274" y="38813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52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E5BF5-1851-04B7-752B-264A16AC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FD22D-E357-CFF8-FE62-5222E9A10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B64FB-8DA8-057E-AB84-256574493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F737C-32EC-4DE9-8C1B-BBECE730B70F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30D2D-5C3B-0797-B724-2C8DADE83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C050B-6D54-1A6B-3E59-1B875BA22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1CD29-E635-4B91-BDD0-AC9426BB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uple of giraffes in a zoo exhibit&#10;&#10;Description automatically generated with medium confidence">
            <a:extLst>
              <a:ext uri="{FF2B5EF4-FFF2-40B4-BE49-F238E27FC236}">
                <a16:creationId xmlns:a16="http://schemas.microsoft.com/office/drawing/2014/main" id="{01F73263-7807-4089-8B71-7D03C7A922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251"/>
            <a:ext cx="8763686" cy="488921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B25B4C-7238-4609-89E2-1976F1EBA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4DF47F-EB60-4C03-8A5A-A0526E3E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1" y="2897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84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5240522F-CE49-49B5-B8BA-FF8E515877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46018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2FD989-1D04-4499-B7F5-94774B635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9367"/>
            <a:ext cx="9144000" cy="15786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4DF47F-EB60-4C03-8A5A-A0526E3E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50" y="51205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33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sociology/chapter/the-role-of-socializatio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giL4p8cXgc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eHcsFqK7So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0C23-B0FB-B7AA-4120-510040EA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Positive Visitation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7F62-0A96-729B-7532-B22219497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CASA</a:t>
            </a:r>
          </a:p>
        </p:txBody>
      </p:sp>
      <p:pic>
        <p:nvPicPr>
          <p:cNvPr id="6" name="Picture Placeholder 5" descr="A doctor attending to a patient&#10;&#10;Description automatically generated with medium confidence">
            <a:extLst>
              <a:ext uri="{FF2B5EF4-FFF2-40B4-BE49-F238E27FC236}">
                <a16:creationId xmlns:a16="http://schemas.microsoft.com/office/drawing/2014/main" id="{62EC0F71-5E18-F320-A5F9-DF981FDAA1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589" b="16589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5AEDCE-913D-CB7A-7C43-188D2DD7321F}"/>
              </a:ext>
            </a:extLst>
          </p:cNvPr>
          <p:cNvSpPr txBox="1"/>
          <p:nvPr/>
        </p:nvSpPr>
        <p:spPr>
          <a:xfrm>
            <a:off x="339725" y="3892550"/>
            <a:ext cx="815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urses.lumenlearning.com/boundless-sociology/chapter/the-role-of-socializ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0788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A3D2-353C-5F08-8F55-4A0FC7DC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Visitation Bag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517A-28BE-156D-0198-E2F26B6E3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Developmentally appropriate toys and books</a:t>
            </a:r>
          </a:p>
          <a:p>
            <a:r>
              <a:rPr lang="en-US" dirty="0"/>
              <a:t>Diapers/Wipes/Change of clothes</a:t>
            </a:r>
          </a:p>
          <a:p>
            <a:r>
              <a:rPr lang="en-US" dirty="0"/>
              <a:t>Lotion</a:t>
            </a:r>
          </a:p>
          <a:p>
            <a:r>
              <a:rPr lang="en-US" dirty="0"/>
              <a:t>Homemade Toys</a:t>
            </a:r>
          </a:p>
          <a:p>
            <a:r>
              <a:rPr lang="en-US" dirty="0"/>
              <a:t>Blanket</a:t>
            </a:r>
          </a:p>
          <a:p>
            <a:r>
              <a:rPr lang="en-US" dirty="0"/>
              <a:t>Food- developmentally appropriate</a:t>
            </a:r>
          </a:p>
          <a:p>
            <a:r>
              <a:rPr lang="en-US" dirty="0"/>
              <a:t>Pictures</a:t>
            </a:r>
          </a:p>
        </p:txBody>
      </p:sp>
    </p:spTree>
    <p:extLst>
      <p:ext uri="{BB962C8B-B14F-4D97-AF65-F5344CB8AC3E}">
        <p14:creationId xmlns:p14="http://schemas.microsoft.com/office/powerpoint/2010/main" val="205459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43F5-D0E4-AD4D-FABB-C69AC136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Visitation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1020-D29A-0CBB-CFD9-DFA0E2221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				5 mins</a:t>
            </a:r>
          </a:p>
          <a:p>
            <a:r>
              <a:rPr lang="en-US" dirty="0"/>
              <a:t>Bonding/Sensory			15 mins</a:t>
            </a:r>
          </a:p>
          <a:p>
            <a:r>
              <a:rPr lang="en-US" dirty="0"/>
              <a:t>Snack/Share Meal			20 mins</a:t>
            </a:r>
          </a:p>
          <a:p>
            <a:r>
              <a:rPr lang="en-US" dirty="0"/>
              <a:t>Clean Up/Diaper Change	5 mins</a:t>
            </a:r>
          </a:p>
          <a:p>
            <a:r>
              <a:rPr lang="en-US" dirty="0"/>
              <a:t>Story Time/Cuddling		10 mins</a:t>
            </a:r>
          </a:p>
          <a:p>
            <a:r>
              <a:rPr lang="en-US" dirty="0"/>
              <a:t>Goodbye				5 mins		</a:t>
            </a:r>
          </a:p>
        </p:txBody>
      </p:sp>
    </p:spTree>
    <p:extLst>
      <p:ext uri="{BB962C8B-B14F-4D97-AF65-F5344CB8AC3E}">
        <p14:creationId xmlns:p14="http://schemas.microsoft.com/office/powerpoint/2010/main" val="57497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29CF-67BA-4282-1FDD-B335A00F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Parent-Child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DD45C-96C4-77A1-6773-12CF3C26E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Right of children and parents</a:t>
            </a:r>
          </a:p>
          <a:p>
            <a:r>
              <a:rPr lang="en-US" sz="3600" dirty="0"/>
              <a:t>Vital to maintaining family-child relationships</a:t>
            </a:r>
          </a:p>
          <a:p>
            <a:r>
              <a:rPr lang="en-US" sz="3600" dirty="0"/>
              <a:t>Can increase likelihood of reunification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4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2A65B-399A-1CE2-E48E-47AC0A6E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9A21E-BCDC-F1A3-ED11-DF2094918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CASA assist in creating a positive visitation experience?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Slido.com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7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5086-6A7B-36D5-897E-4983F8E3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Importance of  Parent-Child Visitation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C6A16-D134-9F4F-74D0-40CAC3F3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Essential for child’s wellbeing</a:t>
            </a:r>
          </a:p>
          <a:p>
            <a:r>
              <a:rPr lang="en-US" sz="3200" dirty="0"/>
              <a:t>Parent-child bonding</a:t>
            </a:r>
          </a:p>
          <a:p>
            <a:r>
              <a:rPr lang="en-US" sz="3200" dirty="0"/>
              <a:t>Connections</a:t>
            </a:r>
          </a:p>
          <a:p>
            <a:r>
              <a:rPr lang="en-US" sz="3200" dirty="0"/>
              <a:t>Key to permanency</a:t>
            </a:r>
          </a:p>
          <a:p>
            <a:r>
              <a:rPr lang="en-US" sz="3200" dirty="0"/>
              <a:t>Learning opportunities for parent and child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5160-CF7F-4C16-90C0-BF93E4AE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F7F00-0F86-4366-A70A-AC7B24CA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60" y="1253331"/>
            <a:ext cx="78867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Enhance visitation setting for children and parents to create the optimal experience for parent-child bonding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Empower parents to support their children’s cognitive, emotional, and social development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acilitate connections between families of origin and foster families to build support networks</a:t>
            </a:r>
          </a:p>
          <a:p>
            <a:r>
              <a:rPr lang="en-US" dirty="0">
                <a:latin typeface="Arial" panose="020B0604020202020204" pitchFamily="34" charset="0"/>
              </a:rPr>
              <a:t>Support reunification</a:t>
            </a:r>
          </a:p>
          <a:p>
            <a:r>
              <a:rPr lang="en-US" dirty="0">
                <a:latin typeface="Arial" panose="020B0604020202020204" pitchFamily="34" charset="0"/>
              </a:rPr>
              <a:t>Reduce trauma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9FEC-9E61-059D-7A1D-485F6733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CASA’s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6E8CB-239D-7404-A589-72B4D2D40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2352"/>
            <a:ext cx="7886700" cy="4351338"/>
          </a:xfrm>
        </p:spPr>
        <p:txBody>
          <a:bodyPr/>
          <a:lstStyle/>
          <a:p>
            <a:r>
              <a:rPr lang="en-US" dirty="0"/>
              <a:t>Build rapport </a:t>
            </a:r>
          </a:p>
          <a:p>
            <a:r>
              <a:rPr lang="en-US" dirty="0"/>
              <a:t>Observe</a:t>
            </a:r>
          </a:p>
          <a:p>
            <a:r>
              <a:rPr lang="en-US" dirty="0"/>
              <a:t>Listen</a:t>
            </a:r>
          </a:p>
          <a:p>
            <a:r>
              <a:rPr lang="en-US" dirty="0"/>
              <a:t>Understand individual needs and development of child</a:t>
            </a:r>
          </a:p>
          <a:p>
            <a:r>
              <a:rPr lang="en-US" dirty="0"/>
              <a:t>Facilitate communication</a:t>
            </a:r>
          </a:p>
          <a:p>
            <a:r>
              <a:rPr lang="en-US" dirty="0"/>
              <a:t>Advocate for resources, services, and needs</a:t>
            </a:r>
          </a:p>
          <a:p>
            <a:pPr marL="0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LOOK FOR THE POSITIVE!!!</a:t>
            </a:r>
          </a:p>
        </p:txBody>
      </p:sp>
    </p:spTree>
    <p:extLst>
      <p:ext uri="{BB962C8B-B14F-4D97-AF65-F5344CB8AC3E}">
        <p14:creationId xmlns:p14="http://schemas.microsoft.com/office/powerpoint/2010/main" val="23192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22A0-ED21-8406-9C49-26F37A41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Strengths in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CDCDF-98BB-96A7-EB31-385D1CAC0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vs. Deficit Lens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nline Media 3" title="&quot;Home Alone&quot; 1990 Film - You Little Jerk - Pizza Delivery - All Kevin's Fault - Throw up Scene">
            <a:hlinkClick r:id="" action="ppaction://media"/>
            <a:extLst>
              <a:ext uri="{FF2B5EF4-FFF2-40B4-BE49-F238E27FC236}">
                <a16:creationId xmlns:a16="http://schemas.microsoft.com/office/drawing/2014/main" id="{CE753DE7-F6D8-966A-0955-95B4629F78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7200" y="2665268"/>
            <a:ext cx="5449454" cy="32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1B8C-9786-A627-6105-430B672F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Strengths in Families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A1F77E5-7D97-3218-554C-98EDCF4DD6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24869"/>
            <a:ext cx="4762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6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0C13-5BF3-E255-1B4E-E55BD14E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Still Face Experiment</a:t>
            </a:r>
          </a:p>
        </p:txBody>
      </p:sp>
      <p:pic>
        <p:nvPicPr>
          <p:cNvPr id="4" name="Online Media 3" title="Still Face Experiment  Dr  Edward Tronick">
            <a:hlinkClick r:id="" action="ppaction://media"/>
            <a:extLst>
              <a:ext uri="{FF2B5EF4-FFF2-40B4-BE49-F238E27FC236}">
                <a16:creationId xmlns:a16="http://schemas.microsoft.com/office/drawing/2014/main" id="{7ABB0062-F725-D73E-F1BB-ACBBB714526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0844" y="1483880"/>
            <a:ext cx="58023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8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312B7-AFB5-5B56-2091-EF63F88F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/>
              <a:t>Visitation Bag</a:t>
            </a:r>
            <a:br>
              <a:rPr lang="en-US" sz="4300"/>
            </a:br>
            <a:endParaRPr lang="en-US" sz="4300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22AA-8E31-BEB8-67BC-65AD51459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Used as a tool to provide parents with resources in visitation setting</a:t>
            </a:r>
          </a:p>
          <a:p>
            <a:r>
              <a:rPr lang="en-US" sz="1900"/>
              <a:t>Assist parents in creating their own visitation bag</a:t>
            </a:r>
          </a:p>
          <a:p>
            <a:r>
              <a:rPr lang="en-US" sz="1900"/>
              <a:t>Done in collaboration with parent </a:t>
            </a:r>
          </a:p>
          <a:p>
            <a:r>
              <a:rPr lang="en-US" sz="1900"/>
              <a:t>Consult with DFPS and other professionals to develop best plan</a:t>
            </a:r>
          </a:p>
        </p:txBody>
      </p:sp>
      <p:pic>
        <p:nvPicPr>
          <p:cNvPr id="5" name="Picture 4" descr="Women shopping for groceries">
            <a:extLst>
              <a:ext uri="{FF2B5EF4-FFF2-40B4-BE49-F238E27FC236}">
                <a16:creationId xmlns:a16="http://schemas.microsoft.com/office/drawing/2014/main" id="{3F316A01-8BF6-6E3B-7D22-7BD32CF1F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7" r="4228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387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7931-A0EE-C48D-4F4B-5F8D46A7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Parent-Child Observation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D4F48-35DE-BBFF-0698-31319A90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Resource for advocates </a:t>
            </a:r>
          </a:p>
          <a:p>
            <a:r>
              <a:rPr lang="en-US" sz="3200" dirty="0"/>
              <a:t>Utilize before and after visit</a:t>
            </a:r>
          </a:p>
          <a:p>
            <a:r>
              <a:rPr lang="en-US" sz="3200" dirty="0"/>
              <a:t>Utilize to write court report</a:t>
            </a:r>
          </a:p>
          <a:p>
            <a:r>
              <a:rPr lang="en-US" sz="3200" dirty="0"/>
              <a:t>Share information with parents</a:t>
            </a:r>
          </a:p>
          <a:p>
            <a:r>
              <a:rPr lang="en-US" sz="3200" dirty="0"/>
              <a:t>Share information with CPS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291</Words>
  <Application>Microsoft Macintosh PowerPoint</Application>
  <PresentationFormat>On-screen Show (4:3)</PresentationFormat>
  <Paragraphs>63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3_Custom Design</vt:lpstr>
      <vt:lpstr>1_Office Theme</vt:lpstr>
      <vt:lpstr>Custom Design</vt:lpstr>
      <vt:lpstr>2_Custom Design</vt:lpstr>
      <vt:lpstr>5_Custom Design</vt:lpstr>
      <vt:lpstr>Positive Visitation Practices</vt:lpstr>
      <vt:lpstr>Importance of  Parent-Child Visitation</vt:lpstr>
      <vt:lpstr>Goals</vt:lpstr>
      <vt:lpstr>CASA’s Role</vt:lpstr>
      <vt:lpstr>Strengths in Families</vt:lpstr>
      <vt:lpstr>Strengths in Families</vt:lpstr>
      <vt:lpstr>Still Face Experiment</vt:lpstr>
      <vt:lpstr>Visitation Bag </vt:lpstr>
      <vt:lpstr>Parent-Child Observation Form</vt:lpstr>
      <vt:lpstr>Visitation Bag</vt:lpstr>
      <vt:lpstr>Visitation Timeline</vt:lpstr>
      <vt:lpstr>Parent-Child Visits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Bulan</dc:creator>
  <cp:lastModifiedBy>Microsoft Office User</cp:lastModifiedBy>
  <cp:revision>28</cp:revision>
  <dcterms:created xsi:type="dcterms:W3CDTF">2022-01-31T20:47:43Z</dcterms:created>
  <dcterms:modified xsi:type="dcterms:W3CDTF">2022-10-31T20:27:00Z</dcterms:modified>
</cp:coreProperties>
</file>