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7"/>
  </p:sldMasterIdLst>
  <p:notesMasterIdLst>
    <p:notesMasterId r:id="rId56"/>
  </p:notesMasterIdLst>
  <p:sldIdLst>
    <p:sldId id="291" r:id="rId18"/>
    <p:sldId id="276" r:id="rId19"/>
    <p:sldId id="301" r:id="rId20"/>
    <p:sldId id="279" r:id="rId21"/>
    <p:sldId id="284" r:id="rId22"/>
    <p:sldId id="307" r:id="rId23"/>
    <p:sldId id="305" r:id="rId24"/>
    <p:sldId id="313" r:id="rId25"/>
    <p:sldId id="292" r:id="rId26"/>
    <p:sldId id="278" r:id="rId27"/>
    <p:sldId id="299" r:id="rId28"/>
    <p:sldId id="260" r:id="rId29"/>
    <p:sldId id="315" r:id="rId30"/>
    <p:sldId id="293" r:id="rId31"/>
    <p:sldId id="290" r:id="rId32"/>
    <p:sldId id="259" r:id="rId33"/>
    <p:sldId id="294" r:id="rId34"/>
    <p:sldId id="285" r:id="rId35"/>
    <p:sldId id="295" r:id="rId36"/>
    <p:sldId id="287" r:id="rId37"/>
    <p:sldId id="308" r:id="rId38"/>
    <p:sldId id="298" r:id="rId39"/>
    <p:sldId id="270" r:id="rId40"/>
    <p:sldId id="272" r:id="rId41"/>
    <p:sldId id="271" r:id="rId42"/>
    <p:sldId id="306" r:id="rId43"/>
    <p:sldId id="314" r:id="rId44"/>
    <p:sldId id="269" r:id="rId45"/>
    <p:sldId id="262" r:id="rId46"/>
    <p:sldId id="297" r:id="rId47"/>
    <p:sldId id="286" r:id="rId48"/>
    <p:sldId id="288" r:id="rId49"/>
    <p:sldId id="268" r:id="rId50"/>
    <p:sldId id="310" r:id="rId51"/>
    <p:sldId id="300" r:id="rId52"/>
    <p:sldId id="275" r:id="rId53"/>
    <p:sldId id="304" r:id="rId54"/>
    <p:sldId id="302" r:id="rId55"/>
  </p:sldIdLst>
  <p:sldSz cx="9144000" cy="6858000" type="screen4x3"/>
  <p:notesSz cx="7010400" cy="92964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DC00"/>
    <a:srgbClr val="00A9CE"/>
    <a:srgbClr val="CB2C30"/>
    <a:srgbClr val="0099CC"/>
    <a:srgbClr val="1A4168"/>
    <a:srgbClr val="BD9B60"/>
    <a:srgbClr val="297CA5"/>
    <a:srgbClr val="2980AC"/>
    <a:srgbClr val="20758A"/>
    <a:srgbClr val="2280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7" autoAdjust="0"/>
    <p:restoredTop sz="73053" autoAdjust="0"/>
  </p:normalViewPr>
  <p:slideViewPr>
    <p:cSldViewPr snapToGrid="0">
      <p:cViewPr varScale="1">
        <p:scale>
          <a:sx n="79" d="100"/>
          <a:sy n="79" d="100"/>
        </p:scale>
        <p:origin x="2696" y="200"/>
      </p:cViewPr>
      <p:guideLst/>
    </p:cSldViewPr>
  </p:slideViewPr>
  <p:notesTextViewPr>
    <p:cViewPr>
      <p:scale>
        <a:sx n="1" d="1"/>
        <a:sy n="1" d="1"/>
      </p:scale>
      <p:origin x="0" y="0"/>
    </p:cViewPr>
  </p:notesTextViewPr>
  <p:sorterViewPr>
    <p:cViewPr>
      <p:scale>
        <a:sx n="65" d="100"/>
        <a:sy n="65" d="100"/>
      </p:scale>
      <p:origin x="0" y="-2336"/>
    </p:cViewPr>
  </p:sorterViewPr>
  <p:notesViewPr>
    <p:cSldViewPr snapToGrid="0">
      <p:cViewPr varScale="1">
        <p:scale>
          <a:sx n="64" d="100"/>
          <a:sy n="64" d="100"/>
        </p:scale>
        <p:origin x="2945" y="3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2.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tableStyles" Target="tableStyles.xml"/><Relationship Id="rId19" Type="http://schemas.openxmlformats.org/officeDocument/2006/relationships/slide" Target="slides/slide2.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slide" Target="slides/slide34.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tags" Target="tags/tag1.xml"/><Relationship Id="rId10" Type="http://schemas.openxmlformats.org/officeDocument/2006/relationships/customXml" Target="../customXml/item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Child</a:t>
            </a:r>
            <a:r>
              <a:rPr lang="en-US" baseline="0" dirty="0"/>
              <a:t> Abuse Types by Program 2020 </a:t>
            </a:r>
            <a:endParaRPr lang="en-US" dirty="0"/>
          </a:p>
        </c:rich>
      </c:tx>
      <c:layout>
        <c:manualLayout>
          <c:xMode val="edge"/>
          <c:yMode val="edge"/>
          <c:x val="0.23195842833208005"/>
          <c:y val="5.42737748692479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8101049868766407E-2"/>
          <c:y val="0.13760949803149605"/>
          <c:w val="0.89731561679790028"/>
          <c:h val="0.64432554133858266"/>
        </c:manualLayout>
      </c:layout>
      <c:barChart>
        <c:barDir val="col"/>
        <c:grouping val="clustered"/>
        <c:varyColors val="0"/>
        <c:ser>
          <c:idx val="0"/>
          <c:order val="0"/>
          <c:tx>
            <c:strRef>
              <c:f>Sheet1!$B$1</c:f>
              <c:strCache>
                <c:ptCount val="1"/>
                <c:pt idx="0">
                  <c:v>CASA</c:v>
                </c:pt>
              </c:strCache>
            </c:strRef>
          </c:tx>
          <c:spPr>
            <a:solidFill>
              <a:schemeClr val="accent1"/>
            </a:solidFill>
            <a:ln>
              <a:noFill/>
            </a:ln>
            <a:effectLst/>
          </c:spPr>
          <c:invertIfNegative val="0"/>
          <c:cat>
            <c:strRef>
              <c:f>Sheet1!$A$2:$A$6</c:f>
              <c:strCache>
                <c:ptCount val="5"/>
                <c:pt idx="0">
                  <c:v>Neglect</c:v>
                </c:pt>
                <c:pt idx="1">
                  <c:v>Physical Abuse</c:v>
                </c:pt>
                <c:pt idx="2">
                  <c:v>Sexual Abuse</c:v>
                </c:pt>
                <c:pt idx="3">
                  <c:v>Abandonment</c:v>
                </c:pt>
                <c:pt idx="4">
                  <c:v>Witness to Violence</c:v>
                </c:pt>
              </c:strCache>
            </c:strRef>
          </c:cat>
          <c:val>
            <c:numRef>
              <c:f>Sheet1!$B$2:$B$6</c:f>
              <c:numCache>
                <c:formatCode>0%</c:formatCode>
                <c:ptCount val="5"/>
                <c:pt idx="0">
                  <c:v>0.65</c:v>
                </c:pt>
                <c:pt idx="1">
                  <c:v>0.22</c:v>
                </c:pt>
                <c:pt idx="2">
                  <c:v>0.03</c:v>
                </c:pt>
                <c:pt idx="3">
                  <c:v>0.1</c:v>
                </c:pt>
                <c:pt idx="4">
                  <c:v>0</c:v>
                </c:pt>
              </c:numCache>
            </c:numRef>
          </c:val>
          <c:extLst>
            <c:ext xmlns:c16="http://schemas.microsoft.com/office/drawing/2014/chart" uri="{C3380CC4-5D6E-409C-BE32-E72D297353CC}">
              <c16:uniqueId val="{00000000-B1A5-47B1-9D09-511BFFFBE5DC}"/>
            </c:ext>
          </c:extLst>
        </c:ser>
        <c:ser>
          <c:idx val="1"/>
          <c:order val="1"/>
          <c:tx>
            <c:strRef>
              <c:f>Sheet1!$C$1</c:f>
              <c:strCache>
                <c:ptCount val="1"/>
                <c:pt idx="0">
                  <c:v>CAC</c:v>
                </c:pt>
              </c:strCache>
            </c:strRef>
          </c:tx>
          <c:spPr>
            <a:solidFill>
              <a:schemeClr val="accent2"/>
            </a:solidFill>
            <a:ln>
              <a:noFill/>
            </a:ln>
            <a:effectLst/>
          </c:spPr>
          <c:invertIfNegative val="0"/>
          <c:cat>
            <c:strRef>
              <c:f>Sheet1!$A$2:$A$6</c:f>
              <c:strCache>
                <c:ptCount val="5"/>
                <c:pt idx="0">
                  <c:v>Neglect</c:v>
                </c:pt>
                <c:pt idx="1">
                  <c:v>Physical Abuse</c:v>
                </c:pt>
                <c:pt idx="2">
                  <c:v>Sexual Abuse</c:v>
                </c:pt>
                <c:pt idx="3">
                  <c:v>Abandonment</c:v>
                </c:pt>
                <c:pt idx="4">
                  <c:v>Witness to Violence</c:v>
                </c:pt>
              </c:strCache>
            </c:strRef>
          </c:cat>
          <c:val>
            <c:numRef>
              <c:f>Sheet1!$C$2:$C$6</c:f>
              <c:numCache>
                <c:formatCode>0%</c:formatCode>
                <c:ptCount val="5"/>
                <c:pt idx="0">
                  <c:v>0.05</c:v>
                </c:pt>
                <c:pt idx="1">
                  <c:v>0.22</c:v>
                </c:pt>
                <c:pt idx="2">
                  <c:v>0.66</c:v>
                </c:pt>
                <c:pt idx="3">
                  <c:v>0</c:v>
                </c:pt>
                <c:pt idx="4">
                  <c:v>7.0000000000000007E-2</c:v>
                </c:pt>
              </c:numCache>
            </c:numRef>
          </c:val>
          <c:extLst>
            <c:ext xmlns:c16="http://schemas.microsoft.com/office/drawing/2014/chart" uri="{C3380CC4-5D6E-409C-BE32-E72D297353CC}">
              <c16:uniqueId val="{00000001-B1A5-47B1-9D09-511BFFFBE5DC}"/>
            </c:ext>
          </c:extLst>
        </c:ser>
        <c:ser>
          <c:idx val="2"/>
          <c:order val="2"/>
          <c:tx>
            <c:strRef>
              <c:f>Sheet1!$D$1</c:f>
              <c:strCache>
                <c:ptCount val="1"/>
                <c:pt idx="0">
                  <c:v>Column1</c:v>
                </c:pt>
              </c:strCache>
            </c:strRef>
          </c:tx>
          <c:spPr>
            <a:solidFill>
              <a:schemeClr val="accent3"/>
            </a:solidFill>
            <a:ln>
              <a:noFill/>
            </a:ln>
            <a:effectLst/>
          </c:spPr>
          <c:invertIfNegative val="0"/>
          <c:cat>
            <c:strRef>
              <c:f>Sheet1!$A$2:$A$6</c:f>
              <c:strCache>
                <c:ptCount val="5"/>
                <c:pt idx="0">
                  <c:v>Neglect</c:v>
                </c:pt>
                <c:pt idx="1">
                  <c:v>Physical Abuse</c:v>
                </c:pt>
                <c:pt idx="2">
                  <c:v>Sexual Abuse</c:v>
                </c:pt>
                <c:pt idx="3">
                  <c:v>Abandonment</c:v>
                </c:pt>
                <c:pt idx="4">
                  <c:v>Witness to Violence</c:v>
                </c:pt>
              </c:strCache>
            </c:strRef>
          </c:cat>
          <c:val>
            <c:numRef>
              <c:f>Sheet1!$D$2:$D$6</c:f>
              <c:numCache>
                <c:formatCode>General</c:formatCode>
                <c:ptCount val="5"/>
              </c:numCache>
            </c:numRef>
          </c:val>
          <c:extLst>
            <c:ext xmlns:c16="http://schemas.microsoft.com/office/drawing/2014/chart" uri="{C3380CC4-5D6E-409C-BE32-E72D297353CC}">
              <c16:uniqueId val="{00000002-B1A5-47B1-9D09-511BFFFBE5DC}"/>
            </c:ext>
          </c:extLst>
        </c:ser>
        <c:dLbls>
          <c:showLegendKey val="0"/>
          <c:showVal val="0"/>
          <c:showCatName val="0"/>
          <c:showSerName val="0"/>
          <c:showPercent val="0"/>
          <c:showBubbleSize val="0"/>
        </c:dLbls>
        <c:gapWidth val="219"/>
        <c:overlap val="-27"/>
        <c:axId val="729734479"/>
        <c:axId val="729735311"/>
      </c:barChart>
      <c:catAx>
        <c:axId val="72973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9735311"/>
        <c:crosses val="autoZero"/>
        <c:auto val="1"/>
        <c:lblAlgn val="ctr"/>
        <c:lblOffset val="100"/>
        <c:noMultiLvlLbl val="0"/>
      </c:catAx>
      <c:valAx>
        <c:axId val="72973531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9734479"/>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doughnutChart>
        <c:varyColors val="1"/>
        <c:ser>
          <c:idx val="0"/>
          <c:order val="0"/>
          <c:tx>
            <c:strRef>
              <c:f>Sheet1!$B$1</c:f>
              <c:strCache>
                <c:ptCount val="1"/>
                <c:pt idx="0">
                  <c:v>Sexual Assault</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67A-4E92-80D0-37A3E819C1B0}"/>
              </c:ext>
            </c:extLst>
          </c:dPt>
          <c:dPt>
            <c:idx val="1"/>
            <c:bubble3D val="0"/>
            <c:spPr>
              <a:solidFill>
                <a:schemeClr val="bg1">
                  <a:lumMod val="5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C67A-4E92-80D0-37A3E819C1B0}"/>
              </c:ext>
            </c:extLst>
          </c:dPt>
          <c:dLbls>
            <c:dLbl>
              <c:idx val="0"/>
              <c:layout>
                <c:manualLayout>
                  <c:x val="0.11666666666666667"/>
                  <c:y val="-0.17230860516410251"/>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lt1">
                            <a:lumMod val="85000"/>
                          </a:schemeClr>
                        </a:solidFill>
                        <a:latin typeface="+mn-lt"/>
                        <a:ea typeface="+mn-ea"/>
                        <a:cs typeface="+mn-cs"/>
                      </a:defRPr>
                    </a:pPr>
                    <a:r>
                      <a:rPr lang="en-US" baseline="0" dirty="0"/>
                      <a:t> </a:t>
                    </a:r>
                    <a:fld id="{6E81596C-4E9A-4A02-8123-FBF299C2DBBA}" type="PERCENTAGE">
                      <a:rPr lang="en-US" sz="2500" b="1" i="0"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layout>
                    <c:manualLayout>
                      <c:w val="0.11581944444444445"/>
                      <c:h val="0.19990670009121955"/>
                    </c:manualLayout>
                  </c15:layout>
                  <c15:dlblFieldTable/>
                  <c15:showDataLabelsRange val="0"/>
                </c:ext>
                <c:ext xmlns:c16="http://schemas.microsoft.com/office/drawing/2014/chart" uri="{C3380CC4-5D6E-409C-BE32-E72D297353CC}">
                  <c16:uniqueId val="{00000003-C67A-4E92-80D0-37A3E819C1B0}"/>
                </c:ext>
              </c:extLst>
            </c:dLbl>
            <c:dLbl>
              <c:idx val="1"/>
              <c:delete val="1"/>
              <c:extLst>
                <c:ext xmlns:c15="http://schemas.microsoft.com/office/drawing/2012/chart" uri="{CE6537A1-D6FC-4f65-9D91-7224C49458BB}"/>
                <c:ext xmlns:c16="http://schemas.microsoft.com/office/drawing/2014/chart" uri="{C3380CC4-5D6E-409C-BE32-E72D297353CC}">
                  <c16:uniqueId val="{00000002-C67A-4E92-80D0-37A3E819C1B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1"/>
            <c:showBubbleSize val="0"/>
            <c:showLeaderLines val="1"/>
            <c:leaderLines>
              <c:spPr>
                <a:ln w="38100">
                  <a:solidFill>
                    <a:schemeClr val="lt1">
                      <a:lumMod val="95000"/>
                      <a:alpha val="54000"/>
                    </a:schemeClr>
                  </a:solidFill>
                </a:ln>
                <a:effectLst/>
              </c:spPr>
            </c:leaderLines>
            <c:extLst>
              <c:ext xmlns:c15="http://schemas.microsoft.com/office/drawing/2012/chart" uri="{CE6537A1-D6FC-4f65-9D91-7224C49458BB}"/>
            </c:extLst>
          </c:dLbls>
          <c:cat>
            <c:strRef>
              <c:f>Sheet1!$A$2:$A$3</c:f>
              <c:strCache>
                <c:ptCount val="2"/>
                <c:pt idx="0">
                  <c:v>children</c:v>
                </c:pt>
                <c:pt idx="1">
                  <c:v>adults</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0-C67A-4E92-80D0-37A3E819C1B0}"/>
            </c:ext>
          </c:extLst>
        </c:ser>
        <c:dLbls>
          <c:showLegendKey val="0"/>
          <c:showVal val="0"/>
          <c:showCatName val="0"/>
          <c:showSerName val="0"/>
          <c:showPercent val="1"/>
          <c:showBubbleSize val="0"/>
          <c:showLeaderLines val="1"/>
        </c:dLbls>
        <c:firstSliceAng val="0"/>
        <c:holeSize val="47"/>
      </c:doughnutChart>
      <c:spPr>
        <a:noFill/>
        <a:ln>
          <a:noFill/>
        </a:ln>
        <a:effectLst/>
      </c:spPr>
    </c:plotArea>
    <c:legend>
      <c:legendPos val="b"/>
      <c:legendEntry>
        <c:idx val="0"/>
        <c:txPr>
          <a:bodyPr rot="0" spcFirstLastPara="1" vertOverflow="ellipsis" vert="horz" wrap="square" anchor="ctr" anchorCtr="1"/>
          <a:lstStyle/>
          <a:p>
            <a:pPr>
              <a:defRPr sz="2500" b="1" i="0" u="none" strike="noStrike" kern="1200" baseline="0">
                <a:solidFill>
                  <a:schemeClr val="lt1">
                    <a:lumMod val="8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500" b="1" i="0" u="none" strike="noStrike" kern="1200" baseline="0">
                <a:solidFill>
                  <a:schemeClr val="lt1">
                    <a:lumMod val="85000"/>
                  </a:schemeClr>
                </a:solidFill>
                <a:latin typeface="+mn-lt"/>
                <a:ea typeface="+mn-ea"/>
                <a:cs typeface="+mn-cs"/>
              </a:defRPr>
            </a:pPr>
            <a:endParaRPr lang="en-US"/>
          </a:p>
        </c:txPr>
      </c:legendEntry>
      <c:layout>
        <c:manualLayout>
          <c:xMode val="edge"/>
          <c:yMode val="edge"/>
          <c:x val="0.38700142169728785"/>
          <c:y val="0.9038979281812306"/>
          <c:w val="0.26210826771653545"/>
          <c:h val="9.61020718187693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DC879-9702-4FE1-A22C-021F9976CBBC}" type="doc">
      <dgm:prSet loTypeId="urn:microsoft.com/office/officeart/2005/8/layout/StepDownProcess" loCatId="process" qsTypeId="urn:microsoft.com/office/officeart/2005/8/quickstyle/3d1" qsCatId="3D" csTypeId="urn:microsoft.com/office/officeart/2005/8/colors/accent1_2" csCatId="accent1" phldr="1"/>
      <dgm:spPr/>
      <dgm:t>
        <a:bodyPr/>
        <a:lstStyle/>
        <a:p>
          <a:endParaRPr lang="en-US"/>
        </a:p>
      </dgm:t>
    </dgm:pt>
    <dgm:pt modelId="{022C9B63-4A4C-468E-898C-517203B4528A}">
      <dgm:prSet phldrT="[Text]" custT="1"/>
      <dgm:spPr>
        <a:solidFill>
          <a:srgbClr val="CEDC00"/>
        </a:solidFill>
      </dgm:spPr>
      <dgm:t>
        <a:bodyPr/>
        <a:lstStyle/>
        <a:p>
          <a:r>
            <a:rPr lang="en-US" sz="2000" dirty="0"/>
            <a:t>30-50% increase in domestic violence</a:t>
          </a:r>
        </a:p>
      </dgm:t>
    </dgm:pt>
    <dgm:pt modelId="{FB56B578-D1E0-4A1C-AF13-1CF010D4200D}" type="parTrans" cxnId="{70CD33E3-BFAA-47E4-856E-DBDA1AB101D5}">
      <dgm:prSet/>
      <dgm:spPr/>
      <dgm:t>
        <a:bodyPr/>
        <a:lstStyle/>
        <a:p>
          <a:endParaRPr lang="en-US"/>
        </a:p>
      </dgm:t>
    </dgm:pt>
    <dgm:pt modelId="{A2FF065C-8982-4EFA-886A-6B3A8FF01CAD}" type="sibTrans" cxnId="{70CD33E3-BFAA-47E4-856E-DBDA1AB101D5}">
      <dgm:prSet/>
      <dgm:spPr/>
      <dgm:t>
        <a:bodyPr/>
        <a:lstStyle/>
        <a:p>
          <a:endParaRPr lang="en-US"/>
        </a:p>
      </dgm:t>
    </dgm:pt>
    <dgm:pt modelId="{1C9A7FA2-FD53-43A4-86BF-343689700324}">
      <dgm:prSet phldrT="[Text]" custT="1"/>
      <dgm:spPr/>
      <dgm:t>
        <a:bodyPr/>
        <a:lstStyle/>
        <a:p>
          <a:endParaRPr lang="en-US" sz="2000" dirty="0"/>
        </a:p>
      </dgm:t>
    </dgm:pt>
    <dgm:pt modelId="{691352C4-1B18-465D-AEC4-A35398F8E5C8}" type="parTrans" cxnId="{99CD0480-1246-47A0-BF99-1520E29E11C4}">
      <dgm:prSet/>
      <dgm:spPr/>
      <dgm:t>
        <a:bodyPr/>
        <a:lstStyle/>
        <a:p>
          <a:endParaRPr lang="en-US"/>
        </a:p>
      </dgm:t>
    </dgm:pt>
    <dgm:pt modelId="{CB98169E-A4EB-4ECE-8F03-AF57259F5797}" type="sibTrans" cxnId="{99CD0480-1246-47A0-BF99-1520E29E11C4}">
      <dgm:prSet/>
      <dgm:spPr/>
      <dgm:t>
        <a:bodyPr/>
        <a:lstStyle/>
        <a:p>
          <a:endParaRPr lang="en-US"/>
        </a:p>
      </dgm:t>
    </dgm:pt>
    <dgm:pt modelId="{055A2BCF-293F-4CA3-809A-032BA9C4B2E4}">
      <dgm:prSet phldrT="[Text]" custT="1"/>
      <dgm:spPr>
        <a:solidFill>
          <a:srgbClr val="CB2C30"/>
        </a:solidFill>
      </dgm:spPr>
      <dgm:t>
        <a:bodyPr/>
        <a:lstStyle/>
        <a:p>
          <a:r>
            <a:rPr lang="en-US" sz="2000" dirty="0"/>
            <a:t>5,360 reports reviewed by MDT coordinators</a:t>
          </a:r>
        </a:p>
      </dgm:t>
    </dgm:pt>
    <dgm:pt modelId="{238377EE-F349-470F-810E-A6A8A1C0AB18}" type="parTrans" cxnId="{72814212-3839-48D9-AC56-330FD6C4F977}">
      <dgm:prSet/>
      <dgm:spPr/>
      <dgm:t>
        <a:bodyPr/>
        <a:lstStyle/>
        <a:p>
          <a:endParaRPr lang="en-US"/>
        </a:p>
      </dgm:t>
    </dgm:pt>
    <dgm:pt modelId="{0602CD67-D981-4804-83CF-2C8C78E2AD53}" type="sibTrans" cxnId="{72814212-3839-48D9-AC56-330FD6C4F977}">
      <dgm:prSet/>
      <dgm:spPr/>
      <dgm:t>
        <a:bodyPr/>
        <a:lstStyle/>
        <a:p>
          <a:endParaRPr lang="en-US"/>
        </a:p>
      </dgm:t>
    </dgm:pt>
    <dgm:pt modelId="{79D885F2-331E-4C5E-8CFF-493B95173209}">
      <dgm:prSet phldrT="[Text]"/>
      <dgm:spPr/>
      <dgm:t>
        <a:bodyPr/>
        <a:lstStyle/>
        <a:p>
          <a:endParaRPr lang="en-US" dirty="0"/>
        </a:p>
      </dgm:t>
    </dgm:pt>
    <dgm:pt modelId="{557775B2-95BB-4ABC-BF2F-5115482019D5}" type="parTrans" cxnId="{826F0007-17E7-4BEC-AE9E-CAF0B9A4E886}">
      <dgm:prSet/>
      <dgm:spPr/>
      <dgm:t>
        <a:bodyPr/>
        <a:lstStyle/>
        <a:p>
          <a:endParaRPr lang="en-US"/>
        </a:p>
      </dgm:t>
    </dgm:pt>
    <dgm:pt modelId="{4A9EA807-A1AD-4B8C-90A0-7DBF9209F02A}" type="sibTrans" cxnId="{826F0007-17E7-4BEC-AE9E-CAF0B9A4E886}">
      <dgm:prSet/>
      <dgm:spPr/>
      <dgm:t>
        <a:bodyPr/>
        <a:lstStyle/>
        <a:p>
          <a:endParaRPr lang="en-US"/>
        </a:p>
      </dgm:t>
    </dgm:pt>
    <dgm:pt modelId="{204275BF-A7BE-4704-A5F3-E7A9559EE247}">
      <dgm:prSet phldrT="[Text]"/>
      <dgm:spPr>
        <a:solidFill>
          <a:srgbClr val="00A9CE"/>
        </a:solidFill>
      </dgm:spPr>
      <dgm:t>
        <a:bodyPr/>
        <a:lstStyle/>
        <a:p>
          <a:r>
            <a:rPr lang="en-US" dirty="0"/>
            <a:t>3,524 children and families served</a:t>
          </a:r>
        </a:p>
      </dgm:t>
    </dgm:pt>
    <dgm:pt modelId="{1308BF78-12B7-4783-A5CE-FB5FA6B65D77}" type="sibTrans" cxnId="{CA80D4BF-D1CD-46E6-9836-D0D9401C279E}">
      <dgm:prSet/>
      <dgm:spPr/>
      <dgm:t>
        <a:bodyPr/>
        <a:lstStyle/>
        <a:p>
          <a:endParaRPr lang="en-US"/>
        </a:p>
      </dgm:t>
    </dgm:pt>
    <dgm:pt modelId="{350B4FE1-60ED-4A4A-AD00-4CFA38D2D509}" type="parTrans" cxnId="{CA80D4BF-D1CD-46E6-9836-D0D9401C279E}">
      <dgm:prSet/>
      <dgm:spPr/>
      <dgm:t>
        <a:bodyPr/>
        <a:lstStyle/>
        <a:p>
          <a:endParaRPr lang="en-US"/>
        </a:p>
      </dgm:t>
    </dgm:pt>
    <dgm:pt modelId="{93708B2D-B417-456E-93CE-27CAE7A71E41}" type="pres">
      <dgm:prSet presAssocID="{ABBDC879-9702-4FE1-A22C-021F9976CBBC}" presName="rootnode" presStyleCnt="0">
        <dgm:presLayoutVars>
          <dgm:chMax/>
          <dgm:chPref/>
          <dgm:dir/>
          <dgm:animLvl val="lvl"/>
        </dgm:presLayoutVars>
      </dgm:prSet>
      <dgm:spPr/>
    </dgm:pt>
    <dgm:pt modelId="{5FC1FF4A-A2C2-4DA6-AA0B-AB81E2DDEA2F}" type="pres">
      <dgm:prSet presAssocID="{022C9B63-4A4C-468E-898C-517203B4528A}" presName="composite" presStyleCnt="0"/>
      <dgm:spPr/>
    </dgm:pt>
    <dgm:pt modelId="{0B5FDBCA-0FCA-40DF-A52B-64C1168ED302}" type="pres">
      <dgm:prSet presAssocID="{022C9B63-4A4C-468E-898C-517203B4528A}" presName="bentUpArrow1" presStyleLbl="alignImgPlace1" presStyleIdx="0" presStyleCnt="2"/>
      <dgm:spPr/>
    </dgm:pt>
    <dgm:pt modelId="{AACB2BCD-D348-4CFC-B079-53294A02354B}" type="pres">
      <dgm:prSet presAssocID="{022C9B63-4A4C-468E-898C-517203B4528A}" presName="ParentText" presStyleLbl="node1" presStyleIdx="0" presStyleCnt="3" custScaleX="156093" custLinFactNeighborX="-2467" custLinFactNeighborY="7676">
        <dgm:presLayoutVars>
          <dgm:chMax val="1"/>
          <dgm:chPref val="1"/>
          <dgm:bulletEnabled val="1"/>
        </dgm:presLayoutVars>
      </dgm:prSet>
      <dgm:spPr/>
    </dgm:pt>
    <dgm:pt modelId="{90E5F05D-3943-46AF-B06E-7B80FC487C4E}" type="pres">
      <dgm:prSet presAssocID="{022C9B63-4A4C-468E-898C-517203B4528A}" presName="ChildText" presStyleLbl="revTx" presStyleIdx="0" presStyleCnt="2" custScaleX="229431" custLinFactNeighborX="88731" custLinFactNeighborY="-5934">
        <dgm:presLayoutVars>
          <dgm:chMax val="0"/>
          <dgm:chPref val="0"/>
          <dgm:bulletEnabled val="1"/>
        </dgm:presLayoutVars>
      </dgm:prSet>
      <dgm:spPr/>
    </dgm:pt>
    <dgm:pt modelId="{120965B6-CBDE-44A2-9C6F-694470EC888C}" type="pres">
      <dgm:prSet presAssocID="{A2FF065C-8982-4EFA-886A-6B3A8FF01CAD}" presName="sibTrans" presStyleCnt="0"/>
      <dgm:spPr/>
    </dgm:pt>
    <dgm:pt modelId="{C7308CA4-D7D1-4826-B3EC-61443B21C351}" type="pres">
      <dgm:prSet presAssocID="{055A2BCF-293F-4CA3-809A-032BA9C4B2E4}" presName="composite" presStyleCnt="0"/>
      <dgm:spPr/>
    </dgm:pt>
    <dgm:pt modelId="{F219D261-237F-4D0B-AD35-DA8C127EBB9F}" type="pres">
      <dgm:prSet presAssocID="{055A2BCF-293F-4CA3-809A-032BA9C4B2E4}" presName="bentUpArrow1" presStyleLbl="alignImgPlace1" presStyleIdx="1" presStyleCnt="2" custLinFactNeighborX="13824" custLinFactNeighborY="5717"/>
      <dgm:spPr/>
    </dgm:pt>
    <dgm:pt modelId="{58DA346E-E4F5-43AB-97F0-688CF5019017}" type="pres">
      <dgm:prSet presAssocID="{055A2BCF-293F-4CA3-809A-032BA9C4B2E4}" presName="ParentText" presStyleLbl="node1" presStyleIdx="1" presStyleCnt="3" custScaleX="133772" custScaleY="94590" custLinFactNeighborY="7508">
        <dgm:presLayoutVars>
          <dgm:chMax val="1"/>
          <dgm:chPref val="1"/>
          <dgm:bulletEnabled val="1"/>
        </dgm:presLayoutVars>
      </dgm:prSet>
      <dgm:spPr/>
    </dgm:pt>
    <dgm:pt modelId="{672EDCA5-EEE0-41FB-8F76-F9ADA4A4550E}" type="pres">
      <dgm:prSet presAssocID="{055A2BCF-293F-4CA3-809A-032BA9C4B2E4}" presName="ChildText" presStyleLbl="revTx" presStyleIdx="1" presStyleCnt="2">
        <dgm:presLayoutVars>
          <dgm:chMax val="0"/>
          <dgm:chPref val="0"/>
          <dgm:bulletEnabled val="1"/>
        </dgm:presLayoutVars>
      </dgm:prSet>
      <dgm:spPr/>
    </dgm:pt>
    <dgm:pt modelId="{982EEAA4-C8FF-4807-8BF5-C3A217693F57}" type="pres">
      <dgm:prSet presAssocID="{0602CD67-D981-4804-83CF-2C8C78E2AD53}" presName="sibTrans" presStyleCnt="0"/>
      <dgm:spPr/>
    </dgm:pt>
    <dgm:pt modelId="{00F4F838-AC9B-4F4F-AD10-D8FFE6AB4DD7}" type="pres">
      <dgm:prSet presAssocID="{204275BF-A7BE-4704-A5F3-E7A9559EE247}" presName="composite" presStyleCnt="0"/>
      <dgm:spPr/>
    </dgm:pt>
    <dgm:pt modelId="{8A6DDC7D-BB8B-41C5-BCE2-212B7A85F5DC}" type="pres">
      <dgm:prSet presAssocID="{204275BF-A7BE-4704-A5F3-E7A9559EE247}" presName="ParentText" presStyleLbl="node1" presStyleIdx="2" presStyleCnt="3" custScaleX="136053" custLinFactNeighborX="3455">
        <dgm:presLayoutVars>
          <dgm:chMax val="1"/>
          <dgm:chPref val="1"/>
          <dgm:bulletEnabled val="1"/>
        </dgm:presLayoutVars>
      </dgm:prSet>
      <dgm:spPr/>
    </dgm:pt>
  </dgm:ptLst>
  <dgm:cxnLst>
    <dgm:cxn modelId="{826F0007-17E7-4BEC-AE9E-CAF0B9A4E886}" srcId="{055A2BCF-293F-4CA3-809A-032BA9C4B2E4}" destId="{79D885F2-331E-4C5E-8CFF-493B95173209}" srcOrd="0" destOrd="0" parTransId="{557775B2-95BB-4ABC-BF2F-5115482019D5}" sibTransId="{4A9EA807-A1AD-4B8C-90A0-7DBF9209F02A}"/>
    <dgm:cxn modelId="{72814212-3839-48D9-AC56-330FD6C4F977}" srcId="{ABBDC879-9702-4FE1-A22C-021F9976CBBC}" destId="{055A2BCF-293F-4CA3-809A-032BA9C4B2E4}" srcOrd="1" destOrd="0" parTransId="{238377EE-F349-470F-810E-A6A8A1C0AB18}" sibTransId="{0602CD67-D981-4804-83CF-2C8C78E2AD53}"/>
    <dgm:cxn modelId="{0170395C-7094-452D-B8F2-5C9C7B84178F}" type="presOf" srcId="{055A2BCF-293F-4CA3-809A-032BA9C4B2E4}" destId="{58DA346E-E4F5-43AB-97F0-688CF5019017}" srcOrd="0" destOrd="0" presId="urn:microsoft.com/office/officeart/2005/8/layout/StepDownProcess"/>
    <dgm:cxn modelId="{F87AF066-45E1-4C5C-B9AF-4327109F5FE9}" type="presOf" srcId="{79D885F2-331E-4C5E-8CFF-493B95173209}" destId="{672EDCA5-EEE0-41FB-8F76-F9ADA4A4550E}" srcOrd="0" destOrd="0" presId="urn:microsoft.com/office/officeart/2005/8/layout/StepDownProcess"/>
    <dgm:cxn modelId="{229BAC74-A0D9-4725-B7B5-094DAD8C6AE7}" type="presOf" srcId="{1C9A7FA2-FD53-43A4-86BF-343689700324}" destId="{90E5F05D-3943-46AF-B06E-7B80FC487C4E}" srcOrd="0" destOrd="0" presId="urn:microsoft.com/office/officeart/2005/8/layout/StepDownProcess"/>
    <dgm:cxn modelId="{99CD0480-1246-47A0-BF99-1520E29E11C4}" srcId="{022C9B63-4A4C-468E-898C-517203B4528A}" destId="{1C9A7FA2-FD53-43A4-86BF-343689700324}" srcOrd="0" destOrd="0" parTransId="{691352C4-1B18-465D-AEC4-A35398F8E5C8}" sibTransId="{CB98169E-A4EB-4ECE-8F03-AF57259F5797}"/>
    <dgm:cxn modelId="{F9BE93BD-2DD6-4B22-856F-373F489A655F}" type="presOf" srcId="{ABBDC879-9702-4FE1-A22C-021F9976CBBC}" destId="{93708B2D-B417-456E-93CE-27CAE7A71E41}" srcOrd="0" destOrd="0" presId="urn:microsoft.com/office/officeart/2005/8/layout/StepDownProcess"/>
    <dgm:cxn modelId="{CA80D4BF-D1CD-46E6-9836-D0D9401C279E}" srcId="{ABBDC879-9702-4FE1-A22C-021F9976CBBC}" destId="{204275BF-A7BE-4704-A5F3-E7A9559EE247}" srcOrd="2" destOrd="0" parTransId="{350B4FE1-60ED-4A4A-AD00-4CFA38D2D509}" sibTransId="{1308BF78-12B7-4783-A5CE-FB5FA6B65D77}"/>
    <dgm:cxn modelId="{8149BCCA-52AF-4AD7-8229-30765554D439}" type="presOf" srcId="{204275BF-A7BE-4704-A5F3-E7A9559EE247}" destId="{8A6DDC7D-BB8B-41C5-BCE2-212B7A85F5DC}" srcOrd="0" destOrd="0" presId="urn:microsoft.com/office/officeart/2005/8/layout/StepDownProcess"/>
    <dgm:cxn modelId="{089362D3-EA87-43A3-9679-BA92C51490C7}" type="presOf" srcId="{022C9B63-4A4C-468E-898C-517203B4528A}" destId="{AACB2BCD-D348-4CFC-B079-53294A02354B}" srcOrd="0" destOrd="0" presId="urn:microsoft.com/office/officeart/2005/8/layout/StepDownProcess"/>
    <dgm:cxn modelId="{70CD33E3-BFAA-47E4-856E-DBDA1AB101D5}" srcId="{ABBDC879-9702-4FE1-A22C-021F9976CBBC}" destId="{022C9B63-4A4C-468E-898C-517203B4528A}" srcOrd="0" destOrd="0" parTransId="{FB56B578-D1E0-4A1C-AF13-1CF010D4200D}" sibTransId="{A2FF065C-8982-4EFA-886A-6B3A8FF01CAD}"/>
    <dgm:cxn modelId="{9650AAA5-35BE-45AC-A66C-3601818D8EDA}" type="presParOf" srcId="{93708B2D-B417-456E-93CE-27CAE7A71E41}" destId="{5FC1FF4A-A2C2-4DA6-AA0B-AB81E2DDEA2F}" srcOrd="0" destOrd="0" presId="urn:microsoft.com/office/officeart/2005/8/layout/StepDownProcess"/>
    <dgm:cxn modelId="{D906C3AD-07A1-4CBE-B606-F9BD37B4E655}" type="presParOf" srcId="{5FC1FF4A-A2C2-4DA6-AA0B-AB81E2DDEA2F}" destId="{0B5FDBCA-0FCA-40DF-A52B-64C1168ED302}" srcOrd="0" destOrd="0" presId="urn:microsoft.com/office/officeart/2005/8/layout/StepDownProcess"/>
    <dgm:cxn modelId="{4C4C0B10-9521-4E5E-8133-E92D9D5C3F87}" type="presParOf" srcId="{5FC1FF4A-A2C2-4DA6-AA0B-AB81E2DDEA2F}" destId="{AACB2BCD-D348-4CFC-B079-53294A02354B}" srcOrd="1" destOrd="0" presId="urn:microsoft.com/office/officeart/2005/8/layout/StepDownProcess"/>
    <dgm:cxn modelId="{D04C19A6-884B-4850-B647-9D0B787F592B}" type="presParOf" srcId="{5FC1FF4A-A2C2-4DA6-AA0B-AB81E2DDEA2F}" destId="{90E5F05D-3943-46AF-B06E-7B80FC487C4E}" srcOrd="2" destOrd="0" presId="urn:microsoft.com/office/officeart/2005/8/layout/StepDownProcess"/>
    <dgm:cxn modelId="{C9162CD2-9B0F-49C2-AA71-D52F6AA38BA1}" type="presParOf" srcId="{93708B2D-B417-456E-93CE-27CAE7A71E41}" destId="{120965B6-CBDE-44A2-9C6F-694470EC888C}" srcOrd="1" destOrd="0" presId="urn:microsoft.com/office/officeart/2005/8/layout/StepDownProcess"/>
    <dgm:cxn modelId="{FDE70C24-DDA2-4411-BD6B-0F39DFCB0F89}" type="presParOf" srcId="{93708B2D-B417-456E-93CE-27CAE7A71E41}" destId="{C7308CA4-D7D1-4826-B3EC-61443B21C351}" srcOrd="2" destOrd="0" presId="urn:microsoft.com/office/officeart/2005/8/layout/StepDownProcess"/>
    <dgm:cxn modelId="{F4606423-F4F5-4964-A249-0DFE1CECCA97}" type="presParOf" srcId="{C7308CA4-D7D1-4826-B3EC-61443B21C351}" destId="{F219D261-237F-4D0B-AD35-DA8C127EBB9F}" srcOrd="0" destOrd="0" presId="urn:microsoft.com/office/officeart/2005/8/layout/StepDownProcess"/>
    <dgm:cxn modelId="{B06FFBE3-56E8-465D-A5C3-D8D6F8D1DF6A}" type="presParOf" srcId="{C7308CA4-D7D1-4826-B3EC-61443B21C351}" destId="{58DA346E-E4F5-43AB-97F0-688CF5019017}" srcOrd="1" destOrd="0" presId="urn:microsoft.com/office/officeart/2005/8/layout/StepDownProcess"/>
    <dgm:cxn modelId="{211365D7-4B8B-4E62-89D7-ADDE465A8721}" type="presParOf" srcId="{C7308CA4-D7D1-4826-B3EC-61443B21C351}" destId="{672EDCA5-EEE0-41FB-8F76-F9ADA4A4550E}" srcOrd="2" destOrd="0" presId="urn:microsoft.com/office/officeart/2005/8/layout/StepDownProcess"/>
    <dgm:cxn modelId="{D93FFF61-66CB-4F8E-A37E-67F489B51345}" type="presParOf" srcId="{93708B2D-B417-456E-93CE-27CAE7A71E41}" destId="{982EEAA4-C8FF-4807-8BF5-C3A217693F57}" srcOrd="3" destOrd="0" presId="urn:microsoft.com/office/officeart/2005/8/layout/StepDownProcess"/>
    <dgm:cxn modelId="{12C5DCA9-7347-4683-9F0E-11D5A984E828}" type="presParOf" srcId="{93708B2D-B417-456E-93CE-27CAE7A71E41}" destId="{00F4F838-AC9B-4F4F-AD10-D8FFE6AB4DD7}" srcOrd="4" destOrd="0" presId="urn:microsoft.com/office/officeart/2005/8/layout/StepDownProcess"/>
    <dgm:cxn modelId="{FEDB9A8C-6B31-4EEC-9128-475CAF2DB8F0}" type="presParOf" srcId="{00F4F838-AC9B-4F4F-AD10-D8FFE6AB4DD7}" destId="{8A6DDC7D-BB8B-41C5-BCE2-212B7A85F5D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BDC879-9702-4FE1-A22C-021F9976CBBC}" type="doc">
      <dgm:prSet loTypeId="urn:microsoft.com/office/officeart/2005/8/layout/StepDownProcess" loCatId="process" qsTypeId="urn:microsoft.com/office/officeart/2005/8/quickstyle/3d1" qsCatId="3D" csTypeId="urn:microsoft.com/office/officeart/2005/8/colors/accent1_2" csCatId="accent1" phldr="1"/>
      <dgm:spPr/>
      <dgm:t>
        <a:bodyPr/>
        <a:lstStyle/>
        <a:p>
          <a:endParaRPr lang="en-US"/>
        </a:p>
      </dgm:t>
    </dgm:pt>
    <dgm:pt modelId="{79D885F2-331E-4C5E-8CFF-493B95173209}">
      <dgm:prSet phldrT="[Text]"/>
      <dgm:spPr>
        <a:solidFill>
          <a:srgbClr val="CEDC00"/>
        </a:solidFill>
      </dgm:spPr>
      <dgm:t>
        <a:bodyPr/>
        <a:lstStyle/>
        <a:p>
          <a:r>
            <a:rPr lang="en-US" dirty="0"/>
            <a:t>Child does not need to be questioned</a:t>
          </a:r>
        </a:p>
      </dgm:t>
    </dgm:pt>
    <dgm:pt modelId="{557775B2-95BB-4ABC-BF2F-5115482019D5}" type="parTrans" cxnId="{826F0007-17E7-4BEC-AE9E-CAF0B9A4E886}">
      <dgm:prSet/>
      <dgm:spPr/>
      <dgm:t>
        <a:bodyPr/>
        <a:lstStyle/>
        <a:p>
          <a:endParaRPr lang="en-US"/>
        </a:p>
      </dgm:t>
    </dgm:pt>
    <dgm:pt modelId="{4A9EA807-A1AD-4B8C-90A0-7DBF9209F02A}" type="sibTrans" cxnId="{826F0007-17E7-4BEC-AE9E-CAF0B9A4E886}">
      <dgm:prSet/>
      <dgm:spPr/>
      <dgm:t>
        <a:bodyPr/>
        <a:lstStyle/>
        <a:p>
          <a:endParaRPr lang="en-US"/>
        </a:p>
      </dgm:t>
    </dgm:pt>
    <dgm:pt modelId="{4B3FA05B-D8FE-4B18-AB14-FB597B0128DB}">
      <dgm:prSet phldrT="[Text]"/>
      <dgm:spPr>
        <a:solidFill>
          <a:srgbClr val="CB2C30"/>
        </a:solidFill>
      </dgm:spPr>
      <dgm:t>
        <a:bodyPr/>
        <a:lstStyle/>
        <a:p>
          <a:r>
            <a:rPr lang="en-US" dirty="0"/>
            <a:t>Notify campus police immediately</a:t>
          </a:r>
        </a:p>
      </dgm:t>
    </dgm:pt>
    <dgm:pt modelId="{8410A7AE-7BF1-496A-93BF-3153D81ED28B}" type="parTrans" cxnId="{13E511C7-3556-4B72-AE4F-C7B9596731E6}">
      <dgm:prSet/>
      <dgm:spPr/>
      <dgm:t>
        <a:bodyPr/>
        <a:lstStyle/>
        <a:p>
          <a:endParaRPr lang="en-US"/>
        </a:p>
      </dgm:t>
    </dgm:pt>
    <dgm:pt modelId="{B38E05D7-6824-43EA-8CAC-A91B03D7738A}" type="sibTrans" cxnId="{13E511C7-3556-4B72-AE4F-C7B9596731E6}">
      <dgm:prSet/>
      <dgm:spPr/>
      <dgm:t>
        <a:bodyPr/>
        <a:lstStyle/>
        <a:p>
          <a:endParaRPr lang="en-US"/>
        </a:p>
      </dgm:t>
    </dgm:pt>
    <dgm:pt modelId="{4FC7A7CE-BECE-4358-9756-0C4DC07477AE}">
      <dgm:prSet phldrT="[Text]"/>
      <dgm:spPr>
        <a:solidFill>
          <a:srgbClr val="00A9CE"/>
        </a:solidFill>
      </dgm:spPr>
      <dgm:t>
        <a:bodyPr/>
        <a:lstStyle/>
        <a:p>
          <a:r>
            <a:rPr lang="en-US" dirty="0"/>
            <a:t>Make a CPS report </a:t>
          </a:r>
        </a:p>
      </dgm:t>
    </dgm:pt>
    <dgm:pt modelId="{A781D778-FD8A-496C-B04B-5874B3BD1EC4}" type="parTrans" cxnId="{9A33980D-8C39-4740-9D0A-BACC9CFB6156}">
      <dgm:prSet/>
      <dgm:spPr/>
      <dgm:t>
        <a:bodyPr/>
        <a:lstStyle/>
        <a:p>
          <a:endParaRPr lang="en-US"/>
        </a:p>
      </dgm:t>
    </dgm:pt>
    <dgm:pt modelId="{313D008F-46A7-491B-864C-7A0AF3513840}" type="sibTrans" cxnId="{9A33980D-8C39-4740-9D0A-BACC9CFB6156}">
      <dgm:prSet/>
      <dgm:spPr/>
      <dgm:t>
        <a:bodyPr/>
        <a:lstStyle/>
        <a:p>
          <a:endParaRPr lang="en-US"/>
        </a:p>
      </dgm:t>
    </dgm:pt>
    <dgm:pt modelId="{93708B2D-B417-456E-93CE-27CAE7A71E41}" type="pres">
      <dgm:prSet presAssocID="{ABBDC879-9702-4FE1-A22C-021F9976CBBC}" presName="rootnode" presStyleCnt="0">
        <dgm:presLayoutVars>
          <dgm:chMax/>
          <dgm:chPref/>
          <dgm:dir/>
          <dgm:animLvl val="lvl"/>
        </dgm:presLayoutVars>
      </dgm:prSet>
      <dgm:spPr/>
    </dgm:pt>
    <dgm:pt modelId="{16D7AA72-FE4F-49E5-BE02-07C0D0BE049D}" type="pres">
      <dgm:prSet presAssocID="{79D885F2-331E-4C5E-8CFF-493B95173209}" presName="composite" presStyleCnt="0"/>
      <dgm:spPr/>
    </dgm:pt>
    <dgm:pt modelId="{772E2822-C1FE-469C-BAF9-1596719DCEC6}" type="pres">
      <dgm:prSet presAssocID="{79D885F2-331E-4C5E-8CFF-493B95173209}" presName="bentUpArrow1" presStyleLbl="alignImgPlace1" presStyleIdx="0" presStyleCnt="2"/>
      <dgm:spPr/>
    </dgm:pt>
    <dgm:pt modelId="{0523D066-5D51-493E-8978-AC73D4FB3182}" type="pres">
      <dgm:prSet presAssocID="{79D885F2-331E-4C5E-8CFF-493B95173209}" presName="ParentText" presStyleLbl="node1" presStyleIdx="0" presStyleCnt="3" custScaleX="239882">
        <dgm:presLayoutVars>
          <dgm:chMax val="1"/>
          <dgm:chPref val="1"/>
          <dgm:bulletEnabled val="1"/>
        </dgm:presLayoutVars>
      </dgm:prSet>
      <dgm:spPr/>
    </dgm:pt>
    <dgm:pt modelId="{6D1062D2-5D02-477F-B646-0FE9E393AFE4}" type="pres">
      <dgm:prSet presAssocID="{79D885F2-331E-4C5E-8CFF-493B95173209}" presName="ChildText" presStyleLbl="revTx" presStyleIdx="0" presStyleCnt="2">
        <dgm:presLayoutVars>
          <dgm:chMax val="0"/>
          <dgm:chPref val="0"/>
          <dgm:bulletEnabled val="1"/>
        </dgm:presLayoutVars>
      </dgm:prSet>
      <dgm:spPr/>
    </dgm:pt>
    <dgm:pt modelId="{9C9B7D54-5184-4C3F-B6B6-BA87C9C92CBB}" type="pres">
      <dgm:prSet presAssocID="{4A9EA807-A1AD-4B8C-90A0-7DBF9209F02A}" presName="sibTrans" presStyleCnt="0"/>
      <dgm:spPr/>
    </dgm:pt>
    <dgm:pt modelId="{362B91F4-54E4-43B5-BB80-0D838EFCD814}" type="pres">
      <dgm:prSet presAssocID="{4B3FA05B-D8FE-4B18-AB14-FB597B0128DB}" presName="composite" presStyleCnt="0"/>
      <dgm:spPr/>
    </dgm:pt>
    <dgm:pt modelId="{1CFDA5F2-2B3B-4473-9409-3F2714D109A2}" type="pres">
      <dgm:prSet presAssocID="{4B3FA05B-D8FE-4B18-AB14-FB597B0128DB}" presName="bentUpArrow1" presStyleLbl="alignImgPlace1" presStyleIdx="1" presStyleCnt="2"/>
      <dgm:spPr/>
    </dgm:pt>
    <dgm:pt modelId="{02297E5B-4D6B-4176-A450-04A12B4A0477}" type="pres">
      <dgm:prSet presAssocID="{4B3FA05B-D8FE-4B18-AB14-FB597B0128DB}" presName="ParentText" presStyleLbl="node1" presStyleIdx="1" presStyleCnt="3" custScaleX="261673" custScaleY="94277">
        <dgm:presLayoutVars>
          <dgm:chMax val="1"/>
          <dgm:chPref val="1"/>
          <dgm:bulletEnabled val="1"/>
        </dgm:presLayoutVars>
      </dgm:prSet>
      <dgm:spPr/>
    </dgm:pt>
    <dgm:pt modelId="{6A8F579E-573E-4997-9A10-B9F1E4768E05}" type="pres">
      <dgm:prSet presAssocID="{4B3FA05B-D8FE-4B18-AB14-FB597B0128DB}" presName="ChildText" presStyleLbl="revTx" presStyleIdx="1" presStyleCnt="2">
        <dgm:presLayoutVars>
          <dgm:chMax val="0"/>
          <dgm:chPref val="0"/>
          <dgm:bulletEnabled val="1"/>
        </dgm:presLayoutVars>
      </dgm:prSet>
      <dgm:spPr/>
    </dgm:pt>
    <dgm:pt modelId="{D75B7145-57CF-40B6-8ABD-D116D962BAA6}" type="pres">
      <dgm:prSet presAssocID="{B38E05D7-6824-43EA-8CAC-A91B03D7738A}" presName="sibTrans" presStyleCnt="0"/>
      <dgm:spPr/>
    </dgm:pt>
    <dgm:pt modelId="{5FB755C1-8F3A-4900-AC60-0C0AA610EA0C}" type="pres">
      <dgm:prSet presAssocID="{4FC7A7CE-BECE-4358-9756-0C4DC07477AE}" presName="composite" presStyleCnt="0"/>
      <dgm:spPr/>
    </dgm:pt>
    <dgm:pt modelId="{FB5F6AD9-52D4-4A1C-8266-1D978542446C}" type="pres">
      <dgm:prSet presAssocID="{4FC7A7CE-BECE-4358-9756-0C4DC07477AE}" presName="ParentText" presStyleLbl="node1" presStyleIdx="2" presStyleCnt="3" custScaleX="264357">
        <dgm:presLayoutVars>
          <dgm:chMax val="1"/>
          <dgm:chPref val="1"/>
          <dgm:bulletEnabled val="1"/>
        </dgm:presLayoutVars>
      </dgm:prSet>
      <dgm:spPr/>
    </dgm:pt>
  </dgm:ptLst>
  <dgm:cxnLst>
    <dgm:cxn modelId="{826F0007-17E7-4BEC-AE9E-CAF0B9A4E886}" srcId="{ABBDC879-9702-4FE1-A22C-021F9976CBBC}" destId="{79D885F2-331E-4C5E-8CFF-493B95173209}" srcOrd="0" destOrd="0" parTransId="{557775B2-95BB-4ABC-BF2F-5115482019D5}" sibTransId="{4A9EA807-A1AD-4B8C-90A0-7DBF9209F02A}"/>
    <dgm:cxn modelId="{9A33980D-8C39-4740-9D0A-BACC9CFB6156}" srcId="{ABBDC879-9702-4FE1-A22C-021F9976CBBC}" destId="{4FC7A7CE-BECE-4358-9756-0C4DC07477AE}" srcOrd="2" destOrd="0" parTransId="{A781D778-FD8A-496C-B04B-5874B3BD1EC4}" sibTransId="{313D008F-46A7-491B-864C-7A0AF3513840}"/>
    <dgm:cxn modelId="{35A9500F-5FB1-4087-BA9A-B608FE923D1A}" type="presOf" srcId="{79D885F2-331E-4C5E-8CFF-493B95173209}" destId="{0523D066-5D51-493E-8978-AC73D4FB3182}" srcOrd="0" destOrd="0" presId="urn:microsoft.com/office/officeart/2005/8/layout/StepDownProcess"/>
    <dgm:cxn modelId="{A0202D43-4D87-46B4-A4E0-FE70B1E6527F}" type="presOf" srcId="{4B3FA05B-D8FE-4B18-AB14-FB597B0128DB}" destId="{02297E5B-4D6B-4176-A450-04A12B4A0477}" srcOrd="0" destOrd="0" presId="urn:microsoft.com/office/officeart/2005/8/layout/StepDownProcess"/>
    <dgm:cxn modelId="{0D5A4B70-862B-48AE-AA93-C1530326504E}" type="presOf" srcId="{4FC7A7CE-BECE-4358-9756-0C4DC07477AE}" destId="{FB5F6AD9-52D4-4A1C-8266-1D978542446C}" srcOrd="0" destOrd="0" presId="urn:microsoft.com/office/officeart/2005/8/layout/StepDownProcess"/>
    <dgm:cxn modelId="{F9BE93BD-2DD6-4B22-856F-373F489A655F}" type="presOf" srcId="{ABBDC879-9702-4FE1-A22C-021F9976CBBC}" destId="{93708B2D-B417-456E-93CE-27CAE7A71E41}" srcOrd="0" destOrd="0" presId="urn:microsoft.com/office/officeart/2005/8/layout/StepDownProcess"/>
    <dgm:cxn modelId="{13E511C7-3556-4B72-AE4F-C7B9596731E6}" srcId="{ABBDC879-9702-4FE1-A22C-021F9976CBBC}" destId="{4B3FA05B-D8FE-4B18-AB14-FB597B0128DB}" srcOrd="1" destOrd="0" parTransId="{8410A7AE-7BF1-496A-93BF-3153D81ED28B}" sibTransId="{B38E05D7-6824-43EA-8CAC-A91B03D7738A}"/>
    <dgm:cxn modelId="{3C3BD377-60FB-4D1D-88AD-D60A3EE64995}" type="presParOf" srcId="{93708B2D-B417-456E-93CE-27CAE7A71E41}" destId="{16D7AA72-FE4F-49E5-BE02-07C0D0BE049D}" srcOrd="0" destOrd="0" presId="urn:microsoft.com/office/officeart/2005/8/layout/StepDownProcess"/>
    <dgm:cxn modelId="{E25CA8C8-6B14-4B5A-A703-F3D743062E45}" type="presParOf" srcId="{16D7AA72-FE4F-49E5-BE02-07C0D0BE049D}" destId="{772E2822-C1FE-469C-BAF9-1596719DCEC6}" srcOrd="0" destOrd="0" presId="urn:microsoft.com/office/officeart/2005/8/layout/StepDownProcess"/>
    <dgm:cxn modelId="{75C5F5D0-1967-49F2-ADFB-1D0F99C58DD5}" type="presParOf" srcId="{16D7AA72-FE4F-49E5-BE02-07C0D0BE049D}" destId="{0523D066-5D51-493E-8978-AC73D4FB3182}" srcOrd="1" destOrd="0" presId="urn:microsoft.com/office/officeart/2005/8/layout/StepDownProcess"/>
    <dgm:cxn modelId="{408CA557-0EE6-4C52-AA47-762168845A6C}" type="presParOf" srcId="{16D7AA72-FE4F-49E5-BE02-07C0D0BE049D}" destId="{6D1062D2-5D02-477F-B646-0FE9E393AFE4}" srcOrd="2" destOrd="0" presId="urn:microsoft.com/office/officeart/2005/8/layout/StepDownProcess"/>
    <dgm:cxn modelId="{DB12207D-E9F9-4B23-ABA3-C49F8CC1D0A3}" type="presParOf" srcId="{93708B2D-B417-456E-93CE-27CAE7A71E41}" destId="{9C9B7D54-5184-4C3F-B6B6-BA87C9C92CBB}" srcOrd="1" destOrd="0" presId="urn:microsoft.com/office/officeart/2005/8/layout/StepDownProcess"/>
    <dgm:cxn modelId="{7BCF5569-2D49-41A2-9772-6E719E7397E3}" type="presParOf" srcId="{93708B2D-B417-456E-93CE-27CAE7A71E41}" destId="{362B91F4-54E4-43B5-BB80-0D838EFCD814}" srcOrd="2" destOrd="0" presId="urn:microsoft.com/office/officeart/2005/8/layout/StepDownProcess"/>
    <dgm:cxn modelId="{7B7448F0-DFF6-4161-9778-5F45597B6CD9}" type="presParOf" srcId="{362B91F4-54E4-43B5-BB80-0D838EFCD814}" destId="{1CFDA5F2-2B3B-4473-9409-3F2714D109A2}" srcOrd="0" destOrd="0" presId="urn:microsoft.com/office/officeart/2005/8/layout/StepDownProcess"/>
    <dgm:cxn modelId="{5C147EB8-63D3-4267-84C3-20EF77F2BE3B}" type="presParOf" srcId="{362B91F4-54E4-43B5-BB80-0D838EFCD814}" destId="{02297E5B-4D6B-4176-A450-04A12B4A0477}" srcOrd="1" destOrd="0" presId="urn:microsoft.com/office/officeart/2005/8/layout/StepDownProcess"/>
    <dgm:cxn modelId="{645DC8E8-8AC0-48E6-AF57-A295BC09093C}" type="presParOf" srcId="{362B91F4-54E4-43B5-BB80-0D838EFCD814}" destId="{6A8F579E-573E-4997-9A10-B9F1E4768E05}" srcOrd="2" destOrd="0" presId="urn:microsoft.com/office/officeart/2005/8/layout/StepDownProcess"/>
    <dgm:cxn modelId="{0499CC1A-DD71-4F13-9AAE-6A968C4B3804}" type="presParOf" srcId="{93708B2D-B417-456E-93CE-27CAE7A71E41}" destId="{D75B7145-57CF-40B6-8ABD-D116D962BAA6}" srcOrd="3" destOrd="0" presId="urn:microsoft.com/office/officeart/2005/8/layout/StepDownProcess"/>
    <dgm:cxn modelId="{CE2B1E90-281F-4603-8CD3-5D0261CED6B3}" type="presParOf" srcId="{93708B2D-B417-456E-93CE-27CAE7A71E41}" destId="{5FB755C1-8F3A-4900-AC60-0C0AA610EA0C}" srcOrd="4" destOrd="0" presId="urn:microsoft.com/office/officeart/2005/8/layout/StepDownProcess"/>
    <dgm:cxn modelId="{D9CD5FAA-EDA5-464E-9EBC-FEE31E9643BA}" type="presParOf" srcId="{5FB755C1-8F3A-4900-AC60-0C0AA610EA0C}" destId="{FB5F6AD9-52D4-4A1C-8266-1D978542446C}"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2901F-28AC-499A-B2E6-BE2386AB1738}" type="doc">
      <dgm:prSet loTypeId="urn:microsoft.com/office/officeart/2005/8/layout/chevronAccent+Icon" loCatId="process" qsTypeId="urn:microsoft.com/office/officeart/2005/8/quickstyle/3d2" qsCatId="3D" csTypeId="urn:microsoft.com/office/officeart/2005/8/colors/accent1_2" csCatId="accent1" phldr="1"/>
      <dgm:spPr/>
      <dgm:t>
        <a:bodyPr/>
        <a:lstStyle/>
        <a:p>
          <a:endParaRPr lang="en-US"/>
        </a:p>
      </dgm:t>
    </dgm:pt>
    <dgm:pt modelId="{12706433-FD7F-4A60-B4EA-BA73CE4E5EC0}">
      <dgm:prSet phldrT="[Text]"/>
      <dgm:spPr/>
      <dgm:t>
        <a:bodyPr/>
        <a:lstStyle/>
        <a:p>
          <a:r>
            <a:rPr lang="en-US" dirty="0"/>
            <a:t>More</a:t>
          </a:r>
          <a:r>
            <a:rPr lang="en-US" baseline="0" dirty="0"/>
            <a:t> at risk for abuse</a:t>
          </a:r>
          <a:endParaRPr lang="en-US" dirty="0"/>
        </a:p>
      </dgm:t>
    </dgm:pt>
    <dgm:pt modelId="{CB817BC3-74A2-4B0C-97F9-FFFAD22CE551}" type="parTrans" cxnId="{F55A8BA6-A8C5-44C6-A404-55AC37DC05E5}">
      <dgm:prSet/>
      <dgm:spPr/>
      <dgm:t>
        <a:bodyPr/>
        <a:lstStyle/>
        <a:p>
          <a:endParaRPr lang="en-US"/>
        </a:p>
      </dgm:t>
    </dgm:pt>
    <dgm:pt modelId="{5F4F3674-36A0-4D24-A0BA-3F2CC006F27E}" type="sibTrans" cxnId="{F55A8BA6-A8C5-44C6-A404-55AC37DC05E5}">
      <dgm:prSet/>
      <dgm:spPr/>
      <dgm:t>
        <a:bodyPr/>
        <a:lstStyle/>
        <a:p>
          <a:endParaRPr lang="en-US"/>
        </a:p>
      </dgm:t>
    </dgm:pt>
    <dgm:pt modelId="{08AFAE23-3157-4BF8-8081-A8ED5D48AEF8}">
      <dgm:prSet phldrT="[Text]"/>
      <dgm:spPr/>
      <dgm:t>
        <a:bodyPr/>
        <a:lstStyle/>
        <a:p>
          <a:r>
            <a:rPr lang="en-US" dirty="0"/>
            <a:t>Noticing signs is even more important</a:t>
          </a:r>
        </a:p>
      </dgm:t>
    </dgm:pt>
    <dgm:pt modelId="{66B5CAA1-39A6-4286-9BD4-245969E35079}" type="parTrans" cxnId="{63CA41F5-D684-43F8-9AAD-571E26ABF69D}">
      <dgm:prSet/>
      <dgm:spPr/>
      <dgm:t>
        <a:bodyPr/>
        <a:lstStyle/>
        <a:p>
          <a:endParaRPr lang="en-US"/>
        </a:p>
      </dgm:t>
    </dgm:pt>
    <dgm:pt modelId="{43743EED-4686-4A81-832C-EB9676B1E646}" type="sibTrans" cxnId="{63CA41F5-D684-43F8-9AAD-571E26ABF69D}">
      <dgm:prSet/>
      <dgm:spPr/>
      <dgm:t>
        <a:bodyPr/>
        <a:lstStyle/>
        <a:p>
          <a:endParaRPr lang="en-US"/>
        </a:p>
      </dgm:t>
    </dgm:pt>
    <dgm:pt modelId="{413A0EDE-D5A1-456C-8EC6-D8DAE7752178}">
      <dgm:prSet phldrT="[Text]"/>
      <dgm:spPr/>
      <dgm:t>
        <a:bodyPr/>
        <a:lstStyle/>
        <a:p>
          <a:r>
            <a:rPr lang="en-US" dirty="0"/>
            <a:t>Signs may be missed as part of diagnosis</a:t>
          </a:r>
        </a:p>
      </dgm:t>
    </dgm:pt>
    <dgm:pt modelId="{0C1BC795-10DD-429E-842B-5CA9D634429F}" type="parTrans" cxnId="{018F55E1-3D81-4BE2-A682-3D1AB7BBEA9A}">
      <dgm:prSet/>
      <dgm:spPr/>
      <dgm:t>
        <a:bodyPr/>
        <a:lstStyle/>
        <a:p>
          <a:endParaRPr lang="en-US"/>
        </a:p>
      </dgm:t>
    </dgm:pt>
    <dgm:pt modelId="{B6C3F201-CBD9-4A66-9381-DC0D67E5C39F}" type="sibTrans" cxnId="{018F55E1-3D81-4BE2-A682-3D1AB7BBEA9A}">
      <dgm:prSet/>
      <dgm:spPr/>
      <dgm:t>
        <a:bodyPr/>
        <a:lstStyle/>
        <a:p>
          <a:endParaRPr lang="en-US"/>
        </a:p>
      </dgm:t>
    </dgm:pt>
    <dgm:pt modelId="{0BBD3F8C-CDB4-43F2-913B-615438774297}" type="pres">
      <dgm:prSet presAssocID="{7E22901F-28AC-499A-B2E6-BE2386AB1738}" presName="Name0" presStyleCnt="0">
        <dgm:presLayoutVars>
          <dgm:dir/>
          <dgm:resizeHandles val="exact"/>
        </dgm:presLayoutVars>
      </dgm:prSet>
      <dgm:spPr/>
    </dgm:pt>
    <dgm:pt modelId="{52364E81-8FFE-4E7E-90AB-DF8F9F1EB8B9}" type="pres">
      <dgm:prSet presAssocID="{12706433-FD7F-4A60-B4EA-BA73CE4E5EC0}" presName="composite" presStyleCnt="0"/>
      <dgm:spPr/>
    </dgm:pt>
    <dgm:pt modelId="{29448F3C-6CE3-4B11-A7D3-622493F535AD}" type="pres">
      <dgm:prSet presAssocID="{12706433-FD7F-4A60-B4EA-BA73CE4E5EC0}" presName="bgChev" presStyleLbl="node1" presStyleIdx="0" presStyleCnt="3"/>
      <dgm:spPr>
        <a:solidFill>
          <a:srgbClr val="CEDC00"/>
        </a:solidFill>
      </dgm:spPr>
    </dgm:pt>
    <dgm:pt modelId="{72A90C9C-C3D3-41A5-B991-83D9C2CA17F0}" type="pres">
      <dgm:prSet presAssocID="{12706433-FD7F-4A60-B4EA-BA73CE4E5EC0}" presName="txNode" presStyleLbl="fgAcc1" presStyleIdx="0" presStyleCnt="3" custLinFactNeighborX="4113" custLinFactNeighborY="4499">
        <dgm:presLayoutVars>
          <dgm:bulletEnabled val="1"/>
        </dgm:presLayoutVars>
      </dgm:prSet>
      <dgm:spPr/>
    </dgm:pt>
    <dgm:pt modelId="{4B06FAA1-5433-4B4C-B03F-5388950B8A81}" type="pres">
      <dgm:prSet presAssocID="{5F4F3674-36A0-4D24-A0BA-3F2CC006F27E}" presName="compositeSpace" presStyleCnt="0"/>
      <dgm:spPr/>
    </dgm:pt>
    <dgm:pt modelId="{F1F34D49-586D-4BD2-BDE3-F67F6F658BD1}" type="pres">
      <dgm:prSet presAssocID="{08AFAE23-3157-4BF8-8081-A8ED5D48AEF8}" presName="composite" presStyleCnt="0"/>
      <dgm:spPr/>
    </dgm:pt>
    <dgm:pt modelId="{F99B95F8-DBA5-41E8-8251-EDDADDB8E815}" type="pres">
      <dgm:prSet presAssocID="{08AFAE23-3157-4BF8-8081-A8ED5D48AEF8}" presName="bgChev" presStyleLbl="node1" presStyleIdx="1" presStyleCnt="3"/>
      <dgm:spPr>
        <a:solidFill>
          <a:srgbClr val="CB2C30"/>
        </a:solidFill>
      </dgm:spPr>
    </dgm:pt>
    <dgm:pt modelId="{ADACDE0D-B85B-4BA2-B123-744390FAD9CC}" type="pres">
      <dgm:prSet presAssocID="{08AFAE23-3157-4BF8-8081-A8ED5D48AEF8}" presName="txNode" presStyleLbl="fgAcc1" presStyleIdx="1" presStyleCnt="3">
        <dgm:presLayoutVars>
          <dgm:bulletEnabled val="1"/>
        </dgm:presLayoutVars>
      </dgm:prSet>
      <dgm:spPr/>
    </dgm:pt>
    <dgm:pt modelId="{0C2876C5-3C23-4CC6-AFA8-5C3FD0B1C130}" type="pres">
      <dgm:prSet presAssocID="{43743EED-4686-4A81-832C-EB9676B1E646}" presName="compositeSpace" presStyleCnt="0"/>
      <dgm:spPr/>
    </dgm:pt>
    <dgm:pt modelId="{AB7C973A-0B5C-4F00-8648-DE26873B46FD}" type="pres">
      <dgm:prSet presAssocID="{413A0EDE-D5A1-456C-8EC6-D8DAE7752178}" presName="composite" presStyleCnt="0"/>
      <dgm:spPr/>
    </dgm:pt>
    <dgm:pt modelId="{C4326F30-3A21-45FD-9543-D2C6D0B819F1}" type="pres">
      <dgm:prSet presAssocID="{413A0EDE-D5A1-456C-8EC6-D8DAE7752178}" presName="bgChev" presStyleLbl="node1" presStyleIdx="2" presStyleCnt="3"/>
      <dgm:spPr>
        <a:solidFill>
          <a:srgbClr val="00A9CE"/>
        </a:solidFill>
      </dgm:spPr>
    </dgm:pt>
    <dgm:pt modelId="{E97187ED-BC3A-4B0D-81F5-3BFDD3A18A64}" type="pres">
      <dgm:prSet presAssocID="{413A0EDE-D5A1-456C-8EC6-D8DAE7752178}" presName="txNode" presStyleLbl="fgAcc1" presStyleIdx="2" presStyleCnt="3">
        <dgm:presLayoutVars>
          <dgm:bulletEnabled val="1"/>
        </dgm:presLayoutVars>
      </dgm:prSet>
      <dgm:spPr/>
    </dgm:pt>
  </dgm:ptLst>
  <dgm:cxnLst>
    <dgm:cxn modelId="{BAA95302-C2F2-40F8-A1CA-B6B0B561A3A5}" type="presOf" srcId="{413A0EDE-D5A1-456C-8EC6-D8DAE7752178}" destId="{E97187ED-BC3A-4B0D-81F5-3BFDD3A18A64}" srcOrd="0" destOrd="0" presId="urn:microsoft.com/office/officeart/2005/8/layout/chevronAccent+Icon"/>
    <dgm:cxn modelId="{9FF27503-C4CA-427F-B5D4-8FF0F1BBC130}" type="presOf" srcId="{12706433-FD7F-4A60-B4EA-BA73CE4E5EC0}" destId="{72A90C9C-C3D3-41A5-B991-83D9C2CA17F0}" srcOrd="0" destOrd="0" presId="urn:microsoft.com/office/officeart/2005/8/layout/chevronAccent+Icon"/>
    <dgm:cxn modelId="{29DC550B-F89D-4D0B-8A4B-087D34DFFF22}" type="presOf" srcId="{7E22901F-28AC-499A-B2E6-BE2386AB1738}" destId="{0BBD3F8C-CDB4-43F2-913B-615438774297}" srcOrd="0" destOrd="0" presId="urn:microsoft.com/office/officeart/2005/8/layout/chevronAccent+Icon"/>
    <dgm:cxn modelId="{3B6EDA2B-3E08-44DC-AA79-CBDAD4A08C75}" type="presOf" srcId="{08AFAE23-3157-4BF8-8081-A8ED5D48AEF8}" destId="{ADACDE0D-B85B-4BA2-B123-744390FAD9CC}" srcOrd="0" destOrd="0" presId="urn:microsoft.com/office/officeart/2005/8/layout/chevronAccent+Icon"/>
    <dgm:cxn modelId="{F55A8BA6-A8C5-44C6-A404-55AC37DC05E5}" srcId="{7E22901F-28AC-499A-B2E6-BE2386AB1738}" destId="{12706433-FD7F-4A60-B4EA-BA73CE4E5EC0}" srcOrd="0" destOrd="0" parTransId="{CB817BC3-74A2-4B0C-97F9-FFFAD22CE551}" sibTransId="{5F4F3674-36A0-4D24-A0BA-3F2CC006F27E}"/>
    <dgm:cxn modelId="{018F55E1-3D81-4BE2-A682-3D1AB7BBEA9A}" srcId="{7E22901F-28AC-499A-B2E6-BE2386AB1738}" destId="{413A0EDE-D5A1-456C-8EC6-D8DAE7752178}" srcOrd="2" destOrd="0" parTransId="{0C1BC795-10DD-429E-842B-5CA9D634429F}" sibTransId="{B6C3F201-CBD9-4A66-9381-DC0D67E5C39F}"/>
    <dgm:cxn modelId="{63CA41F5-D684-43F8-9AAD-571E26ABF69D}" srcId="{7E22901F-28AC-499A-B2E6-BE2386AB1738}" destId="{08AFAE23-3157-4BF8-8081-A8ED5D48AEF8}" srcOrd="1" destOrd="0" parTransId="{66B5CAA1-39A6-4286-9BD4-245969E35079}" sibTransId="{43743EED-4686-4A81-832C-EB9676B1E646}"/>
    <dgm:cxn modelId="{BDBF669D-F132-4E21-8179-9EE8B808C969}" type="presParOf" srcId="{0BBD3F8C-CDB4-43F2-913B-615438774297}" destId="{52364E81-8FFE-4E7E-90AB-DF8F9F1EB8B9}" srcOrd="0" destOrd="0" presId="urn:microsoft.com/office/officeart/2005/8/layout/chevronAccent+Icon"/>
    <dgm:cxn modelId="{6861EC5A-E842-4614-9867-2C350CC9F9FF}" type="presParOf" srcId="{52364E81-8FFE-4E7E-90AB-DF8F9F1EB8B9}" destId="{29448F3C-6CE3-4B11-A7D3-622493F535AD}" srcOrd="0" destOrd="0" presId="urn:microsoft.com/office/officeart/2005/8/layout/chevronAccent+Icon"/>
    <dgm:cxn modelId="{830FB407-54B4-4FDE-92A6-7C4C26DCFB08}" type="presParOf" srcId="{52364E81-8FFE-4E7E-90AB-DF8F9F1EB8B9}" destId="{72A90C9C-C3D3-41A5-B991-83D9C2CA17F0}" srcOrd="1" destOrd="0" presId="urn:microsoft.com/office/officeart/2005/8/layout/chevronAccent+Icon"/>
    <dgm:cxn modelId="{F6EF0767-D455-46F6-9D68-96FBE88C648C}" type="presParOf" srcId="{0BBD3F8C-CDB4-43F2-913B-615438774297}" destId="{4B06FAA1-5433-4B4C-B03F-5388950B8A81}" srcOrd="1" destOrd="0" presId="urn:microsoft.com/office/officeart/2005/8/layout/chevronAccent+Icon"/>
    <dgm:cxn modelId="{2F93D94A-3E3F-4E5F-86BE-C77F24D2A99E}" type="presParOf" srcId="{0BBD3F8C-CDB4-43F2-913B-615438774297}" destId="{F1F34D49-586D-4BD2-BDE3-F67F6F658BD1}" srcOrd="2" destOrd="0" presId="urn:microsoft.com/office/officeart/2005/8/layout/chevronAccent+Icon"/>
    <dgm:cxn modelId="{C62F2267-2DB8-40F3-BA59-2AA9E2303BE7}" type="presParOf" srcId="{F1F34D49-586D-4BD2-BDE3-F67F6F658BD1}" destId="{F99B95F8-DBA5-41E8-8251-EDDADDB8E815}" srcOrd="0" destOrd="0" presId="urn:microsoft.com/office/officeart/2005/8/layout/chevronAccent+Icon"/>
    <dgm:cxn modelId="{3A5A9EE3-1700-44FD-945A-EC830F125E40}" type="presParOf" srcId="{F1F34D49-586D-4BD2-BDE3-F67F6F658BD1}" destId="{ADACDE0D-B85B-4BA2-B123-744390FAD9CC}" srcOrd="1" destOrd="0" presId="urn:microsoft.com/office/officeart/2005/8/layout/chevronAccent+Icon"/>
    <dgm:cxn modelId="{3E405E1B-CC6E-4B72-827B-D35DE288AE2F}" type="presParOf" srcId="{0BBD3F8C-CDB4-43F2-913B-615438774297}" destId="{0C2876C5-3C23-4CC6-AFA8-5C3FD0B1C130}" srcOrd="3" destOrd="0" presId="urn:microsoft.com/office/officeart/2005/8/layout/chevronAccent+Icon"/>
    <dgm:cxn modelId="{56539FD1-27B5-4C25-A6F4-C5178D9680B6}" type="presParOf" srcId="{0BBD3F8C-CDB4-43F2-913B-615438774297}" destId="{AB7C973A-0B5C-4F00-8648-DE26873B46FD}" srcOrd="4" destOrd="0" presId="urn:microsoft.com/office/officeart/2005/8/layout/chevronAccent+Icon"/>
    <dgm:cxn modelId="{69C21ABC-8957-44A1-AAA2-8C10FF403663}" type="presParOf" srcId="{AB7C973A-0B5C-4F00-8648-DE26873B46FD}" destId="{C4326F30-3A21-45FD-9543-D2C6D0B819F1}" srcOrd="0" destOrd="0" presId="urn:microsoft.com/office/officeart/2005/8/layout/chevronAccent+Icon"/>
    <dgm:cxn modelId="{145CDCF0-59D4-4AF7-BB35-20E71C53A3D8}" type="presParOf" srcId="{AB7C973A-0B5C-4F00-8648-DE26873B46FD}" destId="{E97187ED-BC3A-4B0D-81F5-3BFDD3A18A64}"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BE7D32-905F-4265-9B22-E827CFD3A862}"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00B152B0-47C1-4128-ABF8-29D12A34E3F9}">
      <dgm:prSet phldrT="[Text]"/>
      <dgm:spPr>
        <a:solidFill>
          <a:srgbClr val="CEDC00"/>
        </a:solidFill>
      </dgm:spPr>
      <dgm:t>
        <a:bodyPr/>
        <a:lstStyle/>
        <a:p>
          <a:r>
            <a:rPr lang="en-US" dirty="0"/>
            <a:t>Explanation given doesn’t match</a:t>
          </a:r>
        </a:p>
      </dgm:t>
    </dgm:pt>
    <dgm:pt modelId="{5A7B6E44-44F6-4DC9-B0A0-78B3438D7EA6}" type="parTrans" cxnId="{BDFAEB44-103C-4F8B-AC4A-E2B00FC04C3F}">
      <dgm:prSet/>
      <dgm:spPr/>
      <dgm:t>
        <a:bodyPr/>
        <a:lstStyle/>
        <a:p>
          <a:endParaRPr lang="en-US"/>
        </a:p>
      </dgm:t>
    </dgm:pt>
    <dgm:pt modelId="{3360FB37-B324-43C0-809F-C99EFA128E44}" type="sibTrans" cxnId="{BDFAEB44-103C-4F8B-AC4A-E2B00FC04C3F}">
      <dgm:prSet/>
      <dgm:spPr/>
      <dgm:t>
        <a:bodyPr/>
        <a:lstStyle/>
        <a:p>
          <a:endParaRPr lang="en-US"/>
        </a:p>
      </dgm:t>
    </dgm:pt>
    <dgm:pt modelId="{9BDAC6F8-D8B9-4402-A39E-13E1BE886A73}">
      <dgm:prSet phldrT="[Text]"/>
      <dgm:spPr>
        <a:solidFill>
          <a:srgbClr val="CB2C30"/>
        </a:solidFill>
      </dgm:spPr>
      <dgm:t>
        <a:bodyPr/>
        <a:lstStyle/>
        <a:p>
          <a:r>
            <a:rPr lang="en-US" dirty="0"/>
            <a:t>Unexplained injuries </a:t>
          </a:r>
        </a:p>
      </dgm:t>
    </dgm:pt>
    <dgm:pt modelId="{22187F73-61A2-41FF-B77E-E0698F5884E2}" type="parTrans" cxnId="{2E88C8F6-E94D-495E-8F72-72715EE5A5F3}">
      <dgm:prSet/>
      <dgm:spPr/>
      <dgm:t>
        <a:bodyPr/>
        <a:lstStyle/>
        <a:p>
          <a:endParaRPr lang="en-US"/>
        </a:p>
      </dgm:t>
    </dgm:pt>
    <dgm:pt modelId="{15679AFE-7DE5-424F-85BF-17949171E101}" type="sibTrans" cxnId="{2E88C8F6-E94D-495E-8F72-72715EE5A5F3}">
      <dgm:prSet/>
      <dgm:spPr/>
      <dgm:t>
        <a:bodyPr/>
        <a:lstStyle/>
        <a:p>
          <a:endParaRPr lang="en-US"/>
        </a:p>
      </dgm:t>
    </dgm:pt>
    <dgm:pt modelId="{A74CABA2-A0F9-4E62-9442-C87F0211F6D8}">
      <dgm:prSet phldrT="[Text]"/>
      <dgm:spPr>
        <a:solidFill>
          <a:srgbClr val="00A9CE"/>
        </a:solidFill>
      </dgm:spPr>
      <dgm:t>
        <a:bodyPr/>
        <a:lstStyle/>
        <a:p>
          <a:r>
            <a:rPr lang="en-US" dirty="0"/>
            <a:t>Non-accidental injuries </a:t>
          </a:r>
        </a:p>
      </dgm:t>
    </dgm:pt>
    <dgm:pt modelId="{F13D796C-3F92-41F3-B618-48692FE4EEA4}" type="parTrans" cxnId="{548BF314-4711-4678-8A92-3EB3A6EA5346}">
      <dgm:prSet/>
      <dgm:spPr/>
      <dgm:t>
        <a:bodyPr/>
        <a:lstStyle/>
        <a:p>
          <a:endParaRPr lang="en-US"/>
        </a:p>
      </dgm:t>
    </dgm:pt>
    <dgm:pt modelId="{B2C92D99-6377-4FEC-A859-EDE382F6C7E7}" type="sibTrans" cxnId="{548BF314-4711-4678-8A92-3EB3A6EA5346}">
      <dgm:prSet/>
      <dgm:spPr/>
      <dgm:t>
        <a:bodyPr/>
        <a:lstStyle/>
        <a:p>
          <a:endParaRPr lang="en-US"/>
        </a:p>
      </dgm:t>
    </dgm:pt>
    <dgm:pt modelId="{65CF0061-4F99-47DE-857E-5B28EBC02B5E}">
      <dgm:prSet phldrT="[Text]"/>
      <dgm:spPr>
        <a:solidFill>
          <a:srgbClr val="1A4168"/>
        </a:solidFill>
      </dgm:spPr>
      <dgm:t>
        <a:bodyPr/>
        <a:lstStyle/>
        <a:p>
          <a:r>
            <a:rPr lang="en-US" dirty="0"/>
            <a:t>Fading bruises or other marks </a:t>
          </a:r>
        </a:p>
      </dgm:t>
    </dgm:pt>
    <dgm:pt modelId="{5D1C977A-CC48-44F5-B7A1-34D69BC2B6D5}" type="parTrans" cxnId="{00B2A846-983F-4F2D-BFF3-63DD90818A86}">
      <dgm:prSet/>
      <dgm:spPr/>
      <dgm:t>
        <a:bodyPr/>
        <a:lstStyle/>
        <a:p>
          <a:endParaRPr lang="en-US"/>
        </a:p>
      </dgm:t>
    </dgm:pt>
    <dgm:pt modelId="{A8B76788-C168-4D51-8E80-8D597AF787DC}" type="sibTrans" cxnId="{00B2A846-983F-4F2D-BFF3-63DD90818A86}">
      <dgm:prSet/>
      <dgm:spPr/>
      <dgm:t>
        <a:bodyPr/>
        <a:lstStyle/>
        <a:p>
          <a:endParaRPr lang="en-US"/>
        </a:p>
      </dgm:t>
    </dgm:pt>
    <dgm:pt modelId="{6D0239EC-44B6-4053-8D6A-DEC523C8D0C8}" type="pres">
      <dgm:prSet presAssocID="{26BE7D32-905F-4265-9B22-E827CFD3A862}" presName="linear" presStyleCnt="0">
        <dgm:presLayoutVars>
          <dgm:dir/>
          <dgm:animLvl val="lvl"/>
          <dgm:resizeHandles val="exact"/>
        </dgm:presLayoutVars>
      </dgm:prSet>
      <dgm:spPr/>
    </dgm:pt>
    <dgm:pt modelId="{02FDDB41-6A46-4144-AAE2-6535A1E84DA4}" type="pres">
      <dgm:prSet presAssocID="{00B152B0-47C1-4128-ABF8-29D12A34E3F9}" presName="parentLin" presStyleCnt="0"/>
      <dgm:spPr/>
    </dgm:pt>
    <dgm:pt modelId="{8963E243-6D7F-48C6-AB38-D4141788B3A2}" type="pres">
      <dgm:prSet presAssocID="{00B152B0-47C1-4128-ABF8-29D12A34E3F9}" presName="parentLeftMargin" presStyleLbl="node1" presStyleIdx="0" presStyleCnt="4"/>
      <dgm:spPr/>
    </dgm:pt>
    <dgm:pt modelId="{97AFCC18-7262-4ED6-8663-C19BD2EB08EE}" type="pres">
      <dgm:prSet presAssocID="{00B152B0-47C1-4128-ABF8-29D12A34E3F9}" presName="parentText" presStyleLbl="node1" presStyleIdx="0" presStyleCnt="4">
        <dgm:presLayoutVars>
          <dgm:chMax val="0"/>
          <dgm:bulletEnabled val="1"/>
        </dgm:presLayoutVars>
      </dgm:prSet>
      <dgm:spPr/>
    </dgm:pt>
    <dgm:pt modelId="{80AB4EF7-4BEF-4018-9AB1-A6E30D2DE28F}" type="pres">
      <dgm:prSet presAssocID="{00B152B0-47C1-4128-ABF8-29D12A34E3F9}" presName="negativeSpace" presStyleCnt="0"/>
      <dgm:spPr/>
    </dgm:pt>
    <dgm:pt modelId="{B3C7111C-FBFF-43A2-9B11-511B1256F55D}" type="pres">
      <dgm:prSet presAssocID="{00B152B0-47C1-4128-ABF8-29D12A34E3F9}" presName="childText" presStyleLbl="conFgAcc1" presStyleIdx="0" presStyleCnt="4">
        <dgm:presLayoutVars>
          <dgm:bulletEnabled val="1"/>
        </dgm:presLayoutVars>
      </dgm:prSet>
      <dgm:spPr/>
    </dgm:pt>
    <dgm:pt modelId="{6042F92B-3AA0-41AC-8FD8-21281B6CC6FF}" type="pres">
      <dgm:prSet presAssocID="{3360FB37-B324-43C0-809F-C99EFA128E44}" presName="spaceBetweenRectangles" presStyleCnt="0"/>
      <dgm:spPr/>
    </dgm:pt>
    <dgm:pt modelId="{8E442850-1330-4708-8533-25C8865A3EFA}" type="pres">
      <dgm:prSet presAssocID="{9BDAC6F8-D8B9-4402-A39E-13E1BE886A73}" presName="parentLin" presStyleCnt="0"/>
      <dgm:spPr/>
    </dgm:pt>
    <dgm:pt modelId="{680ECE3F-CC86-4E79-A3BB-F7F9181038FB}" type="pres">
      <dgm:prSet presAssocID="{9BDAC6F8-D8B9-4402-A39E-13E1BE886A73}" presName="parentLeftMargin" presStyleLbl="node1" presStyleIdx="0" presStyleCnt="4"/>
      <dgm:spPr/>
    </dgm:pt>
    <dgm:pt modelId="{47F93BA0-8576-49AC-98DE-199A599C01FC}" type="pres">
      <dgm:prSet presAssocID="{9BDAC6F8-D8B9-4402-A39E-13E1BE886A73}" presName="parentText" presStyleLbl="node1" presStyleIdx="1" presStyleCnt="4">
        <dgm:presLayoutVars>
          <dgm:chMax val="0"/>
          <dgm:bulletEnabled val="1"/>
        </dgm:presLayoutVars>
      </dgm:prSet>
      <dgm:spPr/>
    </dgm:pt>
    <dgm:pt modelId="{6E2A95BF-0459-4101-87C8-436E0A04CB00}" type="pres">
      <dgm:prSet presAssocID="{9BDAC6F8-D8B9-4402-A39E-13E1BE886A73}" presName="negativeSpace" presStyleCnt="0"/>
      <dgm:spPr/>
    </dgm:pt>
    <dgm:pt modelId="{07B52D72-4D2C-489A-84AE-CB90DFD933ED}" type="pres">
      <dgm:prSet presAssocID="{9BDAC6F8-D8B9-4402-A39E-13E1BE886A73}" presName="childText" presStyleLbl="conFgAcc1" presStyleIdx="1" presStyleCnt="4">
        <dgm:presLayoutVars>
          <dgm:bulletEnabled val="1"/>
        </dgm:presLayoutVars>
      </dgm:prSet>
      <dgm:spPr/>
    </dgm:pt>
    <dgm:pt modelId="{061077B9-3F53-455B-925B-7EE73CFF5F7E}" type="pres">
      <dgm:prSet presAssocID="{15679AFE-7DE5-424F-85BF-17949171E101}" presName="spaceBetweenRectangles" presStyleCnt="0"/>
      <dgm:spPr/>
    </dgm:pt>
    <dgm:pt modelId="{5152A487-3A3E-49C4-93F6-B09DBBEC532D}" type="pres">
      <dgm:prSet presAssocID="{A74CABA2-A0F9-4E62-9442-C87F0211F6D8}" presName="parentLin" presStyleCnt="0"/>
      <dgm:spPr/>
    </dgm:pt>
    <dgm:pt modelId="{BB876ED1-28E1-44AA-85FF-678FB17A6459}" type="pres">
      <dgm:prSet presAssocID="{A74CABA2-A0F9-4E62-9442-C87F0211F6D8}" presName="parentLeftMargin" presStyleLbl="node1" presStyleIdx="1" presStyleCnt="4"/>
      <dgm:spPr/>
    </dgm:pt>
    <dgm:pt modelId="{06466F28-CACD-4316-9D9E-8DFF6EB83DD8}" type="pres">
      <dgm:prSet presAssocID="{A74CABA2-A0F9-4E62-9442-C87F0211F6D8}" presName="parentText" presStyleLbl="node1" presStyleIdx="2" presStyleCnt="4">
        <dgm:presLayoutVars>
          <dgm:chMax val="0"/>
          <dgm:bulletEnabled val="1"/>
        </dgm:presLayoutVars>
      </dgm:prSet>
      <dgm:spPr/>
    </dgm:pt>
    <dgm:pt modelId="{9F7BC30A-F622-4FC2-BB39-B9548681B9C0}" type="pres">
      <dgm:prSet presAssocID="{A74CABA2-A0F9-4E62-9442-C87F0211F6D8}" presName="negativeSpace" presStyleCnt="0"/>
      <dgm:spPr/>
    </dgm:pt>
    <dgm:pt modelId="{966327D2-0BBF-4157-A355-949D80BB6DA6}" type="pres">
      <dgm:prSet presAssocID="{A74CABA2-A0F9-4E62-9442-C87F0211F6D8}" presName="childText" presStyleLbl="conFgAcc1" presStyleIdx="2" presStyleCnt="4">
        <dgm:presLayoutVars>
          <dgm:bulletEnabled val="1"/>
        </dgm:presLayoutVars>
      </dgm:prSet>
      <dgm:spPr/>
    </dgm:pt>
    <dgm:pt modelId="{B195E6AD-D854-4995-8BD1-E4D60C555C17}" type="pres">
      <dgm:prSet presAssocID="{B2C92D99-6377-4FEC-A859-EDE382F6C7E7}" presName="spaceBetweenRectangles" presStyleCnt="0"/>
      <dgm:spPr/>
    </dgm:pt>
    <dgm:pt modelId="{C39BFB02-8BE0-4F96-9125-903AC1BA3B62}" type="pres">
      <dgm:prSet presAssocID="{65CF0061-4F99-47DE-857E-5B28EBC02B5E}" presName="parentLin" presStyleCnt="0"/>
      <dgm:spPr/>
    </dgm:pt>
    <dgm:pt modelId="{71D67B20-B993-48D8-8E57-283F51D1D85E}" type="pres">
      <dgm:prSet presAssocID="{65CF0061-4F99-47DE-857E-5B28EBC02B5E}" presName="parentLeftMargin" presStyleLbl="node1" presStyleIdx="2" presStyleCnt="4"/>
      <dgm:spPr/>
    </dgm:pt>
    <dgm:pt modelId="{C98E1FAD-0141-4F73-9F16-10E60BCF8147}" type="pres">
      <dgm:prSet presAssocID="{65CF0061-4F99-47DE-857E-5B28EBC02B5E}" presName="parentText" presStyleLbl="node1" presStyleIdx="3" presStyleCnt="4">
        <dgm:presLayoutVars>
          <dgm:chMax val="0"/>
          <dgm:bulletEnabled val="1"/>
        </dgm:presLayoutVars>
      </dgm:prSet>
      <dgm:spPr/>
    </dgm:pt>
    <dgm:pt modelId="{8A3C0399-C873-4DFB-88BF-722FB0061643}" type="pres">
      <dgm:prSet presAssocID="{65CF0061-4F99-47DE-857E-5B28EBC02B5E}" presName="negativeSpace" presStyleCnt="0"/>
      <dgm:spPr/>
    </dgm:pt>
    <dgm:pt modelId="{B0531290-4304-4438-A647-CC5EC3664345}" type="pres">
      <dgm:prSet presAssocID="{65CF0061-4F99-47DE-857E-5B28EBC02B5E}" presName="childText" presStyleLbl="conFgAcc1" presStyleIdx="3" presStyleCnt="4">
        <dgm:presLayoutVars>
          <dgm:bulletEnabled val="1"/>
        </dgm:presLayoutVars>
      </dgm:prSet>
      <dgm:spPr/>
    </dgm:pt>
  </dgm:ptLst>
  <dgm:cxnLst>
    <dgm:cxn modelId="{83D40A13-3B0C-485E-99F2-66F2F06F4B00}" type="presOf" srcId="{65CF0061-4F99-47DE-857E-5B28EBC02B5E}" destId="{C98E1FAD-0141-4F73-9F16-10E60BCF8147}" srcOrd="1" destOrd="0" presId="urn:microsoft.com/office/officeart/2005/8/layout/list1"/>
    <dgm:cxn modelId="{548BF314-4711-4678-8A92-3EB3A6EA5346}" srcId="{26BE7D32-905F-4265-9B22-E827CFD3A862}" destId="{A74CABA2-A0F9-4E62-9442-C87F0211F6D8}" srcOrd="2" destOrd="0" parTransId="{F13D796C-3F92-41F3-B618-48692FE4EEA4}" sibTransId="{B2C92D99-6377-4FEC-A859-EDE382F6C7E7}"/>
    <dgm:cxn modelId="{9D1B0D36-B9C9-458B-9223-5D31319751F8}" type="presOf" srcId="{9BDAC6F8-D8B9-4402-A39E-13E1BE886A73}" destId="{680ECE3F-CC86-4E79-A3BB-F7F9181038FB}" srcOrd="0" destOrd="0" presId="urn:microsoft.com/office/officeart/2005/8/layout/list1"/>
    <dgm:cxn modelId="{E0096D37-4AE0-4D05-9C9B-3CCF37ABF554}" type="presOf" srcId="{A74CABA2-A0F9-4E62-9442-C87F0211F6D8}" destId="{BB876ED1-28E1-44AA-85FF-678FB17A6459}" srcOrd="0" destOrd="0" presId="urn:microsoft.com/office/officeart/2005/8/layout/list1"/>
    <dgm:cxn modelId="{BDFAEB44-103C-4F8B-AC4A-E2B00FC04C3F}" srcId="{26BE7D32-905F-4265-9B22-E827CFD3A862}" destId="{00B152B0-47C1-4128-ABF8-29D12A34E3F9}" srcOrd="0" destOrd="0" parTransId="{5A7B6E44-44F6-4DC9-B0A0-78B3438D7EA6}" sibTransId="{3360FB37-B324-43C0-809F-C99EFA128E44}"/>
    <dgm:cxn modelId="{00B2A846-983F-4F2D-BFF3-63DD90818A86}" srcId="{26BE7D32-905F-4265-9B22-E827CFD3A862}" destId="{65CF0061-4F99-47DE-857E-5B28EBC02B5E}" srcOrd="3" destOrd="0" parTransId="{5D1C977A-CC48-44F5-B7A1-34D69BC2B6D5}" sibTransId="{A8B76788-C168-4D51-8E80-8D597AF787DC}"/>
    <dgm:cxn modelId="{B72F9D4A-9F28-435B-9A15-44D9D9F6FD29}" type="presOf" srcId="{26BE7D32-905F-4265-9B22-E827CFD3A862}" destId="{6D0239EC-44B6-4053-8D6A-DEC523C8D0C8}" srcOrd="0" destOrd="0" presId="urn:microsoft.com/office/officeart/2005/8/layout/list1"/>
    <dgm:cxn modelId="{E55F4D5B-4454-405A-97EB-8A410C46AE94}" type="presOf" srcId="{9BDAC6F8-D8B9-4402-A39E-13E1BE886A73}" destId="{47F93BA0-8576-49AC-98DE-199A599C01FC}" srcOrd="1" destOrd="0" presId="urn:microsoft.com/office/officeart/2005/8/layout/list1"/>
    <dgm:cxn modelId="{09389B70-35E9-461B-B28A-6BE77F7E8072}" type="presOf" srcId="{00B152B0-47C1-4128-ABF8-29D12A34E3F9}" destId="{8963E243-6D7F-48C6-AB38-D4141788B3A2}" srcOrd="0" destOrd="0" presId="urn:microsoft.com/office/officeart/2005/8/layout/list1"/>
    <dgm:cxn modelId="{80C8CDE5-3029-4324-BD5B-E4353597DA08}" type="presOf" srcId="{A74CABA2-A0F9-4E62-9442-C87F0211F6D8}" destId="{06466F28-CACD-4316-9D9E-8DFF6EB83DD8}" srcOrd="1" destOrd="0" presId="urn:microsoft.com/office/officeart/2005/8/layout/list1"/>
    <dgm:cxn modelId="{A3AA43E6-B918-4F58-9824-439EA1C967C2}" type="presOf" srcId="{00B152B0-47C1-4128-ABF8-29D12A34E3F9}" destId="{97AFCC18-7262-4ED6-8663-C19BD2EB08EE}" srcOrd="1" destOrd="0" presId="urn:microsoft.com/office/officeart/2005/8/layout/list1"/>
    <dgm:cxn modelId="{49D9DFEB-10FD-40C2-A201-F6E0DB604083}" type="presOf" srcId="{65CF0061-4F99-47DE-857E-5B28EBC02B5E}" destId="{71D67B20-B993-48D8-8E57-283F51D1D85E}" srcOrd="0" destOrd="0" presId="urn:microsoft.com/office/officeart/2005/8/layout/list1"/>
    <dgm:cxn modelId="{2E88C8F6-E94D-495E-8F72-72715EE5A5F3}" srcId="{26BE7D32-905F-4265-9B22-E827CFD3A862}" destId="{9BDAC6F8-D8B9-4402-A39E-13E1BE886A73}" srcOrd="1" destOrd="0" parTransId="{22187F73-61A2-41FF-B77E-E0698F5884E2}" sibTransId="{15679AFE-7DE5-424F-85BF-17949171E101}"/>
    <dgm:cxn modelId="{3B75586A-16CF-413E-BF05-341FF042135F}" type="presParOf" srcId="{6D0239EC-44B6-4053-8D6A-DEC523C8D0C8}" destId="{02FDDB41-6A46-4144-AAE2-6535A1E84DA4}" srcOrd="0" destOrd="0" presId="urn:microsoft.com/office/officeart/2005/8/layout/list1"/>
    <dgm:cxn modelId="{1E21D492-BC22-4245-B7DB-F094FF14C973}" type="presParOf" srcId="{02FDDB41-6A46-4144-AAE2-6535A1E84DA4}" destId="{8963E243-6D7F-48C6-AB38-D4141788B3A2}" srcOrd="0" destOrd="0" presId="urn:microsoft.com/office/officeart/2005/8/layout/list1"/>
    <dgm:cxn modelId="{76BB8F92-9D89-4576-A547-6F315A73FF55}" type="presParOf" srcId="{02FDDB41-6A46-4144-AAE2-6535A1E84DA4}" destId="{97AFCC18-7262-4ED6-8663-C19BD2EB08EE}" srcOrd="1" destOrd="0" presId="urn:microsoft.com/office/officeart/2005/8/layout/list1"/>
    <dgm:cxn modelId="{07A63625-42C1-4745-948D-8273C18C24FB}" type="presParOf" srcId="{6D0239EC-44B6-4053-8D6A-DEC523C8D0C8}" destId="{80AB4EF7-4BEF-4018-9AB1-A6E30D2DE28F}" srcOrd="1" destOrd="0" presId="urn:microsoft.com/office/officeart/2005/8/layout/list1"/>
    <dgm:cxn modelId="{0282B4DC-40A7-4F2D-AB98-F2E0BE2A73BD}" type="presParOf" srcId="{6D0239EC-44B6-4053-8D6A-DEC523C8D0C8}" destId="{B3C7111C-FBFF-43A2-9B11-511B1256F55D}" srcOrd="2" destOrd="0" presId="urn:microsoft.com/office/officeart/2005/8/layout/list1"/>
    <dgm:cxn modelId="{8BF79F1B-3B91-4F23-A6C7-E430D9F12FD4}" type="presParOf" srcId="{6D0239EC-44B6-4053-8D6A-DEC523C8D0C8}" destId="{6042F92B-3AA0-41AC-8FD8-21281B6CC6FF}" srcOrd="3" destOrd="0" presId="urn:microsoft.com/office/officeart/2005/8/layout/list1"/>
    <dgm:cxn modelId="{B42E8996-D797-4ACB-B994-3BAF52E8C71C}" type="presParOf" srcId="{6D0239EC-44B6-4053-8D6A-DEC523C8D0C8}" destId="{8E442850-1330-4708-8533-25C8865A3EFA}" srcOrd="4" destOrd="0" presId="urn:microsoft.com/office/officeart/2005/8/layout/list1"/>
    <dgm:cxn modelId="{32F74012-9AAA-43B2-BCE9-F3CAD6912D55}" type="presParOf" srcId="{8E442850-1330-4708-8533-25C8865A3EFA}" destId="{680ECE3F-CC86-4E79-A3BB-F7F9181038FB}" srcOrd="0" destOrd="0" presId="urn:microsoft.com/office/officeart/2005/8/layout/list1"/>
    <dgm:cxn modelId="{DAB34B55-F585-47AC-8E00-C2B7C774E970}" type="presParOf" srcId="{8E442850-1330-4708-8533-25C8865A3EFA}" destId="{47F93BA0-8576-49AC-98DE-199A599C01FC}" srcOrd="1" destOrd="0" presId="urn:microsoft.com/office/officeart/2005/8/layout/list1"/>
    <dgm:cxn modelId="{24A9CAF1-F934-44C4-9170-ADDBA7CE9E0E}" type="presParOf" srcId="{6D0239EC-44B6-4053-8D6A-DEC523C8D0C8}" destId="{6E2A95BF-0459-4101-87C8-436E0A04CB00}" srcOrd="5" destOrd="0" presId="urn:microsoft.com/office/officeart/2005/8/layout/list1"/>
    <dgm:cxn modelId="{5360934D-95AF-4283-86A6-DA885B412C5F}" type="presParOf" srcId="{6D0239EC-44B6-4053-8D6A-DEC523C8D0C8}" destId="{07B52D72-4D2C-489A-84AE-CB90DFD933ED}" srcOrd="6" destOrd="0" presId="urn:microsoft.com/office/officeart/2005/8/layout/list1"/>
    <dgm:cxn modelId="{D816C9F8-0339-450A-94A6-0155C2854CB9}" type="presParOf" srcId="{6D0239EC-44B6-4053-8D6A-DEC523C8D0C8}" destId="{061077B9-3F53-455B-925B-7EE73CFF5F7E}" srcOrd="7" destOrd="0" presId="urn:microsoft.com/office/officeart/2005/8/layout/list1"/>
    <dgm:cxn modelId="{77A0E0DF-D56C-464F-8B54-DE0999E10A31}" type="presParOf" srcId="{6D0239EC-44B6-4053-8D6A-DEC523C8D0C8}" destId="{5152A487-3A3E-49C4-93F6-B09DBBEC532D}" srcOrd="8" destOrd="0" presId="urn:microsoft.com/office/officeart/2005/8/layout/list1"/>
    <dgm:cxn modelId="{FAE0B44D-6757-4811-837A-551D6E91ACBB}" type="presParOf" srcId="{5152A487-3A3E-49C4-93F6-B09DBBEC532D}" destId="{BB876ED1-28E1-44AA-85FF-678FB17A6459}" srcOrd="0" destOrd="0" presId="urn:microsoft.com/office/officeart/2005/8/layout/list1"/>
    <dgm:cxn modelId="{ACFFB41C-6FD4-42C0-9C7A-8CE90A83423A}" type="presParOf" srcId="{5152A487-3A3E-49C4-93F6-B09DBBEC532D}" destId="{06466F28-CACD-4316-9D9E-8DFF6EB83DD8}" srcOrd="1" destOrd="0" presId="urn:microsoft.com/office/officeart/2005/8/layout/list1"/>
    <dgm:cxn modelId="{8CC95390-947A-414C-BF59-402AE6D23820}" type="presParOf" srcId="{6D0239EC-44B6-4053-8D6A-DEC523C8D0C8}" destId="{9F7BC30A-F622-4FC2-BB39-B9548681B9C0}" srcOrd="9" destOrd="0" presId="urn:microsoft.com/office/officeart/2005/8/layout/list1"/>
    <dgm:cxn modelId="{B7AB7DEC-CAA8-436B-828A-D67F6B3E8183}" type="presParOf" srcId="{6D0239EC-44B6-4053-8D6A-DEC523C8D0C8}" destId="{966327D2-0BBF-4157-A355-949D80BB6DA6}" srcOrd="10" destOrd="0" presId="urn:microsoft.com/office/officeart/2005/8/layout/list1"/>
    <dgm:cxn modelId="{6E27039F-DF6D-494F-BDD3-55F64A45F43A}" type="presParOf" srcId="{6D0239EC-44B6-4053-8D6A-DEC523C8D0C8}" destId="{B195E6AD-D854-4995-8BD1-E4D60C555C17}" srcOrd="11" destOrd="0" presId="urn:microsoft.com/office/officeart/2005/8/layout/list1"/>
    <dgm:cxn modelId="{2944C9B9-4695-41CD-B6ED-991DAFB5A7D3}" type="presParOf" srcId="{6D0239EC-44B6-4053-8D6A-DEC523C8D0C8}" destId="{C39BFB02-8BE0-4F96-9125-903AC1BA3B62}" srcOrd="12" destOrd="0" presId="urn:microsoft.com/office/officeart/2005/8/layout/list1"/>
    <dgm:cxn modelId="{52332721-0404-4F11-ABA8-858370A0235C}" type="presParOf" srcId="{C39BFB02-8BE0-4F96-9125-903AC1BA3B62}" destId="{71D67B20-B993-48D8-8E57-283F51D1D85E}" srcOrd="0" destOrd="0" presId="urn:microsoft.com/office/officeart/2005/8/layout/list1"/>
    <dgm:cxn modelId="{817D1562-BE49-4D1E-8EFF-49E953AE10A4}" type="presParOf" srcId="{C39BFB02-8BE0-4F96-9125-903AC1BA3B62}" destId="{C98E1FAD-0141-4F73-9F16-10E60BCF8147}" srcOrd="1" destOrd="0" presId="urn:microsoft.com/office/officeart/2005/8/layout/list1"/>
    <dgm:cxn modelId="{EA70D766-A8FD-4334-93A1-BA822F8C8CD3}" type="presParOf" srcId="{6D0239EC-44B6-4053-8D6A-DEC523C8D0C8}" destId="{8A3C0399-C873-4DFB-88BF-722FB0061643}" srcOrd="13" destOrd="0" presId="urn:microsoft.com/office/officeart/2005/8/layout/list1"/>
    <dgm:cxn modelId="{6FDF6836-5FB0-4CDD-BAF6-CEEB3057E84A}" type="presParOf" srcId="{6D0239EC-44B6-4053-8D6A-DEC523C8D0C8}" destId="{B0531290-4304-4438-A647-CC5EC366434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6BE7D32-905F-4265-9B22-E827CFD3A862}"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00B152B0-47C1-4128-ABF8-29D12A34E3F9}">
      <dgm:prSet phldrT="[Text]"/>
      <dgm:spPr>
        <a:solidFill>
          <a:srgbClr val="CEDC00"/>
        </a:solidFill>
      </dgm:spPr>
      <dgm:t>
        <a:bodyPr/>
        <a:lstStyle/>
        <a:p>
          <a:r>
            <a:rPr lang="en-US" dirty="0"/>
            <a:t>Often occurs with other abuse types</a:t>
          </a:r>
        </a:p>
      </dgm:t>
    </dgm:pt>
    <dgm:pt modelId="{5A7B6E44-44F6-4DC9-B0A0-78B3438D7EA6}" type="parTrans" cxnId="{BDFAEB44-103C-4F8B-AC4A-E2B00FC04C3F}">
      <dgm:prSet/>
      <dgm:spPr/>
      <dgm:t>
        <a:bodyPr/>
        <a:lstStyle/>
        <a:p>
          <a:endParaRPr lang="en-US"/>
        </a:p>
      </dgm:t>
    </dgm:pt>
    <dgm:pt modelId="{3360FB37-B324-43C0-809F-C99EFA128E44}" type="sibTrans" cxnId="{BDFAEB44-103C-4F8B-AC4A-E2B00FC04C3F}">
      <dgm:prSet/>
      <dgm:spPr/>
      <dgm:t>
        <a:bodyPr/>
        <a:lstStyle/>
        <a:p>
          <a:endParaRPr lang="en-US"/>
        </a:p>
      </dgm:t>
    </dgm:pt>
    <dgm:pt modelId="{9BDAC6F8-D8B9-4402-A39E-13E1BE886A73}">
      <dgm:prSet phldrT="[Text]"/>
      <dgm:spPr>
        <a:solidFill>
          <a:srgbClr val="CB2C30"/>
        </a:solidFill>
      </dgm:spPr>
      <dgm:t>
        <a:bodyPr/>
        <a:lstStyle/>
        <a:p>
          <a:r>
            <a:rPr lang="en-US" dirty="0"/>
            <a:t>Most damaging long-term effects </a:t>
          </a:r>
        </a:p>
      </dgm:t>
    </dgm:pt>
    <dgm:pt modelId="{22187F73-61A2-41FF-B77E-E0698F5884E2}" type="parTrans" cxnId="{2E88C8F6-E94D-495E-8F72-72715EE5A5F3}">
      <dgm:prSet/>
      <dgm:spPr/>
      <dgm:t>
        <a:bodyPr/>
        <a:lstStyle/>
        <a:p>
          <a:endParaRPr lang="en-US"/>
        </a:p>
      </dgm:t>
    </dgm:pt>
    <dgm:pt modelId="{15679AFE-7DE5-424F-85BF-17949171E101}" type="sibTrans" cxnId="{2E88C8F6-E94D-495E-8F72-72715EE5A5F3}">
      <dgm:prSet/>
      <dgm:spPr/>
      <dgm:t>
        <a:bodyPr/>
        <a:lstStyle/>
        <a:p>
          <a:endParaRPr lang="en-US"/>
        </a:p>
      </dgm:t>
    </dgm:pt>
    <dgm:pt modelId="{A74CABA2-A0F9-4E62-9442-C87F0211F6D8}">
      <dgm:prSet phldrT="[Text]"/>
      <dgm:spPr>
        <a:gradFill rotWithShape="0">
          <a:gsLst>
            <a:gs pos="0">
              <a:srgbClr val="00A9CE"/>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dirty="0"/>
            <a:t>Often requires mental health assessment </a:t>
          </a:r>
        </a:p>
      </dgm:t>
    </dgm:pt>
    <dgm:pt modelId="{F13D796C-3F92-41F3-B618-48692FE4EEA4}" type="parTrans" cxnId="{548BF314-4711-4678-8A92-3EB3A6EA5346}">
      <dgm:prSet/>
      <dgm:spPr/>
      <dgm:t>
        <a:bodyPr/>
        <a:lstStyle/>
        <a:p>
          <a:endParaRPr lang="en-US"/>
        </a:p>
      </dgm:t>
    </dgm:pt>
    <dgm:pt modelId="{B2C92D99-6377-4FEC-A859-EDE382F6C7E7}" type="sibTrans" cxnId="{548BF314-4711-4678-8A92-3EB3A6EA5346}">
      <dgm:prSet/>
      <dgm:spPr/>
      <dgm:t>
        <a:bodyPr/>
        <a:lstStyle/>
        <a:p>
          <a:endParaRPr lang="en-US"/>
        </a:p>
      </dgm:t>
    </dgm:pt>
    <dgm:pt modelId="{6D0239EC-44B6-4053-8D6A-DEC523C8D0C8}" type="pres">
      <dgm:prSet presAssocID="{26BE7D32-905F-4265-9B22-E827CFD3A862}" presName="linear" presStyleCnt="0">
        <dgm:presLayoutVars>
          <dgm:dir/>
          <dgm:animLvl val="lvl"/>
          <dgm:resizeHandles val="exact"/>
        </dgm:presLayoutVars>
      </dgm:prSet>
      <dgm:spPr/>
    </dgm:pt>
    <dgm:pt modelId="{02FDDB41-6A46-4144-AAE2-6535A1E84DA4}" type="pres">
      <dgm:prSet presAssocID="{00B152B0-47C1-4128-ABF8-29D12A34E3F9}" presName="parentLin" presStyleCnt="0"/>
      <dgm:spPr/>
    </dgm:pt>
    <dgm:pt modelId="{8963E243-6D7F-48C6-AB38-D4141788B3A2}" type="pres">
      <dgm:prSet presAssocID="{00B152B0-47C1-4128-ABF8-29D12A34E3F9}" presName="parentLeftMargin" presStyleLbl="node1" presStyleIdx="0" presStyleCnt="3"/>
      <dgm:spPr/>
    </dgm:pt>
    <dgm:pt modelId="{97AFCC18-7262-4ED6-8663-C19BD2EB08EE}" type="pres">
      <dgm:prSet presAssocID="{00B152B0-47C1-4128-ABF8-29D12A34E3F9}" presName="parentText" presStyleLbl="node1" presStyleIdx="0" presStyleCnt="3">
        <dgm:presLayoutVars>
          <dgm:chMax val="0"/>
          <dgm:bulletEnabled val="1"/>
        </dgm:presLayoutVars>
      </dgm:prSet>
      <dgm:spPr/>
    </dgm:pt>
    <dgm:pt modelId="{80AB4EF7-4BEF-4018-9AB1-A6E30D2DE28F}" type="pres">
      <dgm:prSet presAssocID="{00B152B0-47C1-4128-ABF8-29D12A34E3F9}" presName="negativeSpace" presStyleCnt="0"/>
      <dgm:spPr/>
    </dgm:pt>
    <dgm:pt modelId="{B3C7111C-FBFF-43A2-9B11-511B1256F55D}" type="pres">
      <dgm:prSet presAssocID="{00B152B0-47C1-4128-ABF8-29D12A34E3F9}" presName="childText" presStyleLbl="conFgAcc1" presStyleIdx="0" presStyleCnt="3">
        <dgm:presLayoutVars>
          <dgm:bulletEnabled val="1"/>
        </dgm:presLayoutVars>
      </dgm:prSet>
      <dgm:spPr/>
    </dgm:pt>
    <dgm:pt modelId="{6042F92B-3AA0-41AC-8FD8-21281B6CC6FF}" type="pres">
      <dgm:prSet presAssocID="{3360FB37-B324-43C0-809F-C99EFA128E44}" presName="spaceBetweenRectangles" presStyleCnt="0"/>
      <dgm:spPr/>
    </dgm:pt>
    <dgm:pt modelId="{8E442850-1330-4708-8533-25C8865A3EFA}" type="pres">
      <dgm:prSet presAssocID="{9BDAC6F8-D8B9-4402-A39E-13E1BE886A73}" presName="parentLin" presStyleCnt="0"/>
      <dgm:spPr/>
    </dgm:pt>
    <dgm:pt modelId="{680ECE3F-CC86-4E79-A3BB-F7F9181038FB}" type="pres">
      <dgm:prSet presAssocID="{9BDAC6F8-D8B9-4402-A39E-13E1BE886A73}" presName="parentLeftMargin" presStyleLbl="node1" presStyleIdx="0" presStyleCnt="3"/>
      <dgm:spPr/>
    </dgm:pt>
    <dgm:pt modelId="{47F93BA0-8576-49AC-98DE-199A599C01FC}" type="pres">
      <dgm:prSet presAssocID="{9BDAC6F8-D8B9-4402-A39E-13E1BE886A73}" presName="parentText" presStyleLbl="node1" presStyleIdx="1" presStyleCnt="3">
        <dgm:presLayoutVars>
          <dgm:chMax val="0"/>
          <dgm:bulletEnabled val="1"/>
        </dgm:presLayoutVars>
      </dgm:prSet>
      <dgm:spPr/>
    </dgm:pt>
    <dgm:pt modelId="{6E2A95BF-0459-4101-87C8-436E0A04CB00}" type="pres">
      <dgm:prSet presAssocID="{9BDAC6F8-D8B9-4402-A39E-13E1BE886A73}" presName="negativeSpace" presStyleCnt="0"/>
      <dgm:spPr/>
    </dgm:pt>
    <dgm:pt modelId="{07B52D72-4D2C-489A-84AE-CB90DFD933ED}" type="pres">
      <dgm:prSet presAssocID="{9BDAC6F8-D8B9-4402-A39E-13E1BE886A73}" presName="childText" presStyleLbl="conFgAcc1" presStyleIdx="1" presStyleCnt="3">
        <dgm:presLayoutVars>
          <dgm:bulletEnabled val="1"/>
        </dgm:presLayoutVars>
      </dgm:prSet>
      <dgm:spPr/>
    </dgm:pt>
    <dgm:pt modelId="{061077B9-3F53-455B-925B-7EE73CFF5F7E}" type="pres">
      <dgm:prSet presAssocID="{15679AFE-7DE5-424F-85BF-17949171E101}" presName="spaceBetweenRectangles" presStyleCnt="0"/>
      <dgm:spPr/>
    </dgm:pt>
    <dgm:pt modelId="{5152A487-3A3E-49C4-93F6-B09DBBEC532D}" type="pres">
      <dgm:prSet presAssocID="{A74CABA2-A0F9-4E62-9442-C87F0211F6D8}" presName="parentLin" presStyleCnt="0"/>
      <dgm:spPr/>
    </dgm:pt>
    <dgm:pt modelId="{BB876ED1-28E1-44AA-85FF-678FB17A6459}" type="pres">
      <dgm:prSet presAssocID="{A74CABA2-A0F9-4E62-9442-C87F0211F6D8}" presName="parentLeftMargin" presStyleLbl="node1" presStyleIdx="1" presStyleCnt="3"/>
      <dgm:spPr/>
    </dgm:pt>
    <dgm:pt modelId="{06466F28-CACD-4316-9D9E-8DFF6EB83DD8}" type="pres">
      <dgm:prSet presAssocID="{A74CABA2-A0F9-4E62-9442-C87F0211F6D8}" presName="parentText" presStyleLbl="node1" presStyleIdx="2" presStyleCnt="3">
        <dgm:presLayoutVars>
          <dgm:chMax val="0"/>
          <dgm:bulletEnabled val="1"/>
        </dgm:presLayoutVars>
      </dgm:prSet>
      <dgm:spPr/>
    </dgm:pt>
    <dgm:pt modelId="{9F7BC30A-F622-4FC2-BB39-B9548681B9C0}" type="pres">
      <dgm:prSet presAssocID="{A74CABA2-A0F9-4E62-9442-C87F0211F6D8}" presName="negativeSpace" presStyleCnt="0"/>
      <dgm:spPr/>
    </dgm:pt>
    <dgm:pt modelId="{966327D2-0BBF-4157-A355-949D80BB6DA6}" type="pres">
      <dgm:prSet presAssocID="{A74CABA2-A0F9-4E62-9442-C87F0211F6D8}" presName="childText" presStyleLbl="conFgAcc1" presStyleIdx="2" presStyleCnt="3">
        <dgm:presLayoutVars>
          <dgm:bulletEnabled val="1"/>
        </dgm:presLayoutVars>
      </dgm:prSet>
      <dgm:spPr/>
    </dgm:pt>
  </dgm:ptLst>
  <dgm:cxnLst>
    <dgm:cxn modelId="{548BF314-4711-4678-8A92-3EB3A6EA5346}" srcId="{26BE7D32-905F-4265-9B22-E827CFD3A862}" destId="{A74CABA2-A0F9-4E62-9442-C87F0211F6D8}" srcOrd="2" destOrd="0" parTransId="{F13D796C-3F92-41F3-B618-48692FE4EEA4}" sibTransId="{B2C92D99-6377-4FEC-A859-EDE382F6C7E7}"/>
    <dgm:cxn modelId="{9D1B0D36-B9C9-458B-9223-5D31319751F8}" type="presOf" srcId="{9BDAC6F8-D8B9-4402-A39E-13E1BE886A73}" destId="{680ECE3F-CC86-4E79-A3BB-F7F9181038FB}" srcOrd="0" destOrd="0" presId="urn:microsoft.com/office/officeart/2005/8/layout/list1"/>
    <dgm:cxn modelId="{E0096D37-4AE0-4D05-9C9B-3CCF37ABF554}" type="presOf" srcId="{A74CABA2-A0F9-4E62-9442-C87F0211F6D8}" destId="{BB876ED1-28E1-44AA-85FF-678FB17A6459}" srcOrd="0" destOrd="0" presId="urn:microsoft.com/office/officeart/2005/8/layout/list1"/>
    <dgm:cxn modelId="{BDFAEB44-103C-4F8B-AC4A-E2B00FC04C3F}" srcId="{26BE7D32-905F-4265-9B22-E827CFD3A862}" destId="{00B152B0-47C1-4128-ABF8-29D12A34E3F9}" srcOrd="0" destOrd="0" parTransId="{5A7B6E44-44F6-4DC9-B0A0-78B3438D7EA6}" sibTransId="{3360FB37-B324-43C0-809F-C99EFA128E44}"/>
    <dgm:cxn modelId="{B72F9D4A-9F28-435B-9A15-44D9D9F6FD29}" type="presOf" srcId="{26BE7D32-905F-4265-9B22-E827CFD3A862}" destId="{6D0239EC-44B6-4053-8D6A-DEC523C8D0C8}" srcOrd="0" destOrd="0" presId="urn:microsoft.com/office/officeart/2005/8/layout/list1"/>
    <dgm:cxn modelId="{E55F4D5B-4454-405A-97EB-8A410C46AE94}" type="presOf" srcId="{9BDAC6F8-D8B9-4402-A39E-13E1BE886A73}" destId="{47F93BA0-8576-49AC-98DE-199A599C01FC}" srcOrd="1" destOrd="0" presId="urn:microsoft.com/office/officeart/2005/8/layout/list1"/>
    <dgm:cxn modelId="{09389B70-35E9-461B-B28A-6BE77F7E8072}" type="presOf" srcId="{00B152B0-47C1-4128-ABF8-29D12A34E3F9}" destId="{8963E243-6D7F-48C6-AB38-D4141788B3A2}" srcOrd="0" destOrd="0" presId="urn:microsoft.com/office/officeart/2005/8/layout/list1"/>
    <dgm:cxn modelId="{80C8CDE5-3029-4324-BD5B-E4353597DA08}" type="presOf" srcId="{A74CABA2-A0F9-4E62-9442-C87F0211F6D8}" destId="{06466F28-CACD-4316-9D9E-8DFF6EB83DD8}" srcOrd="1" destOrd="0" presId="urn:microsoft.com/office/officeart/2005/8/layout/list1"/>
    <dgm:cxn modelId="{A3AA43E6-B918-4F58-9824-439EA1C967C2}" type="presOf" srcId="{00B152B0-47C1-4128-ABF8-29D12A34E3F9}" destId="{97AFCC18-7262-4ED6-8663-C19BD2EB08EE}" srcOrd="1" destOrd="0" presId="urn:microsoft.com/office/officeart/2005/8/layout/list1"/>
    <dgm:cxn modelId="{2E88C8F6-E94D-495E-8F72-72715EE5A5F3}" srcId="{26BE7D32-905F-4265-9B22-E827CFD3A862}" destId="{9BDAC6F8-D8B9-4402-A39E-13E1BE886A73}" srcOrd="1" destOrd="0" parTransId="{22187F73-61A2-41FF-B77E-E0698F5884E2}" sibTransId="{15679AFE-7DE5-424F-85BF-17949171E101}"/>
    <dgm:cxn modelId="{3B75586A-16CF-413E-BF05-341FF042135F}" type="presParOf" srcId="{6D0239EC-44B6-4053-8D6A-DEC523C8D0C8}" destId="{02FDDB41-6A46-4144-AAE2-6535A1E84DA4}" srcOrd="0" destOrd="0" presId="urn:microsoft.com/office/officeart/2005/8/layout/list1"/>
    <dgm:cxn modelId="{1E21D492-BC22-4245-B7DB-F094FF14C973}" type="presParOf" srcId="{02FDDB41-6A46-4144-AAE2-6535A1E84DA4}" destId="{8963E243-6D7F-48C6-AB38-D4141788B3A2}" srcOrd="0" destOrd="0" presId="urn:microsoft.com/office/officeart/2005/8/layout/list1"/>
    <dgm:cxn modelId="{76BB8F92-9D89-4576-A547-6F315A73FF55}" type="presParOf" srcId="{02FDDB41-6A46-4144-AAE2-6535A1E84DA4}" destId="{97AFCC18-7262-4ED6-8663-C19BD2EB08EE}" srcOrd="1" destOrd="0" presId="urn:microsoft.com/office/officeart/2005/8/layout/list1"/>
    <dgm:cxn modelId="{07A63625-42C1-4745-948D-8273C18C24FB}" type="presParOf" srcId="{6D0239EC-44B6-4053-8D6A-DEC523C8D0C8}" destId="{80AB4EF7-4BEF-4018-9AB1-A6E30D2DE28F}" srcOrd="1" destOrd="0" presId="urn:microsoft.com/office/officeart/2005/8/layout/list1"/>
    <dgm:cxn modelId="{0282B4DC-40A7-4F2D-AB98-F2E0BE2A73BD}" type="presParOf" srcId="{6D0239EC-44B6-4053-8D6A-DEC523C8D0C8}" destId="{B3C7111C-FBFF-43A2-9B11-511B1256F55D}" srcOrd="2" destOrd="0" presId="urn:microsoft.com/office/officeart/2005/8/layout/list1"/>
    <dgm:cxn modelId="{8BF79F1B-3B91-4F23-A6C7-E430D9F12FD4}" type="presParOf" srcId="{6D0239EC-44B6-4053-8D6A-DEC523C8D0C8}" destId="{6042F92B-3AA0-41AC-8FD8-21281B6CC6FF}" srcOrd="3" destOrd="0" presId="urn:microsoft.com/office/officeart/2005/8/layout/list1"/>
    <dgm:cxn modelId="{B42E8996-D797-4ACB-B994-3BAF52E8C71C}" type="presParOf" srcId="{6D0239EC-44B6-4053-8D6A-DEC523C8D0C8}" destId="{8E442850-1330-4708-8533-25C8865A3EFA}" srcOrd="4" destOrd="0" presId="urn:microsoft.com/office/officeart/2005/8/layout/list1"/>
    <dgm:cxn modelId="{32F74012-9AAA-43B2-BCE9-F3CAD6912D55}" type="presParOf" srcId="{8E442850-1330-4708-8533-25C8865A3EFA}" destId="{680ECE3F-CC86-4E79-A3BB-F7F9181038FB}" srcOrd="0" destOrd="0" presId="urn:microsoft.com/office/officeart/2005/8/layout/list1"/>
    <dgm:cxn modelId="{DAB34B55-F585-47AC-8E00-C2B7C774E970}" type="presParOf" srcId="{8E442850-1330-4708-8533-25C8865A3EFA}" destId="{47F93BA0-8576-49AC-98DE-199A599C01FC}" srcOrd="1" destOrd="0" presId="urn:microsoft.com/office/officeart/2005/8/layout/list1"/>
    <dgm:cxn modelId="{24A9CAF1-F934-44C4-9170-ADDBA7CE9E0E}" type="presParOf" srcId="{6D0239EC-44B6-4053-8D6A-DEC523C8D0C8}" destId="{6E2A95BF-0459-4101-87C8-436E0A04CB00}" srcOrd="5" destOrd="0" presId="urn:microsoft.com/office/officeart/2005/8/layout/list1"/>
    <dgm:cxn modelId="{5360934D-95AF-4283-86A6-DA885B412C5F}" type="presParOf" srcId="{6D0239EC-44B6-4053-8D6A-DEC523C8D0C8}" destId="{07B52D72-4D2C-489A-84AE-CB90DFD933ED}" srcOrd="6" destOrd="0" presId="urn:microsoft.com/office/officeart/2005/8/layout/list1"/>
    <dgm:cxn modelId="{D816C9F8-0339-450A-94A6-0155C2854CB9}" type="presParOf" srcId="{6D0239EC-44B6-4053-8D6A-DEC523C8D0C8}" destId="{061077B9-3F53-455B-925B-7EE73CFF5F7E}" srcOrd="7" destOrd="0" presId="urn:microsoft.com/office/officeart/2005/8/layout/list1"/>
    <dgm:cxn modelId="{77A0E0DF-D56C-464F-8B54-DE0999E10A31}" type="presParOf" srcId="{6D0239EC-44B6-4053-8D6A-DEC523C8D0C8}" destId="{5152A487-3A3E-49C4-93F6-B09DBBEC532D}" srcOrd="8" destOrd="0" presId="urn:microsoft.com/office/officeart/2005/8/layout/list1"/>
    <dgm:cxn modelId="{FAE0B44D-6757-4811-837A-551D6E91ACBB}" type="presParOf" srcId="{5152A487-3A3E-49C4-93F6-B09DBBEC532D}" destId="{BB876ED1-28E1-44AA-85FF-678FB17A6459}" srcOrd="0" destOrd="0" presId="urn:microsoft.com/office/officeart/2005/8/layout/list1"/>
    <dgm:cxn modelId="{ACFFB41C-6FD4-42C0-9C7A-8CE90A83423A}" type="presParOf" srcId="{5152A487-3A3E-49C4-93F6-B09DBBEC532D}" destId="{06466F28-CACD-4316-9D9E-8DFF6EB83DD8}" srcOrd="1" destOrd="0" presId="urn:microsoft.com/office/officeart/2005/8/layout/list1"/>
    <dgm:cxn modelId="{8CC95390-947A-414C-BF59-402AE6D23820}" type="presParOf" srcId="{6D0239EC-44B6-4053-8D6A-DEC523C8D0C8}" destId="{9F7BC30A-F622-4FC2-BB39-B9548681B9C0}" srcOrd="9" destOrd="0" presId="urn:microsoft.com/office/officeart/2005/8/layout/list1"/>
    <dgm:cxn modelId="{B7AB7DEC-CAA8-436B-828A-D67F6B3E8183}" type="presParOf" srcId="{6D0239EC-44B6-4053-8D6A-DEC523C8D0C8}" destId="{966327D2-0BBF-4157-A355-949D80BB6DA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6BE7D32-905F-4265-9B22-E827CFD3A862}"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00B152B0-47C1-4128-ABF8-29D12A34E3F9}">
      <dgm:prSet phldrT="[Text]"/>
      <dgm:spPr>
        <a:solidFill>
          <a:srgbClr val="CEDC00"/>
        </a:solidFill>
      </dgm:spPr>
      <dgm:t>
        <a:bodyPr/>
        <a:lstStyle/>
        <a:p>
          <a:r>
            <a:rPr lang="en-US" dirty="0"/>
            <a:t>Unlikely</a:t>
          </a:r>
          <a:r>
            <a:rPr lang="en-US" baseline="0" dirty="0"/>
            <a:t> to have physical signs </a:t>
          </a:r>
          <a:endParaRPr lang="en-US" dirty="0"/>
        </a:p>
      </dgm:t>
    </dgm:pt>
    <dgm:pt modelId="{5A7B6E44-44F6-4DC9-B0A0-78B3438D7EA6}" type="parTrans" cxnId="{BDFAEB44-103C-4F8B-AC4A-E2B00FC04C3F}">
      <dgm:prSet/>
      <dgm:spPr/>
      <dgm:t>
        <a:bodyPr/>
        <a:lstStyle/>
        <a:p>
          <a:endParaRPr lang="en-US"/>
        </a:p>
      </dgm:t>
    </dgm:pt>
    <dgm:pt modelId="{3360FB37-B324-43C0-809F-C99EFA128E44}" type="sibTrans" cxnId="{BDFAEB44-103C-4F8B-AC4A-E2B00FC04C3F}">
      <dgm:prSet/>
      <dgm:spPr/>
      <dgm:t>
        <a:bodyPr/>
        <a:lstStyle/>
        <a:p>
          <a:endParaRPr lang="en-US"/>
        </a:p>
      </dgm:t>
    </dgm:pt>
    <dgm:pt modelId="{9BDAC6F8-D8B9-4402-A39E-13E1BE886A73}">
      <dgm:prSet phldrT="[Text]"/>
      <dgm:spPr>
        <a:solidFill>
          <a:srgbClr val="CB2C30"/>
        </a:solidFill>
      </dgm:spPr>
      <dgm:t>
        <a:bodyPr/>
        <a:lstStyle/>
        <a:p>
          <a:r>
            <a:rPr lang="en-US" dirty="0"/>
            <a:t>Changes</a:t>
          </a:r>
          <a:r>
            <a:rPr lang="en-US" baseline="0" dirty="0"/>
            <a:t> in behavior </a:t>
          </a:r>
          <a:endParaRPr lang="en-US" dirty="0"/>
        </a:p>
      </dgm:t>
    </dgm:pt>
    <dgm:pt modelId="{22187F73-61A2-41FF-B77E-E0698F5884E2}" type="parTrans" cxnId="{2E88C8F6-E94D-495E-8F72-72715EE5A5F3}">
      <dgm:prSet/>
      <dgm:spPr/>
      <dgm:t>
        <a:bodyPr/>
        <a:lstStyle/>
        <a:p>
          <a:endParaRPr lang="en-US"/>
        </a:p>
      </dgm:t>
    </dgm:pt>
    <dgm:pt modelId="{15679AFE-7DE5-424F-85BF-17949171E101}" type="sibTrans" cxnId="{2E88C8F6-E94D-495E-8F72-72715EE5A5F3}">
      <dgm:prSet/>
      <dgm:spPr/>
      <dgm:t>
        <a:bodyPr/>
        <a:lstStyle/>
        <a:p>
          <a:endParaRPr lang="en-US"/>
        </a:p>
      </dgm:t>
    </dgm:pt>
    <dgm:pt modelId="{137035F0-3BD7-42C3-97C3-A7E84BD4AC75}">
      <dgm:prSet phldrT="[Text]"/>
      <dgm:spPr>
        <a:gradFill rotWithShape="0">
          <a:gsLst>
            <a:gs pos="0">
              <a:srgbClr val="00A9CE"/>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US" dirty="0"/>
            <a:t>Aggression, rebellion, or other changes</a:t>
          </a:r>
        </a:p>
      </dgm:t>
    </dgm:pt>
    <dgm:pt modelId="{E3CD4BC0-8CC8-4CCC-B89C-AEC370A76095}" type="parTrans" cxnId="{95CC9C27-6221-4DA3-8DFE-8E7E0D74414B}">
      <dgm:prSet/>
      <dgm:spPr/>
      <dgm:t>
        <a:bodyPr/>
        <a:lstStyle/>
        <a:p>
          <a:endParaRPr lang="en-US"/>
        </a:p>
      </dgm:t>
    </dgm:pt>
    <dgm:pt modelId="{2579F81E-69E9-4D40-8007-511F2A994CE3}" type="sibTrans" cxnId="{95CC9C27-6221-4DA3-8DFE-8E7E0D74414B}">
      <dgm:prSet/>
      <dgm:spPr/>
      <dgm:t>
        <a:bodyPr/>
        <a:lstStyle/>
        <a:p>
          <a:endParaRPr lang="en-US"/>
        </a:p>
      </dgm:t>
    </dgm:pt>
    <dgm:pt modelId="{6D0239EC-44B6-4053-8D6A-DEC523C8D0C8}" type="pres">
      <dgm:prSet presAssocID="{26BE7D32-905F-4265-9B22-E827CFD3A862}" presName="linear" presStyleCnt="0">
        <dgm:presLayoutVars>
          <dgm:dir/>
          <dgm:animLvl val="lvl"/>
          <dgm:resizeHandles val="exact"/>
        </dgm:presLayoutVars>
      </dgm:prSet>
      <dgm:spPr/>
    </dgm:pt>
    <dgm:pt modelId="{02FDDB41-6A46-4144-AAE2-6535A1E84DA4}" type="pres">
      <dgm:prSet presAssocID="{00B152B0-47C1-4128-ABF8-29D12A34E3F9}" presName="parentLin" presStyleCnt="0"/>
      <dgm:spPr/>
    </dgm:pt>
    <dgm:pt modelId="{8963E243-6D7F-48C6-AB38-D4141788B3A2}" type="pres">
      <dgm:prSet presAssocID="{00B152B0-47C1-4128-ABF8-29D12A34E3F9}" presName="parentLeftMargin" presStyleLbl="node1" presStyleIdx="0" presStyleCnt="3"/>
      <dgm:spPr/>
    </dgm:pt>
    <dgm:pt modelId="{97AFCC18-7262-4ED6-8663-C19BD2EB08EE}" type="pres">
      <dgm:prSet presAssocID="{00B152B0-47C1-4128-ABF8-29D12A34E3F9}" presName="parentText" presStyleLbl="node1" presStyleIdx="0" presStyleCnt="3">
        <dgm:presLayoutVars>
          <dgm:chMax val="0"/>
          <dgm:bulletEnabled val="1"/>
        </dgm:presLayoutVars>
      </dgm:prSet>
      <dgm:spPr/>
    </dgm:pt>
    <dgm:pt modelId="{80AB4EF7-4BEF-4018-9AB1-A6E30D2DE28F}" type="pres">
      <dgm:prSet presAssocID="{00B152B0-47C1-4128-ABF8-29D12A34E3F9}" presName="negativeSpace" presStyleCnt="0"/>
      <dgm:spPr/>
    </dgm:pt>
    <dgm:pt modelId="{B3C7111C-FBFF-43A2-9B11-511B1256F55D}" type="pres">
      <dgm:prSet presAssocID="{00B152B0-47C1-4128-ABF8-29D12A34E3F9}" presName="childText" presStyleLbl="conFgAcc1" presStyleIdx="0" presStyleCnt="3">
        <dgm:presLayoutVars>
          <dgm:bulletEnabled val="1"/>
        </dgm:presLayoutVars>
      </dgm:prSet>
      <dgm:spPr/>
    </dgm:pt>
    <dgm:pt modelId="{6042F92B-3AA0-41AC-8FD8-21281B6CC6FF}" type="pres">
      <dgm:prSet presAssocID="{3360FB37-B324-43C0-809F-C99EFA128E44}" presName="spaceBetweenRectangles" presStyleCnt="0"/>
      <dgm:spPr/>
    </dgm:pt>
    <dgm:pt modelId="{8E442850-1330-4708-8533-25C8865A3EFA}" type="pres">
      <dgm:prSet presAssocID="{9BDAC6F8-D8B9-4402-A39E-13E1BE886A73}" presName="parentLin" presStyleCnt="0"/>
      <dgm:spPr/>
    </dgm:pt>
    <dgm:pt modelId="{680ECE3F-CC86-4E79-A3BB-F7F9181038FB}" type="pres">
      <dgm:prSet presAssocID="{9BDAC6F8-D8B9-4402-A39E-13E1BE886A73}" presName="parentLeftMargin" presStyleLbl="node1" presStyleIdx="0" presStyleCnt="3"/>
      <dgm:spPr/>
    </dgm:pt>
    <dgm:pt modelId="{47F93BA0-8576-49AC-98DE-199A599C01FC}" type="pres">
      <dgm:prSet presAssocID="{9BDAC6F8-D8B9-4402-A39E-13E1BE886A73}" presName="parentText" presStyleLbl="node1" presStyleIdx="1" presStyleCnt="3">
        <dgm:presLayoutVars>
          <dgm:chMax val="0"/>
          <dgm:bulletEnabled val="1"/>
        </dgm:presLayoutVars>
      </dgm:prSet>
      <dgm:spPr/>
    </dgm:pt>
    <dgm:pt modelId="{6E2A95BF-0459-4101-87C8-436E0A04CB00}" type="pres">
      <dgm:prSet presAssocID="{9BDAC6F8-D8B9-4402-A39E-13E1BE886A73}" presName="negativeSpace" presStyleCnt="0"/>
      <dgm:spPr/>
    </dgm:pt>
    <dgm:pt modelId="{07B52D72-4D2C-489A-84AE-CB90DFD933ED}" type="pres">
      <dgm:prSet presAssocID="{9BDAC6F8-D8B9-4402-A39E-13E1BE886A73}" presName="childText" presStyleLbl="conFgAcc1" presStyleIdx="1" presStyleCnt="3">
        <dgm:presLayoutVars>
          <dgm:bulletEnabled val="1"/>
        </dgm:presLayoutVars>
      </dgm:prSet>
      <dgm:spPr/>
    </dgm:pt>
    <dgm:pt modelId="{E95DECF9-6EE2-4576-8FB4-D067844500B5}" type="pres">
      <dgm:prSet presAssocID="{15679AFE-7DE5-424F-85BF-17949171E101}" presName="spaceBetweenRectangles" presStyleCnt="0"/>
      <dgm:spPr/>
    </dgm:pt>
    <dgm:pt modelId="{EF9F36A7-C9A4-4C97-9670-C00A7906DC44}" type="pres">
      <dgm:prSet presAssocID="{137035F0-3BD7-42C3-97C3-A7E84BD4AC75}" presName="parentLin" presStyleCnt="0"/>
      <dgm:spPr/>
    </dgm:pt>
    <dgm:pt modelId="{1D21F545-1348-43F1-80F2-5E66FFAACF1B}" type="pres">
      <dgm:prSet presAssocID="{137035F0-3BD7-42C3-97C3-A7E84BD4AC75}" presName="parentLeftMargin" presStyleLbl="node1" presStyleIdx="1" presStyleCnt="3"/>
      <dgm:spPr/>
    </dgm:pt>
    <dgm:pt modelId="{528904EC-605F-4725-9252-40DF7749C414}" type="pres">
      <dgm:prSet presAssocID="{137035F0-3BD7-42C3-97C3-A7E84BD4AC75}" presName="parentText" presStyleLbl="node1" presStyleIdx="2" presStyleCnt="3">
        <dgm:presLayoutVars>
          <dgm:chMax val="0"/>
          <dgm:bulletEnabled val="1"/>
        </dgm:presLayoutVars>
      </dgm:prSet>
      <dgm:spPr/>
    </dgm:pt>
    <dgm:pt modelId="{7BBBB8F3-9811-46CC-B9B8-D4AC6924A342}" type="pres">
      <dgm:prSet presAssocID="{137035F0-3BD7-42C3-97C3-A7E84BD4AC75}" presName="negativeSpace" presStyleCnt="0"/>
      <dgm:spPr/>
    </dgm:pt>
    <dgm:pt modelId="{E5BDE32A-2F2B-420A-8182-C81255DF45C3}" type="pres">
      <dgm:prSet presAssocID="{137035F0-3BD7-42C3-97C3-A7E84BD4AC75}" presName="childText" presStyleLbl="conFgAcc1" presStyleIdx="2" presStyleCnt="3">
        <dgm:presLayoutVars>
          <dgm:bulletEnabled val="1"/>
        </dgm:presLayoutVars>
      </dgm:prSet>
      <dgm:spPr/>
    </dgm:pt>
  </dgm:ptLst>
  <dgm:cxnLst>
    <dgm:cxn modelId="{95CC9C27-6221-4DA3-8DFE-8E7E0D74414B}" srcId="{26BE7D32-905F-4265-9B22-E827CFD3A862}" destId="{137035F0-3BD7-42C3-97C3-A7E84BD4AC75}" srcOrd="2" destOrd="0" parTransId="{E3CD4BC0-8CC8-4CCC-B89C-AEC370A76095}" sibTransId="{2579F81E-69E9-4D40-8007-511F2A994CE3}"/>
    <dgm:cxn modelId="{9D1B0D36-B9C9-458B-9223-5D31319751F8}" type="presOf" srcId="{9BDAC6F8-D8B9-4402-A39E-13E1BE886A73}" destId="{680ECE3F-CC86-4E79-A3BB-F7F9181038FB}" srcOrd="0" destOrd="0" presId="urn:microsoft.com/office/officeart/2005/8/layout/list1"/>
    <dgm:cxn modelId="{C27C513C-7163-4181-827E-4A612D9DF3F4}" type="presOf" srcId="{137035F0-3BD7-42C3-97C3-A7E84BD4AC75}" destId="{1D21F545-1348-43F1-80F2-5E66FFAACF1B}" srcOrd="0" destOrd="0" presId="urn:microsoft.com/office/officeart/2005/8/layout/list1"/>
    <dgm:cxn modelId="{BDFAEB44-103C-4F8B-AC4A-E2B00FC04C3F}" srcId="{26BE7D32-905F-4265-9B22-E827CFD3A862}" destId="{00B152B0-47C1-4128-ABF8-29D12A34E3F9}" srcOrd="0" destOrd="0" parTransId="{5A7B6E44-44F6-4DC9-B0A0-78B3438D7EA6}" sibTransId="{3360FB37-B324-43C0-809F-C99EFA128E44}"/>
    <dgm:cxn modelId="{B72F9D4A-9F28-435B-9A15-44D9D9F6FD29}" type="presOf" srcId="{26BE7D32-905F-4265-9B22-E827CFD3A862}" destId="{6D0239EC-44B6-4053-8D6A-DEC523C8D0C8}" srcOrd="0" destOrd="0" presId="urn:microsoft.com/office/officeart/2005/8/layout/list1"/>
    <dgm:cxn modelId="{E55F4D5B-4454-405A-97EB-8A410C46AE94}" type="presOf" srcId="{9BDAC6F8-D8B9-4402-A39E-13E1BE886A73}" destId="{47F93BA0-8576-49AC-98DE-199A599C01FC}" srcOrd="1" destOrd="0" presId="urn:microsoft.com/office/officeart/2005/8/layout/list1"/>
    <dgm:cxn modelId="{09389B70-35E9-461B-B28A-6BE77F7E8072}" type="presOf" srcId="{00B152B0-47C1-4128-ABF8-29D12A34E3F9}" destId="{8963E243-6D7F-48C6-AB38-D4141788B3A2}" srcOrd="0" destOrd="0" presId="urn:microsoft.com/office/officeart/2005/8/layout/list1"/>
    <dgm:cxn modelId="{FBEA7D92-BB15-4A5C-8BA6-A82A8925A8A4}" type="presOf" srcId="{137035F0-3BD7-42C3-97C3-A7E84BD4AC75}" destId="{528904EC-605F-4725-9252-40DF7749C414}" srcOrd="1" destOrd="0" presId="urn:microsoft.com/office/officeart/2005/8/layout/list1"/>
    <dgm:cxn modelId="{A3AA43E6-B918-4F58-9824-439EA1C967C2}" type="presOf" srcId="{00B152B0-47C1-4128-ABF8-29D12A34E3F9}" destId="{97AFCC18-7262-4ED6-8663-C19BD2EB08EE}" srcOrd="1" destOrd="0" presId="urn:microsoft.com/office/officeart/2005/8/layout/list1"/>
    <dgm:cxn modelId="{2E88C8F6-E94D-495E-8F72-72715EE5A5F3}" srcId="{26BE7D32-905F-4265-9B22-E827CFD3A862}" destId="{9BDAC6F8-D8B9-4402-A39E-13E1BE886A73}" srcOrd="1" destOrd="0" parTransId="{22187F73-61A2-41FF-B77E-E0698F5884E2}" sibTransId="{15679AFE-7DE5-424F-85BF-17949171E101}"/>
    <dgm:cxn modelId="{3B75586A-16CF-413E-BF05-341FF042135F}" type="presParOf" srcId="{6D0239EC-44B6-4053-8D6A-DEC523C8D0C8}" destId="{02FDDB41-6A46-4144-AAE2-6535A1E84DA4}" srcOrd="0" destOrd="0" presId="urn:microsoft.com/office/officeart/2005/8/layout/list1"/>
    <dgm:cxn modelId="{1E21D492-BC22-4245-B7DB-F094FF14C973}" type="presParOf" srcId="{02FDDB41-6A46-4144-AAE2-6535A1E84DA4}" destId="{8963E243-6D7F-48C6-AB38-D4141788B3A2}" srcOrd="0" destOrd="0" presId="urn:microsoft.com/office/officeart/2005/8/layout/list1"/>
    <dgm:cxn modelId="{76BB8F92-9D89-4576-A547-6F315A73FF55}" type="presParOf" srcId="{02FDDB41-6A46-4144-AAE2-6535A1E84DA4}" destId="{97AFCC18-7262-4ED6-8663-C19BD2EB08EE}" srcOrd="1" destOrd="0" presId="urn:microsoft.com/office/officeart/2005/8/layout/list1"/>
    <dgm:cxn modelId="{07A63625-42C1-4745-948D-8273C18C24FB}" type="presParOf" srcId="{6D0239EC-44B6-4053-8D6A-DEC523C8D0C8}" destId="{80AB4EF7-4BEF-4018-9AB1-A6E30D2DE28F}" srcOrd="1" destOrd="0" presId="urn:microsoft.com/office/officeart/2005/8/layout/list1"/>
    <dgm:cxn modelId="{0282B4DC-40A7-4F2D-AB98-F2E0BE2A73BD}" type="presParOf" srcId="{6D0239EC-44B6-4053-8D6A-DEC523C8D0C8}" destId="{B3C7111C-FBFF-43A2-9B11-511B1256F55D}" srcOrd="2" destOrd="0" presId="urn:microsoft.com/office/officeart/2005/8/layout/list1"/>
    <dgm:cxn modelId="{8BF79F1B-3B91-4F23-A6C7-E430D9F12FD4}" type="presParOf" srcId="{6D0239EC-44B6-4053-8D6A-DEC523C8D0C8}" destId="{6042F92B-3AA0-41AC-8FD8-21281B6CC6FF}" srcOrd="3" destOrd="0" presId="urn:microsoft.com/office/officeart/2005/8/layout/list1"/>
    <dgm:cxn modelId="{B42E8996-D797-4ACB-B994-3BAF52E8C71C}" type="presParOf" srcId="{6D0239EC-44B6-4053-8D6A-DEC523C8D0C8}" destId="{8E442850-1330-4708-8533-25C8865A3EFA}" srcOrd="4" destOrd="0" presId="urn:microsoft.com/office/officeart/2005/8/layout/list1"/>
    <dgm:cxn modelId="{32F74012-9AAA-43B2-BCE9-F3CAD6912D55}" type="presParOf" srcId="{8E442850-1330-4708-8533-25C8865A3EFA}" destId="{680ECE3F-CC86-4E79-A3BB-F7F9181038FB}" srcOrd="0" destOrd="0" presId="urn:microsoft.com/office/officeart/2005/8/layout/list1"/>
    <dgm:cxn modelId="{DAB34B55-F585-47AC-8E00-C2B7C774E970}" type="presParOf" srcId="{8E442850-1330-4708-8533-25C8865A3EFA}" destId="{47F93BA0-8576-49AC-98DE-199A599C01FC}" srcOrd="1" destOrd="0" presId="urn:microsoft.com/office/officeart/2005/8/layout/list1"/>
    <dgm:cxn modelId="{24A9CAF1-F934-44C4-9170-ADDBA7CE9E0E}" type="presParOf" srcId="{6D0239EC-44B6-4053-8D6A-DEC523C8D0C8}" destId="{6E2A95BF-0459-4101-87C8-436E0A04CB00}" srcOrd="5" destOrd="0" presId="urn:microsoft.com/office/officeart/2005/8/layout/list1"/>
    <dgm:cxn modelId="{5360934D-95AF-4283-86A6-DA885B412C5F}" type="presParOf" srcId="{6D0239EC-44B6-4053-8D6A-DEC523C8D0C8}" destId="{07B52D72-4D2C-489A-84AE-CB90DFD933ED}" srcOrd="6" destOrd="0" presId="urn:microsoft.com/office/officeart/2005/8/layout/list1"/>
    <dgm:cxn modelId="{9C5D0CEB-81EC-40C4-B125-01672CF2796D}" type="presParOf" srcId="{6D0239EC-44B6-4053-8D6A-DEC523C8D0C8}" destId="{E95DECF9-6EE2-4576-8FB4-D067844500B5}" srcOrd="7" destOrd="0" presId="urn:microsoft.com/office/officeart/2005/8/layout/list1"/>
    <dgm:cxn modelId="{C170FF10-2E0B-4479-9227-18D20D441AC0}" type="presParOf" srcId="{6D0239EC-44B6-4053-8D6A-DEC523C8D0C8}" destId="{EF9F36A7-C9A4-4C97-9670-C00A7906DC44}" srcOrd="8" destOrd="0" presId="urn:microsoft.com/office/officeart/2005/8/layout/list1"/>
    <dgm:cxn modelId="{2340DD51-0A54-45A8-B838-2AA04965646A}" type="presParOf" srcId="{EF9F36A7-C9A4-4C97-9670-C00A7906DC44}" destId="{1D21F545-1348-43F1-80F2-5E66FFAACF1B}" srcOrd="0" destOrd="0" presId="urn:microsoft.com/office/officeart/2005/8/layout/list1"/>
    <dgm:cxn modelId="{A1F7AF45-6EDF-47F2-84B4-A571DD896780}" type="presParOf" srcId="{EF9F36A7-C9A4-4C97-9670-C00A7906DC44}" destId="{528904EC-605F-4725-9252-40DF7749C414}" srcOrd="1" destOrd="0" presId="urn:microsoft.com/office/officeart/2005/8/layout/list1"/>
    <dgm:cxn modelId="{1E902727-DBA8-4FEB-A859-54C87D2327D5}" type="presParOf" srcId="{6D0239EC-44B6-4053-8D6A-DEC523C8D0C8}" destId="{7BBBB8F3-9811-46CC-B9B8-D4AC6924A342}" srcOrd="9" destOrd="0" presId="urn:microsoft.com/office/officeart/2005/8/layout/list1"/>
    <dgm:cxn modelId="{CEF9DA53-4153-4860-9E3E-D6CD69044845}" type="presParOf" srcId="{6D0239EC-44B6-4053-8D6A-DEC523C8D0C8}" destId="{E5BDE32A-2F2B-420A-8182-C81255DF45C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9048F91-313C-4980-AA52-43A6753E1EFA}" type="doc">
      <dgm:prSet loTypeId="urn:microsoft.com/office/officeart/2005/8/layout/chevronAccent+Icon" loCatId="process" qsTypeId="urn:microsoft.com/office/officeart/2005/8/quickstyle/3d2" qsCatId="3D" csTypeId="urn:microsoft.com/office/officeart/2005/8/colors/accent1_2" csCatId="accent1" phldr="1"/>
      <dgm:spPr/>
    </dgm:pt>
    <dgm:pt modelId="{0127EE2D-F034-4DE8-B14C-987DBE09068D}">
      <dgm:prSet phldrT="[Text]"/>
      <dgm:spPr/>
      <dgm:t>
        <a:bodyPr/>
        <a:lstStyle/>
        <a:p>
          <a:r>
            <a:rPr lang="en-US" dirty="0"/>
            <a:t>Access </a:t>
          </a:r>
        </a:p>
      </dgm:t>
    </dgm:pt>
    <dgm:pt modelId="{8DA1BB9E-3F28-437C-A065-F6D7837828E5}" type="parTrans" cxnId="{CC5D903E-C01B-43E9-87D4-F7F7918ACCF6}">
      <dgm:prSet/>
      <dgm:spPr/>
      <dgm:t>
        <a:bodyPr/>
        <a:lstStyle/>
        <a:p>
          <a:endParaRPr lang="en-US"/>
        </a:p>
      </dgm:t>
    </dgm:pt>
    <dgm:pt modelId="{9AFF48C4-001E-4E2D-BC59-8383397A5B40}" type="sibTrans" cxnId="{CC5D903E-C01B-43E9-87D4-F7F7918ACCF6}">
      <dgm:prSet/>
      <dgm:spPr/>
      <dgm:t>
        <a:bodyPr/>
        <a:lstStyle/>
        <a:p>
          <a:endParaRPr lang="en-US"/>
        </a:p>
      </dgm:t>
    </dgm:pt>
    <dgm:pt modelId="{685820B9-C33E-4CED-8A96-10AC82206847}">
      <dgm:prSet phldrT="[Text]"/>
      <dgm:spPr/>
      <dgm:t>
        <a:bodyPr/>
        <a:lstStyle/>
        <a:p>
          <a:r>
            <a:rPr lang="en-US" dirty="0"/>
            <a:t>Boundaries </a:t>
          </a:r>
        </a:p>
      </dgm:t>
    </dgm:pt>
    <dgm:pt modelId="{C7703A91-B6DF-4693-8D04-D47A3ABE0C1A}" type="parTrans" cxnId="{3C8742DB-4578-41E9-B51C-0ED678795C29}">
      <dgm:prSet/>
      <dgm:spPr/>
      <dgm:t>
        <a:bodyPr/>
        <a:lstStyle/>
        <a:p>
          <a:endParaRPr lang="en-US"/>
        </a:p>
      </dgm:t>
    </dgm:pt>
    <dgm:pt modelId="{724CEF06-0E53-42B1-BFF2-6CF03EFEC772}" type="sibTrans" cxnId="{3C8742DB-4578-41E9-B51C-0ED678795C29}">
      <dgm:prSet/>
      <dgm:spPr/>
      <dgm:t>
        <a:bodyPr/>
        <a:lstStyle/>
        <a:p>
          <a:endParaRPr lang="en-US"/>
        </a:p>
      </dgm:t>
    </dgm:pt>
    <dgm:pt modelId="{F62567B1-BDB8-4F8B-8917-92A156EDCC7B}">
      <dgm:prSet phldrT="[Text]"/>
      <dgm:spPr/>
      <dgm:t>
        <a:bodyPr/>
        <a:lstStyle/>
        <a:p>
          <a:r>
            <a:rPr lang="en-US" dirty="0"/>
            <a:t>Red Flags</a:t>
          </a:r>
        </a:p>
      </dgm:t>
    </dgm:pt>
    <dgm:pt modelId="{DCDC67BE-63B0-4BB8-B130-0FF25A4788E8}" type="parTrans" cxnId="{B4D8A393-A403-4A30-8639-3D8285549B1D}">
      <dgm:prSet/>
      <dgm:spPr/>
      <dgm:t>
        <a:bodyPr/>
        <a:lstStyle/>
        <a:p>
          <a:endParaRPr lang="en-US"/>
        </a:p>
      </dgm:t>
    </dgm:pt>
    <dgm:pt modelId="{28FBADA9-B34D-48C8-88DA-060A68114874}" type="sibTrans" cxnId="{B4D8A393-A403-4A30-8639-3D8285549B1D}">
      <dgm:prSet/>
      <dgm:spPr/>
      <dgm:t>
        <a:bodyPr/>
        <a:lstStyle/>
        <a:p>
          <a:endParaRPr lang="en-US"/>
        </a:p>
      </dgm:t>
    </dgm:pt>
    <dgm:pt modelId="{01610C46-5B0F-4ED1-8479-7D0AB11857B8}" type="pres">
      <dgm:prSet presAssocID="{79048F91-313C-4980-AA52-43A6753E1EFA}" presName="Name0" presStyleCnt="0">
        <dgm:presLayoutVars>
          <dgm:dir/>
          <dgm:resizeHandles val="exact"/>
        </dgm:presLayoutVars>
      </dgm:prSet>
      <dgm:spPr/>
    </dgm:pt>
    <dgm:pt modelId="{E52F5321-91A8-479F-9F34-3405D21A0323}" type="pres">
      <dgm:prSet presAssocID="{0127EE2D-F034-4DE8-B14C-987DBE09068D}" presName="composite" presStyleCnt="0"/>
      <dgm:spPr/>
    </dgm:pt>
    <dgm:pt modelId="{2743DD0B-0672-4468-B133-AEB9FAA4B3C1}" type="pres">
      <dgm:prSet presAssocID="{0127EE2D-F034-4DE8-B14C-987DBE09068D}" presName="bgChev" presStyleLbl="node1" presStyleIdx="0" presStyleCnt="3"/>
      <dgm:spPr>
        <a:solidFill>
          <a:srgbClr val="CEDC00"/>
        </a:solidFill>
      </dgm:spPr>
    </dgm:pt>
    <dgm:pt modelId="{53A22973-31FE-4459-ABFB-B88915DB3758}" type="pres">
      <dgm:prSet presAssocID="{0127EE2D-F034-4DE8-B14C-987DBE09068D}" presName="txNode" presStyleLbl="fgAcc1" presStyleIdx="0" presStyleCnt="3">
        <dgm:presLayoutVars>
          <dgm:bulletEnabled val="1"/>
        </dgm:presLayoutVars>
      </dgm:prSet>
      <dgm:spPr/>
    </dgm:pt>
    <dgm:pt modelId="{FBDB237D-59A0-4277-A47D-424FFF0A8A80}" type="pres">
      <dgm:prSet presAssocID="{9AFF48C4-001E-4E2D-BC59-8383397A5B40}" presName="compositeSpace" presStyleCnt="0"/>
      <dgm:spPr/>
    </dgm:pt>
    <dgm:pt modelId="{C44DDF2A-0216-47F1-88F7-B072739F8382}" type="pres">
      <dgm:prSet presAssocID="{685820B9-C33E-4CED-8A96-10AC82206847}" presName="composite" presStyleCnt="0"/>
      <dgm:spPr/>
    </dgm:pt>
    <dgm:pt modelId="{33919246-AE87-4C95-8068-B0EC74DF4F07}" type="pres">
      <dgm:prSet presAssocID="{685820B9-C33E-4CED-8A96-10AC82206847}" presName="bgChev" presStyleLbl="node1" presStyleIdx="1" presStyleCnt="3"/>
      <dgm:spPr>
        <a:solidFill>
          <a:srgbClr val="CB2C30"/>
        </a:solidFill>
      </dgm:spPr>
    </dgm:pt>
    <dgm:pt modelId="{998A63EF-DAA2-428E-9840-78E1E3EAF303}" type="pres">
      <dgm:prSet presAssocID="{685820B9-C33E-4CED-8A96-10AC82206847}" presName="txNode" presStyleLbl="fgAcc1" presStyleIdx="1" presStyleCnt="3">
        <dgm:presLayoutVars>
          <dgm:bulletEnabled val="1"/>
        </dgm:presLayoutVars>
      </dgm:prSet>
      <dgm:spPr/>
    </dgm:pt>
    <dgm:pt modelId="{FC923238-AB4C-4297-B9F5-C568101C4E33}" type="pres">
      <dgm:prSet presAssocID="{724CEF06-0E53-42B1-BFF2-6CF03EFEC772}" presName="compositeSpace" presStyleCnt="0"/>
      <dgm:spPr/>
    </dgm:pt>
    <dgm:pt modelId="{0D0E2DDD-24DB-4DE4-A1F2-FFCCD3224906}" type="pres">
      <dgm:prSet presAssocID="{F62567B1-BDB8-4F8B-8917-92A156EDCC7B}" presName="composite" presStyleCnt="0"/>
      <dgm:spPr/>
    </dgm:pt>
    <dgm:pt modelId="{A5D9CA80-E334-4ECD-9869-2AFAE0754024}" type="pres">
      <dgm:prSet presAssocID="{F62567B1-BDB8-4F8B-8917-92A156EDCC7B}" presName="bgChev" presStyleLbl="node1" presStyleIdx="2" presStyleCnt="3"/>
      <dgm:spPr/>
    </dgm:pt>
    <dgm:pt modelId="{531B5158-48E8-4940-83BF-45F30675C9DD}" type="pres">
      <dgm:prSet presAssocID="{F62567B1-BDB8-4F8B-8917-92A156EDCC7B}" presName="txNode" presStyleLbl="fgAcc1" presStyleIdx="2" presStyleCnt="3">
        <dgm:presLayoutVars>
          <dgm:bulletEnabled val="1"/>
        </dgm:presLayoutVars>
      </dgm:prSet>
      <dgm:spPr/>
    </dgm:pt>
  </dgm:ptLst>
  <dgm:cxnLst>
    <dgm:cxn modelId="{A69ACF28-E901-4843-B4E1-1048F29C1E18}" type="presOf" srcId="{685820B9-C33E-4CED-8A96-10AC82206847}" destId="{998A63EF-DAA2-428E-9840-78E1E3EAF303}" srcOrd="0" destOrd="0" presId="urn:microsoft.com/office/officeart/2005/8/layout/chevronAccent+Icon"/>
    <dgm:cxn modelId="{CC5D903E-C01B-43E9-87D4-F7F7918ACCF6}" srcId="{79048F91-313C-4980-AA52-43A6753E1EFA}" destId="{0127EE2D-F034-4DE8-B14C-987DBE09068D}" srcOrd="0" destOrd="0" parTransId="{8DA1BB9E-3F28-437C-A065-F6D7837828E5}" sibTransId="{9AFF48C4-001E-4E2D-BC59-8383397A5B40}"/>
    <dgm:cxn modelId="{64BAD06A-2ED4-46D1-B19E-3A4709AF32DE}" type="presOf" srcId="{0127EE2D-F034-4DE8-B14C-987DBE09068D}" destId="{53A22973-31FE-4459-ABFB-B88915DB3758}" srcOrd="0" destOrd="0" presId="urn:microsoft.com/office/officeart/2005/8/layout/chevronAccent+Icon"/>
    <dgm:cxn modelId="{428B1C77-6252-4620-839A-2457C77C728B}" type="presOf" srcId="{F62567B1-BDB8-4F8B-8917-92A156EDCC7B}" destId="{531B5158-48E8-4940-83BF-45F30675C9DD}" srcOrd="0" destOrd="0" presId="urn:microsoft.com/office/officeart/2005/8/layout/chevronAccent+Icon"/>
    <dgm:cxn modelId="{B4D8A393-A403-4A30-8639-3D8285549B1D}" srcId="{79048F91-313C-4980-AA52-43A6753E1EFA}" destId="{F62567B1-BDB8-4F8B-8917-92A156EDCC7B}" srcOrd="2" destOrd="0" parTransId="{DCDC67BE-63B0-4BB8-B130-0FF25A4788E8}" sibTransId="{28FBADA9-B34D-48C8-88DA-060A68114874}"/>
    <dgm:cxn modelId="{3C8742DB-4578-41E9-B51C-0ED678795C29}" srcId="{79048F91-313C-4980-AA52-43A6753E1EFA}" destId="{685820B9-C33E-4CED-8A96-10AC82206847}" srcOrd="1" destOrd="0" parTransId="{C7703A91-B6DF-4693-8D04-D47A3ABE0C1A}" sibTransId="{724CEF06-0E53-42B1-BFF2-6CF03EFEC772}"/>
    <dgm:cxn modelId="{29F2D4DC-E247-40A1-8ED9-05607D212CBE}" type="presOf" srcId="{79048F91-313C-4980-AA52-43A6753E1EFA}" destId="{01610C46-5B0F-4ED1-8479-7D0AB11857B8}" srcOrd="0" destOrd="0" presId="urn:microsoft.com/office/officeart/2005/8/layout/chevronAccent+Icon"/>
    <dgm:cxn modelId="{B328B142-E977-4418-844F-9C39558459B2}" type="presParOf" srcId="{01610C46-5B0F-4ED1-8479-7D0AB11857B8}" destId="{E52F5321-91A8-479F-9F34-3405D21A0323}" srcOrd="0" destOrd="0" presId="urn:microsoft.com/office/officeart/2005/8/layout/chevronAccent+Icon"/>
    <dgm:cxn modelId="{B88D7F3E-8226-4554-858C-DFE0BD3CF628}" type="presParOf" srcId="{E52F5321-91A8-479F-9F34-3405D21A0323}" destId="{2743DD0B-0672-4468-B133-AEB9FAA4B3C1}" srcOrd="0" destOrd="0" presId="urn:microsoft.com/office/officeart/2005/8/layout/chevronAccent+Icon"/>
    <dgm:cxn modelId="{41F750E2-E323-45DD-AF30-C85A9A56AD02}" type="presParOf" srcId="{E52F5321-91A8-479F-9F34-3405D21A0323}" destId="{53A22973-31FE-4459-ABFB-B88915DB3758}" srcOrd="1" destOrd="0" presId="urn:microsoft.com/office/officeart/2005/8/layout/chevronAccent+Icon"/>
    <dgm:cxn modelId="{4214C2BD-600E-4D38-8285-6342F90D50E6}" type="presParOf" srcId="{01610C46-5B0F-4ED1-8479-7D0AB11857B8}" destId="{FBDB237D-59A0-4277-A47D-424FFF0A8A80}" srcOrd="1" destOrd="0" presId="urn:microsoft.com/office/officeart/2005/8/layout/chevronAccent+Icon"/>
    <dgm:cxn modelId="{EAAACECA-2C5F-4DB2-85B0-185A3CF266CB}" type="presParOf" srcId="{01610C46-5B0F-4ED1-8479-7D0AB11857B8}" destId="{C44DDF2A-0216-47F1-88F7-B072739F8382}" srcOrd="2" destOrd="0" presId="urn:microsoft.com/office/officeart/2005/8/layout/chevronAccent+Icon"/>
    <dgm:cxn modelId="{941CF1E3-EB49-4EEA-B9FA-45ADF285E97F}" type="presParOf" srcId="{C44DDF2A-0216-47F1-88F7-B072739F8382}" destId="{33919246-AE87-4C95-8068-B0EC74DF4F07}" srcOrd="0" destOrd="0" presId="urn:microsoft.com/office/officeart/2005/8/layout/chevronAccent+Icon"/>
    <dgm:cxn modelId="{B04D97C1-D4B6-49B5-838C-6A40257D890E}" type="presParOf" srcId="{C44DDF2A-0216-47F1-88F7-B072739F8382}" destId="{998A63EF-DAA2-428E-9840-78E1E3EAF303}" srcOrd="1" destOrd="0" presId="urn:microsoft.com/office/officeart/2005/8/layout/chevronAccent+Icon"/>
    <dgm:cxn modelId="{2AB6BC9D-E0AD-4527-8B06-6EE41D39ED00}" type="presParOf" srcId="{01610C46-5B0F-4ED1-8479-7D0AB11857B8}" destId="{FC923238-AB4C-4297-B9F5-C568101C4E33}" srcOrd="3" destOrd="0" presId="urn:microsoft.com/office/officeart/2005/8/layout/chevronAccent+Icon"/>
    <dgm:cxn modelId="{6171D396-A9C5-490B-ACEB-6A842DA3F69D}" type="presParOf" srcId="{01610C46-5B0F-4ED1-8479-7D0AB11857B8}" destId="{0D0E2DDD-24DB-4DE4-A1F2-FFCCD3224906}" srcOrd="4" destOrd="0" presId="urn:microsoft.com/office/officeart/2005/8/layout/chevronAccent+Icon"/>
    <dgm:cxn modelId="{0BE0264C-E721-41F6-B2CA-98586BF118F3}" type="presParOf" srcId="{0D0E2DDD-24DB-4DE4-A1F2-FFCCD3224906}" destId="{A5D9CA80-E334-4ECD-9869-2AFAE0754024}" srcOrd="0" destOrd="0" presId="urn:microsoft.com/office/officeart/2005/8/layout/chevronAccent+Icon"/>
    <dgm:cxn modelId="{718F69B7-FFF9-44E6-9961-B37B40B9EFE5}" type="presParOf" srcId="{0D0E2DDD-24DB-4DE4-A1F2-FFCCD3224906}" destId="{531B5158-48E8-4940-83BF-45F30675C9DD}"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22901F-28AC-499A-B2E6-BE2386AB1738}" type="doc">
      <dgm:prSet loTypeId="urn:microsoft.com/office/officeart/2005/8/layout/chevronAccent+Icon" loCatId="process" qsTypeId="urn:microsoft.com/office/officeart/2005/8/quickstyle/3d2" qsCatId="3D" csTypeId="urn:microsoft.com/office/officeart/2005/8/colors/accent1_2" csCatId="accent1" phldr="1"/>
      <dgm:spPr/>
      <dgm:t>
        <a:bodyPr/>
        <a:lstStyle/>
        <a:p>
          <a:endParaRPr lang="en-US"/>
        </a:p>
      </dgm:t>
    </dgm:pt>
    <dgm:pt modelId="{12706433-FD7F-4A60-B4EA-BA73CE4E5EC0}">
      <dgm:prSet phldrT="[Text]"/>
      <dgm:spPr/>
      <dgm:t>
        <a:bodyPr/>
        <a:lstStyle/>
        <a:p>
          <a:r>
            <a:rPr lang="en-US" dirty="0"/>
            <a:t>Listen with undivided attention</a:t>
          </a:r>
        </a:p>
      </dgm:t>
    </dgm:pt>
    <dgm:pt modelId="{CB817BC3-74A2-4B0C-97F9-FFFAD22CE551}" type="parTrans" cxnId="{F55A8BA6-A8C5-44C6-A404-55AC37DC05E5}">
      <dgm:prSet/>
      <dgm:spPr/>
      <dgm:t>
        <a:bodyPr/>
        <a:lstStyle/>
        <a:p>
          <a:endParaRPr lang="en-US"/>
        </a:p>
      </dgm:t>
    </dgm:pt>
    <dgm:pt modelId="{5F4F3674-36A0-4D24-A0BA-3F2CC006F27E}" type="sibTrans" cxnId="{F55A8BA6-A8C5-44C6-A404-55AC37DC05E5}">
      <dgm:prSet/>
      <dgm:spPr/>
      <dgm:t>
        <a:bodyPr/>
        <a:lstStyle/>
        <a:p>
          <a:endParaRPr lang="en-US"/>
        </a:p>
      </dgm:t>
    </dgm:pt>
    <dgm:pt modelId="{08AFAE23-3157-4BF8-8081-A8ED5D48AEF8}">
      <dgm:prSet phldrT="[Text]"/>
      <dgm:spPr/>
      <dgm:t>
        <a:bodyPr/>
        <a:lstStyle/>
        <a:p>
          <a:r>
            <a:rPr lang="en-US" dirty="0"/>
            <a:t>Only get enough information to make a report</a:t>
          </a:r>
        </a:p>
      </dgm:t>
    </dgm:pt>
    <dgm:pt modelId="{66B5CAA1-39A6-4286-9BD4-245969E35079}" type="parTrans" cxnId="{63CA41F5-D684-43F8-9AAD-571E26ABF69D}">
      <dgm:prSet/>
      <dgm:spPr/>
      <dgm:t>
        <a:bodyPr/>
        <a:lstStyle/>
        <a:p>
          <a:endParaRPr lang="en-US"/>
        </a:p>
      </dgm:t>
    </dgm:pt>
    <dgm:pt modelId="{43743EED-4686-4A81-832C-EB9676B1E646}" type="sibTrans" cxnId="{63CA41F5-D684-43F8-9AAD-571E26ABF69D}">
      <dgm:prSet/>
      <dgm:spPr/>
      <dgm:t>
        <a:bodyPr/>
        <a:lstStyle/>
        <a:p>
          <a:endParaRPr lang="en-US"/>
        </a:p>
      </dgm:t>
    </dgm:pt>
    <dgm:pt modelId="{413A0EDE-D5A1-456C-8EC6-D8DAE7752178}">
      <dgm:prSet phldrT="[Text]"/>
      <dgm:spPr/>
      <dgm:t>
        <a:bodyPr/>
        <a:lstStyle/>
        <a:p>
          <a:r>
            <a:rPr lang="en-US" dirty="0"/>
            <a:t>Child should not be asked to talk to multiple people</a:t>
          </a:r>
        </a:p>
      </dgm:t>
    </dgm:pt>
    <dgm:pt modelId="{0C1BC795-10DD-429E-842B-5CA9D634429F}" type="parTrans" cxnId="{018F55E1-3D81-4BE2-A682-3D1AB7BBEA9A}">
      <dgm:prSet/>
      <dgm:spPr/>
      <dgm:t>
        <a:bodyPr/>
        <a:lstStyle/>
        <a:p>
          <a:endParaRPr lang="en-US"/>
        </a:p>
      </dgm:t>
    </dgm:pt>
    <dgm:pt modelId="{B6C3F201-CBD9-4A66-9381-DC0D67E5C39F}" type="sibTrans" cxnId="{018F55E1-3D81-4BE2-A682-3D1AB7BBEA9A}">
      <dgm:prSet/>
      <dgm:spPr/>
      <dgm:t>
        <a:bodyPr/>
        <a:lstStyle/>
        <a:p>
          <a:endParaRPr lang="en-US"/>
        </a:p>
      </dgm:t>
    </dgm:pt>
    <dgm:pt modelId="{0BBD3F8C-CDB4-43F2-913B-615438774297}" type="pres">
      <dgm:prSet presAssocID="{7E22901F-28AC-499A-B2E6-BE2386AB1738}" presName="Name0" presStyleCnt="0">
        <dgm:presLayoutVars>
          <dgm:dir/>
          <dgm:resizeHandles val="exact"/>
        </dgm:presLayoutVars>
      </dgm:prSet>
      <dgm:spPr/>
    </dgm:pt>
    <dgm:pt modelId="{52364E81-8FFE-4E7E-90AB-DF8F9F1EB8B9}" type="pres">
      <dgm:prSet presAssocID="{12706433-FD7F-4A60-B4EA-BA73CE4E5EC0}" presName="composite" presStyleCnt="0"/>
      <dgm:spPr/>
    </dgm:pt>
    <dgm:pt modelId="{29448F3C-6CE3-4B11-A7D3-622493F535AD}" type="pres">
      <dgm:prSet presAssocID="{12706433-FD7F-4A60-B4EA-BA73CE4E5EC0}" presName="bgChev" presStyleLbl="node1" presStyleIdx="0" presStyleCnt="3"/>
      <dgm:spPr>
        <a:solidFill>
          <a:srgbClr val="CEDC00"/>
        </a:solidFill>
      </dgm:spPr>
    </dgm:pt>
    <dgm:pt modelId="{72A90C9C-C3D3-41A5-B991-83D9C2CA17F0}" type="pres">
      <dgm:prSet presAssocID="{12706433-FD7F-4A60-B4EA-BA73CE4E5EC0}" presName="txNode" presStyleLbl="fgAcc1" presStyleIdx="0" presStyleCnt="3" custLinFactNeighborX="4113" custLinFactNeighborY="4499">
        <dgm:presLayoutVars>
          <dgm:bulletEnabled val="1"/>
        </dgm:presLayoutVars>
      </dgm:prSet>
      <dgm:spPr/>
    </dgm:pt>
    <dgm:pt modelId="{4B06FAA1-5433-4B4C-B03F-5388950B8A81}" type="pres">
      <dgm:prSet presAssocID="{5F4F3674-36A0-4D24-A0BA-3F2CC006F27E}" presName="compositeSpace" presStyleCnt="0"/>
      <dgm:spPr/>
    </dgm:pt>
    <dgm:pt modelId="{F1F34D49-586D-4BD2-BDE3-F67F6F658BD1}" type="pres">
      <dgm:prSet presAssocID="{08AFAE23-3157-4BF8-8081-A8ED5D48AEF8}" presName="composite" presStyleCnt="0"/>
      <dgm:spPr/>
    </dgm:pt>
    <dgm:pt modelId="{F99B95F8-DBA5-41E8-8251-EDDADDB8E815}" type="pres">
      <dgm:prSet presAssocID="{08AFAE23-3157-4BF8-8081-A8ED5D48AEF8}" presName="bgChev" presStyleLbl="node1" presStyleIdx="1" presStyleCnt="3"/>
      <dgm:spPr>
        <a:solidFill>
          <a:srgbClr val="CB2C30"/>
        </a:solidFill>
      </dgm:spPr>
    </dgm:pt>
    <dgm:pt modelId="{ADACDE0D-B85B-4BA2-B123-744390FAD9CC}" type="pres">
      <dgm:prSet presAssocID="{08AFAE23-3157-4BF8-8081-A8ED5D48AEF8}" presName="txNode" presStyleLbl="fgAcc1" presStyleIdx="1" presStyleCnt="3" custLinFactNeighborX="-2633" custLinFactNeighborY="-2828">
        <dgm:presLayoutVars>
          <dgm:bulletEnabled val="1"/>
        </dgm:presLayoutVars>
      </dgm:prSet>
      <dgm:spPr/>
    </dgm:pt>
    <dgm:pt modelId="{0C2876C5-3C23-4CC6-AFA8-5C3FD0B1C130}" type="pres">
      <dgm:prSet presAssocID="{43743EED-4686-4A81-832C-EB9676B1E646}" presName="compositeSpace" presStyleCnt="0"/>
      <dgm:spPr/>
    </dgm:pt>
    <dgm:pt modelId="{AB7C973A-0B5C-4F00-8648-DE26873B46FD}" type="pres">
      <dgm:prSet presAssocID="{413A0EDE-D5A1-456C-8EC6-D8DAE7752178}" presName="composite" presStyleCnt="0"/>
      <dgm:spPr/>
    </dgm:pt>
    <dgm:pt modelId="{C4326F30-3A21-45FD-9543-D2C6D0B819F1}" type="pres">
      <dgm:prSet presAssocID="{413A0EDE-D5A1-456C-8EC6-D8DAE7752178}" presName="bgChev" presStyleLbl="node1" presStyleIdx="2" presStyleCnt="3"/>
      <dgm:spPr>
        <a:solidFill>
          <a:srgbClr val="00A9CE"/>
        </a:solidFill>
      </dgm:spPr>
    </dgm:pt>
    <dgm:pt modelId="{E97187ED-BC3A-4B0D-81F5-3BFDD3A18A64}" type="pres">
      <dgm:prSet presAssocID="{413A0EDE-D5A1-456C-8EC6-D8DAE7752178}" presName="txNode" presStyleLbl="fgAcc1" presStyleIdx="2" presStyleCnt="3">
        <dgm:presLayoutVars>
          <dgm:bulletEnabled val="1"/>
        </dgm:presLayoutVars>
      </dgm:prSet>
      <dgm:spPr/>
    </dgm:pt>
  </dgm:ptLst>
  <dgm:cxnLst>
    <dgm:cxn modelId="{BAA95302-C2F2-40F8-A1CA-B6B0B561A3A5}" type="presOf" srcId="{413A0EDE-D5A1-456C-8EC6-D8DAE7752178}" destId="{E97187ED-BC3A-4B0D-81F5-3BFDD3A18A64}" srcOrd="0" destOrd="0" presId="urn:microsoft.com/office/officeart/2005/8/layout/chevronAccent+Icon"/>
    <dgm:cxn modelId="{9FF27503-C4CA-427F-B5D4-8FF0F1BBC130}" type="presOf" srcId="{12706433-FD7F-4A60-B4EA-BA73CE4E5EC0}" destId="{72A90C9C-C3D3-41A5-B991-83D9C2CA17F0}" srcOrd="0" destOrd="0" presId="urn:microsoft.com/office/officeart/2005/8/layout/chevronAccent+Icon"/>
    <dgm:cxn modelId="{29DC550B-F89D-4D0B-8A4B-087D34DFFF22}" type="presOf" srcId="{7E22901F-28AC-499A-B2E6-BE2386AB1738}" destId="{0BBD3F8C-CDB4-43F2-913B-615438774297}" srcOrd="0" destOrd="0" presId="urn:microsoft.com/office/officeart/2005/8/layout/chevronAccent+Icon"/>
    <dgm:cxn modelId="{3B6EDA2B-3E08-44DC-AA79-CBDAD4A08C75}" type="presOf" srcId="{08AFAE23-3157-4BF8-8081-A8ED5D48AEF8}" destId="{ADACDE0D-B85B-4BA2-B123-744390FAD9CC}" srcOrd="0" destOrd="0" presId="urn:microsoft.com/office/officeart/2005/8/layout/chevronAccent+Icon"/>
    <dgm:cxn modelId="{F55A8BA6-A8C5-44C6-A404-55AC37DC05E5}" srcId="{7E22901F-28AC-499A-B2E6-BE2386AB1738}" destId="{12706433-FD7F-4A60-B4EA-BA73CE4E5EC0}" srcOrd="0" destOrd="0" parTransId="{CB817BC3-74A2-4B0C-97F9-FFFAD22CE551}" sibTransId="{5F4F3674-36A0-4D24-A0BA-3F2CC006F27E}"/>
    <dgm:cxn modelId="{018F55E1-3D81-4BE2-A682-3D1AB7BBEA9A}" srcId="{7E22901F-28AC-499A-B2E6-BE2386AB1738}" destId="{413A0EDE-D5A1-456C-8EC6-D8DAE7752178}" srcOrd="2" destOrd="0" parTransId="{0C1BC795-10DD-429E-842B-5CA9D634429F}" sibTransId="{B6C3F201-CBD9-4A66-9381-DC0D67E5C39F}"/>
    <dgm:cxn modelId="{63CA41F5-D684-43F8-9AAD-571E26ABF69D}" srcId="{7E22901F-28AC-499A-B2E6-BE2386AB1738}" destId="{08AFAE23-3157-4BF8-8081-A8ED5D48AEF8}" srcOrd="1" destOrd="0" parTransId="{66B5CAA1-39A6-4286-9BD4-245969E35079}" sibTransId="{43743EED-4686-4A81-832C-EB9676B1E646}"/>
    <dgm:cxn modelId="{BDBF669D-F132-4E21-8179-9EE8B808C969}" type="presParOf" srcId="{0BBD3F8C-CDB4-43F2-913B-615438774297}" destId="{52364E81-8FFE-4E7E-90AB-DF8F9F1EB8B9}" srcOrd="0" destOrd="0" presId="urn:microsoft.com/office/officeart/2005/8/layout/chevronAccent+Icon"/>
    <dgm:cxn modelId="{6861EC5A-E842-4614-9867-2C350CC9F9FF}" type="presParOf" srcId="{52364E81-8FFE-4E7E-90AB-DF8F9F1EB8B9}" destId="{29448F3C-6CE3-4B11-A7D3-622493F535AD}" srcOrd="0" destOrd="0" presId="urn:microsoft.com/office/officeart/2005/8/layout/chevronAccent+Icon"/>
    <dgm:cxn modelId="{830FB407-54B4-4FDE-92A6-7C4C26DCFB08}" type="presParOf" srcId="{52364E81-8FFE-4E7E-90AB-DF8F9F1EB8B9}" destId="{72A90C9C-C3D3-41A5-B991-83D9C2CA17F0}" srcOrd="1" destOrd="0" presId="urn:microsoft.com/office/officeart/2005/8/layout/chevronAccent+Icon"/>
    <dgm:cxn modelId="{F6EF0767-D455-46F6-9D68-96FBE88C648C}" type="presParOf" srcId="{0BBD3F8C-CDB4-43F2-913B-615438774297}" destId="{4B06FAA1-5433-4B4C-B03F-5388950B8A81}" srcOrd="1" destOrd="0" presId="urn:microsoft.com/office/officeart/2005/8/layout/chevronAccent+Icon"/>
    <dgm:cxn modelId="{2F93D94A-3E3F-4E5F-86BE-C77F24D2A99E}" type="presParOf" srcId="{0BBD3F8C-CDB4-43F2-913B-615438774297}" destId="{F1F34D49-586D-4BD2-BDE3-F67F6F658BD1}" srcOrd="2" destOrd="0" presId="urn:microsoft.com/office/officeart/2005/8/layout/chevronAccent+Icon"/>
    <dgm:cxn modelId="{C62F2267-2DB8-40F3-BA59-2AA9E2303BE7}" type="presParOf" srcId="{F1F34D49-586D-4BD2-BDE3-F67F6F658BD1}" destId="{F99B95F8-DBA5-41E8-8251-EDDADDB8E815}" srcOrd="0" destOrd="0" presId="urn:microsoft.com/office/officeart/2005/8/layout/chevronAccent+Icon"/>
    <dgm:cxn modelId="{3A5A9EE3-1700-44FD-945A-EC830F125E40}" type="presParOf" srcId="{F1F34D49-586D-4BD2-BDE3-F67F6F658BD1}" destId="{ADACDE0D-B85B-4BA2-B123-744390FAD9CC}" srcOrd="1" destOrd="0" presId="urn:microsoft.com/office/officeart/2005/8/layout/chevronAccent+Icon"/>
    <dgm:cxn modelId="{3E405E1B-CC6E-4B72-827B-D35DE288AE2F}" type="presParOf" srcId="{0BBD3F8C-CDB4-43F2-913B-615438774297}" destId="{0C2876C5-3C23-4CC6-AFA8-5C3FD0B1C130}" srcOrd="3" destOrd="0" presId="urn:microsoft.com/office/officeart/2005/8/layout/chevronAccent+Icon"/>
    <dgm:cxn modelId="{56539FD1-27B5-4C25-A6F4-C5178D9680B6}" type="presParOf" srcId="{0BBD3F8C-CDB4-43F2-913B-615438774297}" destId="{AB7C973A-0B5C-4F00-8648-DE26873B46FD}" srcOrd="4" destOrd="0" presId="urn:microsoft.com/office/officeart/2005/8/layout/chevronAccent+Icon"/>
    <dgm:cxn modelId="{69C21ABC-8957-44A1-AAA2-8C10FF403663}" type="presParOf" srcId="{AB7C973A-0B5C-4F00-8648-DE26873B46FD}" destId="{C4326F30-3A21-45FD-9543-D2C6D0B819F1}" srcOrd="0" destOrd="0" presId="urn:microsoft.com/office/officeart/2005/8/layout/chevronAccent+Icon"/>
    <dgm:cxn modelId="{145CDCF0-59D4-4AF7-BB35-20E71C53A3D8}" type="presParOf" srcId="{AB7C973A-0B5C-4F00-8648-DE26873B46FD}" destId="{E97187ED-BC3A-4B0D-81F5-3BFDD3A18A64}"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BE7D32-905F-4265-9B22-E827CFD3A862}"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en-US"/>
        </a:p>
      </dgm:t>
    </dgm:pt>
    <dgm:pt modelId="{00B152B0-47C1-4128-ABF8-29D12A34E3F9}">
      <dgm:prSet phldrT="[Text]"/>
      <dgm:spPr>
        <a:solidFill>
          <a:srgbClr val="00A9CE"/>
        </a:solidFill>
      </dgm:spPr>
      <dgm:t>
        <a:bodyPr/>
        <a:lstStyle/>
        <a:p>
          <a:r>
            <a:rPr lang="en-US" dirty="0"/>
            <a:t>Child discloses abuse</a:t>
          </a:r>
        </a:p>
      </dgm:t>
    </dgm:pt>
    <dgm:pt modelId="{5A7B6E44-44F6-4DC9-B0A0-78B3438D7EA6}" type="parTrans" cxnId="{BDFAEB44-103C-4F8B-AC4A-E2B00FC04C3F}">
      <dgm:prSet/>
      <dgm:spPr/>
      <dgm:t>
        <a:bodyPr/>
        <a:lstStyle/>
        <a:p>
          <a:endParaRPr lang="en-US"/>
        </a:p>
      </dgm:t>
    </dgm:pt>
    <dgm:pt modelId="{3360FB37-B324-43C0-809F-C99EFA128E44}" type="sibTrans" cxnId="{BDFAEB44-103C-4F8B-AC4A-E2B00FC04C3F}">
      <dgm:prSet/>
      <dgm:spPr/>
      <dgm:t>
        <a:bodyPr/>
        <a:lstStyle/>
        <a:p>
          <a:endParaRPr lang="en-US"/>
        </a:p>
      </dgm:t>
    </dgm:pt>
    <dgm:pt modelId="{9BDAC6F8-D8B9-4402-A39E-13E1BE886A73}">
      <dgm:prSet phldrT="[Text]"/>
      <dgm:spPr>
        <a:solidFill>
          <a:srgbClr val="CB2C30"/>
        </a:solidFill>
      </dgm:spPr>
      <dgm:t>
        <a:bodyPr/>
        <a:lstStyle/>
        <a:p>
          <a:r>
            <a:rPr lang="en-US" dirty="0"/>
            <a:t>You suspect abuse</a:t>
          </a:r>
        </a:p>
      </dgm:t>
    </dgm:pt>
    <dgm:pt modelId="{22187F73-61A2-41FF-B77E-E0698F5884E2}" type="parTrans" cxnId="{2E88C8F6-E94D-495E-8F72-72715EE5A5F3}">
      <dgm:prSet/>
      <dgm:spPr/>
      <dgm:t>
        <a:bodyPr/>
        <a:lstStyle/>
        <a:p>
          <a:endParaRPr lang="en-US"/>
        </a:p>
      </dgm:t>
    </dgm:pt>
    <dgm:pt modelId="{15679AFE-7DE5-424F-85BF-17949171E101}" type="sibTrans" cxnId="{2E88C8F6-E94D-495E-8F72-72715EE5A5F3}">
      <dgm:prSet/>
      <dgm:spPr/>
      <dgm:t>
        <a:bodyPr/>
        <a:lstStyle/>
        <a:p>
          <a:endParaRPr lang="en-US"/>
        </a:p>
      </dgm:t>
    </dgm:pt>
    <dgm:pt modelId="{137035F0-3BD7-42C3-97C3-A7E84BD4AC75}">
      <dgm:prSet phldrT="[Text]"/>
      <dgm:spPr>
        <a:solidFill>
          <a:srgbClr val="CEDC00"/>
        </a:solidFill>
      </dgm:spPr>
      <dgm:t>
        <a:bodyPr/>
        <a:lstStyle/>
        <a:p>
          <a:r>
            <a:rPr lang="en-US" dirty="0"/>
            <a:t>Witness abuse </a:t>
          </a:r>
        </a:p>
      </dgm:t>
    </dgm:pt>
    <dgm:pt modelId="{2579F81E-69E9-4D40-8007-511F2A994CE3}" type="sibTrans" cxnId="{95CC9C27-6221-4DA3-8DFE-8E7E0D74414B}">
      <dgm:prSet/>
      <dgm:spPr/>
      <dgm:t>
        <a:bodyPr/>
        <a:lstStyle/>
        <a:p>
          <a:endParaRPr lang="en-US"/>
        </a:p>
      </dgm:t>
    </dgm:pt>
    <dgm:pt modelId="{E3CD4BC0-8CC8-4CCC-B89C-AEC370A76095}" type="parTrans" cxnId="{95CC9C27-6221-4DA3-8DFE-8E7E0D74414B}">
      <dgm:prSet/>
      <dgm:spPr/>
      <dgm:t>
        <a:bodyPr/>
        <a:lstStyle/>
        <a:p>
          <a:endParaRPr lang="en-US"/>
        </a:p>
      </dgm:t>
    </dgm:pt>
    <dgm:pt modelId="{6D0239EC-44B6-4053-8D6A-DEC523C8D0C8}" type="pres">
      <dgm:prSet presAssocID="{26BE7D32-905F-4265-9B22-E827CFD3A862}" presName="linear" presStyleCnt="0">
        <dgm:presLayoutVars>
          <dgm:dir/>
          <dgm:animLvl val="lvl"/>
          <dgm:resizeHandles val="exact"/>
        </dgm:presLayoutVars>
      </dgm:prSet>
      <dgm:spPr/>
    </dgm:pt>
    <dgm:pt modelId="{02FDDB41-6A46-4144-AAE2-6535A1E84DA4}" type="pres">
      <dgm:prSet presAssocID="{00B152B0-47C1-4128-ABF8-29D12A34E3F9}" presName="parentLin" presStyleCnt="0"/>
      <dgm:spPr/>
    </dgm:pt>
    <dgm:pt modelId="{8963E243-6D7F-48C6-AB38-D4141788B3A2}" type="pres">
      <dgm:prSet presAssocID="{00B152B0-47C1-4128-ABF8-29D12A34E3F9}" presName="parentLeftMargin" presStyleLbl="node1" presStyleIdx="0" presStyleCnt="3"/>
      <dgm:spPr/>
    </dgm:pt>
    <dgm:pt modelId="{97AFCC18-7262-4ED6-8663-C19BD2EB08EE}" type="pres">
      <dgm:prSet presAssocID="{00B152B0-47C1-4128-ABF8-29D12A34E3F9}" presName="parentText" presStyleLbl="node1" presStyleIdx="0" presStyleCnt="3">
        <dgm:presLayoutVars>
          <dgm:chMax val="0"/>
          <dgm:bulletEnabled val="1"/>
        </dgm:presLayoutVars>
      </dgm:prSet>
      <dgm:spPr/>
    </dgm:pt>
    <dgm:pt modelId="{80AB4EF7-4BEF-4018-9AB1-A6E30D2DE28F}" type="pres">
      <dgm:prSet presAssocID="{00B152B0-47C1-4128-ABF8-29D12A34E3F9}" presName="negativeSpace" presStyleCnt="0"/>
      <dgm:spPr/>
    </dgm:pt>
    <dgm:pt modelId="{B3C7111C-FBFF-43A2-9B11-511B1256F55D}" type="pres">
      <dgm:prSet presAssocID="{00B152B0-47C1-4128-ABF8-29D12A34E3F9}" presName="childText" presStyleLbl="conFgAcc1" presStyleIdx="0" presStyleCnt="3">
        <dgm:presLayoutVars>
          <dgm:bulletEnabled val="1"/>
        </dgm:presLayoutVars>
      </dgm:prSet>
      <dgm:spPr/>
    </dgm:pt>
    <dgm:pt modelId="{6042F92B-3AA0-41AC-8FD8-21281B6CC6FF}" type="pres">
      <dgm:prSet presAssocID="{3360FB37-B324-43C0-809F-C99EFA128E44}" presName="spaceBetweenRectangles" presStyleCnt="0"/>
      <dgm:spPr/>
    </dgm:pt>
    <dgm:pt modelId="{8E442850-1330-4708-8533-25C8865A3EFA}" type="pres">
      <dgm:prSet presAssocID="{9BDAC6F8-D8B9-4402-A39E-13E1BE886A73}" presName="parentLin" presStyleCnt="0"/>
      <dgm:spPr/>
    </dgm:pt>
    <dgm:pt modelId="{680ECE3F-CC86-4E79-A3BB-F7F9181038FB}" type="pres">
      <dgm:prSet presAssocID="{9BDAC6F8-D8B9-4402-A39E-13E1BE886A73}" presName="parentLeftMargin" presStyleLbl="node1" presStyleIdx="0" presStyleCnt="3"/>
      <dgm:spPr/>
    </dgm:pt>
    <dgm:pt modelId="{47F93BA0-8576-49AC-98DE-199A599C01FC}" type="pres">
      <dgm:prSet presAssocID="{9BDAC6F8-D8B9-4402-A39E-13E1BE886A73}" presName="parentText" presStyleLbl="node1" presStyleIdx="1" presStyleCnt="3">
        <dgm:presLayoutVars>
          <dgm:chMax val="0"/>
          <dgm:bulletEnabled val="1"/>
        </dgm:presLayoutVars>
      </dgm:prSet>
      <dgm:spPr/>
    </dgm:pt>
    <dgm:pt modelId="{6E2A95BF-0459-4101-87C8-436E0A04CB00}" type="pres">
      <dgm:prSet presAssocID="{9BDAC6F8-D8B9-4402-A39E-13E1BE886A73}" presName="negativeSpace" presStyleCnt="0"/>
      <dgm:spPr/>
    </dgm:pt>
    <dgm:pt modelId="{07B52D72-4D2C-489A-84AE-CB90DFD933ED}" type="pres">
      <dgm:prSet presAssocID="{9BDAC6F8-D8B9-4402-A39E-13E1BE886A73}" presName="childText" presStyleLbl="conFgAcc1" presStyleIdx="1" presStyleCnt="3">
        <dgm:presLayoutVars>
          <dgm:bulletEnabled val="1"/>
        </dgm:presLayoutVars>
      </dgm:prSet>
      <dgm:spPr/>
    </dgm:pt>
    <dgm:pt modelId="{E95DECF9-6EE2-4576-8FB4-D067844500B5}" type="pres">
      <dgm:prSet presAssocID="{15679AFE-7DE5-424F-85BF-17949171E101}" presName="spaceBetweenRectangles" presStyleCnt="0"/>
      <dgm:spPr/>
    </dgm:pt>
    <dgm:pt modelId="{EF9F36A7-C9A4-4C97-9670-C00A7906DC44}" type="pres">
      <dgm:prSet presAssocID="{137035F0-3BD7-42C3-97C3-A7E84BD4AC75}" presName="parentLin" presStyleCnt="0"/>
      <dgm:spPr/>
    </dgm:pt>
    <dgm:pt modelId="{1D21F545-1348-43F1-80F2-5E66FFAACF1B}" type="pres">
      <dgm:prSet presAssocID="{137035F0-3BD7-42C3-97C3-A7E84BD4AC75}" presName="parentLeftMargin" presStyleLbl="node1" presStyleIdx="1" presStyleCnt="3"/>
      <dgm:spPr/>
    </dgm:pt>
    <dgm:pt modelId="{528904EC-605F-4725-9252-40DF7749C414}" type="pres">
      <dgm:prSet presAssocID="{137035F0-3BD7-42C3-97C3-A7E84BD4AC75}" presName="parentText" presStyleLbl="node1" presStyleIdx="2" presStyleCnt="3">
        <dgm:presLayoutVars>
          <dgm:chMax val="0"/>
          <dgm:bulletEnabled val="1"/>
        </dgm:presLayoutVars>
      </dgm:prSet>
      <dgm:spPr/>
    </dgm:pt>
    <dgm:pt modelId="{7BBBB8F3-9811-46CC-B9B8-D4AC6924A342}" type="pres">
      <dgm:prSet presAssocID="{137035F0-3BD7-42C3-97C3-A7E84BD4AC75}" presName="negativeSpace" presStyleCnt="0"/>
      <dgm:spPr/>
    </dgm:pt>
    <dgm:pt modelId="{E5BDE32A-2F2B-420A-8182-C81255DF45C3}" type="pres">
      <dgm:prSet presAssocID="{137035F0-3BD7-42C3-97C3-A7E84BD4AC75}" presName="childText" presStyleLbl="conFgAcc1" presStyleIdx="2" presStyleCnt="3">
        <dgm:presLayoutVars>
          <dgm:bulletEnabled val="1"/>
        </dgm:presLayoutVars>
      </dgm:prSet>
      <dgm:spPr/>
    </dgm:pt>
  </dgm:ptLst>
  <dgm:cxnLst>
    <dgm:cxn modelId="{95CC9C27-6221-4DA3-8DFE-8E7E0D74414B}" srcId="{26BE7D32-905F-4265-9B22-E827CFD3A862}" destId="{137035F0-3BD7-42C3-97C3-A7E84BD4AC75}" srcOrd="2" destOrd="0" parTransId="{E3CD4BC0-8CC8-4CCC-B89C-AEC370A76095}" sibTransId="{2579F81E-69E9-4D40-8007-511F2A994CE3}"/>
    <dgm:cxn modelId="{9D1B0D36-B9C9-458B-9223-5D31319751F8}" type="presOf" srcId="{9BDAC6F8-D8B9-4402-A39E-13E1BE886A73}" destId="{680ECE3F-CC86-4E79-A3BB-F7F9181038FB}" srcOrd="0" destOrd="0" presId="urn:microsoft.com/office/officeart/2005/8/layout/list1"/>
    <dgm:cxn modelId="{C27C513C-7163-4181-827E-4A612D9DF3F4}" type="presOf" srcId="{137035F0-3BD7-42C3-97C3-A7E84BD4AC75}" destId="{1D21F545-1348-43F1-80F2-5E66FFAACF1B}" srcOrd="0" destOrd="0" presId="urn:microsoft.com/office/officeart/2005/8/layout/list1"/>
    <dgm:cxn modelId="{BDFAEB44-103C-4F8B-AC4A-E2B00FC04C3F}" srcId="{26BE7D32-905F-4265-9B22-E827CFD3A862}" destId="{00B152B0-47C1-4128-ABF8-29D12A34E3F9}" srcOrd="0" destOrd="0" parTransId="{5A7B6E44-44F6-4DC9-B0A0-78B3438D7EA6}" sibTransId="{3360FB37-B324-43C0-809F-C99EFA128E44}"/>
    <dgm:cxn modelId="{B72F9D4A-9F28-435B-9A15-44D9D9F6FD29}" type="presOf" srcId="{26BE7D32-905F-4265-9B22-E827CFD3A862}" destId="{6D0239EC-44B6-4053-8D6A-DEC523C8D0C8}" srcOrd="0" destOrd="0" presId="urn:microsoft.com/office/officeart/2005/8/layout/list1"/>
    <dgm:cxn modelId="{E55F4D5B-4454-405A-97EB-8A410C46AE94}" type="presOf" srcId="{9BDAC6F8-D8B9-4402-A39E-13E1BE886A73}" destId="{47F93BA0-8576-49AC-98DE-199A599C01FC}" srcOrd="1" destOrd="0" presId="urn:microsoft.com/office/officeart/2005/8/layout/list1"/>
    <dgm:cxn modelId="{09389B70-35E9-461B-B28A-6BE77F7E8072}" type="presOf" srcId="{00B152B0-47C1-4128-ABF8-29D12A34E3F9}" destId="{8963E243-6D7F-48C6-AB38-D4141788B3A2}" srcOrd="0" destOrd="0" presId="urn:microsoft.com/office/officeart/2005/8/layout/list1"/>
    <dgm:cxn modelId="{FBEA7D92-BB15-4A5C-8BA6-A82A8925A8A4}" type="presOf" srcId="{137035F0-3BD7-42C3-97C3-A7E84BD4AC75}" destId="{528904EC-605F-4725-9252-40DF7749C414}" srcOrd="1" destOrd="0" presId="urn:microsoft.com/office/officeart/2005/8/layout/list1"/>
    <dgm:cxn modelId="{A3AA43E6-B918-4F58-9824-439EA1C967C2}" type="presOf" srcId="{00B152B0-47C1-4128-ABF8-29D12A34E3F9}" destId="{97AFCC18-7262-4ED6-8663-C19BD2EB08EE}" srcOrd="1" destOrd="0" presId="urn:microsoft.com/office/officeart/2005/8/layout/list1"/>
    <dgm:cxn modelId="{2E88C8F6-E94D-495E-8F72-72715EE5A5F3}" srcId="{26BE7D32-905F-4265-9B22-E827CFD3A862}" destId="{9BDAC6F8-D8B9-4402-A39E-13E1BE886A73}" srcOrd="1" destOrd="0" parTransId="{22187F73-61A2-41FF-B77E-E0698F5884E2}" sibTransId="{15679AFE-7DE5-424F-85BF-17949171E101}"/>
    <dgm:cxn modelId="{3B75586A-16CF-413E-BF05-341FF042135F}" type="presParOf" srcId="{6D0239EC-44B6-4053-8D6A-DEC523C8D0C8}" destId="{02FDDB41-6A46-4144-AAE2-6535A1E84DA4}" srcOrd="0" destOrd="0" presId="urn:microsoft.com/office/officeart/2005/8/layout/list1"/>
    <dgm:cxn modelId="{1E21D492-BC22-4245-B7DB-F094FF14C973}" type="presParOf" srcId="{02FDDB41-6A46-4144-AAE2-6535A1E84DA4}" destId="{8963E243-6D7F-48C6-AB38-D4141788B3A2}" srcOrd="0" destOrd="0" presId="urn:microsoft.com/office/officeart/2005/8/layout/list1"/>
    <dgm:cxn modelId="{76BB8F92-9D89-4576-A547-6F315A73FF55}" type="presParOf" srcId="{02FDDB41-6A46-4144-AAE2-6535A1E84DA4}" destId="{97AFCC18-7262-4ED6-8663-C19BD2EB08EE}" srcOrd="1" destOrd="0" presId="urn:microsoft.com/office/officeart/2005/8/layout/list1"/>
    <dgm:cxn modelId="{07A63625-42C1-4745-948D-8273C18C24FB}" type="presParOf" srcId="{6D0239EC-44B6-4053-8D6A-DEC523C8D0C8}" destId="{80AB4EF7-4BEF-4018-9AB1-A6E30D2DE28F}" srcOrd="1" destOrd="0" presId="urn:microsoft.com/office/officeart/2005/8/layout/list1"/>
    <dgm:cxn modelId="{0282B4DC-40A7-4F2D-AB98-F2E0BE2A73BD}" type="presParOf" srcId="{6D0239EC-44B6-4053-8D6A-DEC523C8D0C8}" destId="{B3C7111C-FBFF-43A2-9B11-511B1256F55D}" srcOrd="2" destOrd="0" presId="urn:microsoft.com/office/officeart/2005/8/layout/list1"/>
    <dgm:cxn modelId="{8BF79F1B-3B91-4F23-A6C7-E430D9F12FD4}" type="presParOf" srcId="{6D0239EC-44B6-4053-8D6A-DEC523C8D0C8}" destId="{6042F92B-3AA0-41AC-8FD8-21281B6CC6FF}" srcOrd="3" destOrd="0" presId="urn:microsoft.com/office/officeart/2005/8/layout/list1"/>
    <dgm:cxn modelId="{B42E8996-D797-4ACB-B994-3BAF52E8C71C}" type="presParOf" srcId="{6D0239EC-44B6-4053-8D6A-DEC523C8D0C8}" destId="{8E442850-1330-4708-8533-25C8865A3EFA}" srcOrd="4" destOrd="0" presId="urn:microsoft.com/office/officeart/2005/8/layout/list1"/>
    <dgm:cxn modelId="{32F74012-9AAA-43B2-BCE9-F3CAD6912D55}" type="presParOf" srcId="{8E442850-1330-4708-8533-25C8865A3EFA}" destId="{680ECE3F-CC86-4E79-A3BB-F7F9181038FB}" srcOrd="0" destOrd="0" presId="urn:microsoft.com/office/officeart/2005/8/layout/list1"/>
    <dgm:cxn modelId="{DAB34B55-F585-47AC-8E00-C2B7C774E970}" type="presParOf" srcId="{8E442850-1330-4708-8533-25C8865A3EFA}" destId="{47F93BA0-8576-49AC-98DE-199A599C01FC}" srcOrd="1" destOrd="0" presId="urn:microsoft.com/office/officeart/2005/8/layout/list1"/>
    <dgm:cxn modelId="{24A9CAF1-F934-44C4-9170-ADDBA7CE9E0E}" type="presParOf" srcId="{6D0239EC-44B6-4053-8D6A-DEC523C8D0C8}" destId="{6E2A95BF-0459-4101-87C8-436E0A04CB00}" srcOrd="5" destOrd="0" presId="urn:microsoft.com/office/officeart/2005/8/layout/list1"/>
    <dgm:cxn modelId="{5360934D-95AF-4283-86A6-DA885B412C5F}" type="presParOf" srcId="{6D0239EC-44B6-4053-8D6A-DEC523C8D0C8}" destId="{07B52D72-4D2C-489A-84AE-CB90DFD933ED}" srcOrd="6" destOrd="0" presId="urn:microsoft.com/office/officeart/2005/8/layout/list1"/>
    <dgm:cxn modelId="{9C5D0CEB-81EC-40C4-B125-01672CF2796D}" type="presParOf" srcId="{6D0239EC-44B6-4053-8D6A-DEC523C8D0C8}" destId="{E95DECF9-6EE2-4576-8FB4-D067844500B5}" srcOrd="7" destOrd="0" presId="urn:microsoft.com/office/officeart/2005/8/layout/list1"/>
    <dgm:cxn modelId="{C170FF10-2E0B-4479-9227-18D20D441AC0}" type="presParOf" srcId="{6D0239EC-44B6-4053-8D6A-DEC523C8D0C8}" destId="{EF9F36A7-C9A4-4C97-9670-C00A7906DC44}" srcOrd="8" destOrd="0" presId="urn:microsoft.com/office/officeart/2005/8/layout/list1"/>
    <dgm:cxn modelId="{2340DD51-0A54-45A8-B838-2AA04965646A}" type="presParOf" srcId="{EF9F36A7-C9A4-4C97-9670-C00A7906DC44}" destId="{1D21F545-1348-43F1-80F2-5E66FFAACF1B}" srcOrd="0" destOrd="0" presId="urn:microsoft.com/office/officeart/2005/8/layout/list1"/>
    <dgm:cxn modelId="{A1F7AF45-6EDF-47F2-84B4-A571DD896780}" type="presParOf" srcId="{EF9F36A7-C9A4-4C97-9670-C00A7906DC44}" destId="{528904EC-605F-4725-9252-40DF7749C414}" srcOrd="1" destOrd="0" presId="urn:microsoft.com/office/officeart/2005/8/layout/list1"/>
    <dgm:cxn modelId="{1E902727-DBA8-4FEB-A859-54C87D2327D5}" type="presParOf" srcId="{6D0239EC-44B6-4053-8D6A-DEC523C8D0C8}" destId="{7BBBB8F3-9811-46CC-B9B8-D4AC6924A342}" srcOrd="9" destOrd="0" presId="urn:microsoft.com/office/officeart/2005/8/layout/list1"/>
    <dgm:cxn modelId="{CEF9DA53-4153-4860-9E3E-D6CD69044845}" type="presParOf" srcId="{6D0239EC-44B6-4053-8D6A-DEC523C8D0C8}" destId="{E5BDE32A-2F2B-420A-8182-C81255DF45C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9048F91-313C-4980-AA52-43A6753E1EFA}" type="doc">
      <dgm:prSet loTypeId="urn:microsoft.com/office/officeart/2005/8/layout/chevronAccent+Icon" loCatId="process" qsTypeId="urn:microsoft.com/office/officeart/2005/8/quickstyle/3d2" qsCatId="3D" csTypeId="urn:microsoft.com/office/officeart/2005/8/colors/accent1_2" csCatId="accent1" phldr="1"/>
      <dgm:spPr/>
    </dgm:pt>
    <dgm:pt modelId="{0127EE2D-F034-4DE8-B14C-987DBE09068D}">
      <dgm:prSet phldrT="[Text]"/>
      <dgm:spPr/>
      <dgm:t>
        <a:bodyPr/>
        <a:lstStyle/>
        <a:p>
          <a:r>
            <a:rPr lang="en-US" dirty="0"/>
            <a:t>Initiating child under 10 </a:t>
          </a:r>
        </a:p>
      </dgm:t>
    </dgm:pt>
    <dgm:pt modelId="{8DA1BB9E-3F28-437C-A065-F6D7837828E5}" type="parTrans" cxnId="{CC5D903E-C01B-43E9-87D4-F7F7918ACCF6}">
      <dgm:prSet/>
      <dgm:spPr/>
      <dgm:t>
        <a:bodyPr/>
        <a:lstStyle/>
        <a:p>
          <a:endParaRPr lang="en-US"/>
        </a:p>
      </dgm:t>
    </dgm:pt>
    <dgm:pt modelId="{9AFF48C4-001E-4E2D-BC59-8383397A5B40}" type="sibTrans" cxnId="{CC5D903E-C01B-43E9-87D4-F7F7918ACCF6}">
      <dgm:prSet/>
      <dgm:spPr/>
      <dgm:t>
        <a:bodyPr/>
        <a:lstStyle/>
        <a:p>
          <a:endParaRPr lang="en-US"/>
        </a:p>
      </dgm:t>
    </dgm:pt>
    <dgm:pt modelId="{685820B9-C33E-4CED-8A96-10AC82206847}">
      <dgm:prSet phldrT="[Text]"/>
      <dgm:spPr/>
      <dgm:t>
        <a:bodyPr/>
        <a:lstStyle/>
        <a:p>
          <a:r>
            <a:rPr lang="en-US" dirty="0"/>
            <a:t>Middle School </a:t>
          </a:r>
        </a:p>
      </dgm:t>
    </dgm:pt>
    <dgm:pt modelId="{C7703A91-B6DF-4693-8D04-D47A3ABE0C1A}" type="parTrans" cxnId="{3C8742DB-4578-41E9-B51C-0ED678795C29}">
      <dgm:prSet/>
      <dgm:spPr/>
      <dgm:t>
        <a:bodyPr/>
        <a:lstStyle/>
        <a:p>
          <a:endParaRPr lang="en-US"/>
        </a:p>
      </dgm:t>
    </dgm:pt>
    <dgm:pt modelId="{724CEF06-0E53-42B1-BFF2-6CF03EFEC772}" type="sibTrans" cxnId="{3C8742DB-4578-41E9-B51C-0ED678795C29}">
      <dgm:prSet/>
      <dgm:spPr/>
      <dgm:t>
        <a:bodyPr/>
        <a:lstStyle/>
        <a:p>
          <a:endParaRPr lang="en-US"/>
        </a:p>
      </dgm:t>
    </dgm:pt>
    <dgm:pt modelId="{188FBE52-720B-43E7-B9B5-6860BE932B37}">
      <dgm:prSet phldrT="[Text]"/>
      <dgm:spPr/>
      <dgm:t>
        <a:bodyPr/>
        <a:lstStyle/>
        <a:p>
          <a:r>
            <a:rPr lang="en-US" dirty="0"/>
            <a:t>High School </a:t>
          </a:r>
        </a:p>
      </dgm:t>
    </dgm:pt>
    <dgm:pt modelId="{7ABB624D-5A17-41F1-B16E-654CDD683D87}" type="parTrans" cxnId="{D783338F-18A0-4945-92E2-522F173BE086}">
      <dgm:prSet/>
      <dgm:spPr/>
      <dgm:t>
        <a:bodyPr/>
        <a:lstStyle/>
        <a:p>
          <a:endParaRPr lang="en-US"/>
        </a:p>
      </dgm:t>
    </dgm:pt>
    <dgm:pt modelId="{29997186-AFB2-4699-9962-EF20AEEC65E1}" type="sibTrans" cxnId="{D783338F-18A0-4945-92E2-522F173BE086}">
      <dgm:prSet/>
      <dgm:spPr/>
      <dgm:t>
        <a:bodyPr/>
        <a:lstStyle/>
        <a:p>
          <a:endParaRPr lang="en-US"/>
        </a:p>
      </dgm:t>
    </dgm:pt>
    <dgm:pt modelId="{01610C46-5B0F-4ED1-8479-7D0AB11857B8}" type="pres">
      <dgm:prSet presAssocID="{79048F91-313C-4980-AA52-43A6753E1EFA}" presName="Name0" presStyleCnt="0">
        <dgm:presLayoutVars>
          <dgm:dir/>
          <dgm:resizeHandles val="exact"/>
        </dgm:presLayoutVars>
      </dgm:prSet>
      <dgm:spPr/>
    </dgm:pt>
    <dgm:pt modelId="{E52F5321-91A8-479F-9F34-3405D21A0323}" type="pres">
      <dgm:prSet presAssocID="{0127EE2D-F034-4DE8-B14C-987DBE09068D}" presName="composite" presStyleCnt="0"/>
      <dgm:spPr/>
    </dgm:pt>
    <dgm:pt modelId="{2743DD0B-0672-4468-B133-AEB9FAA4B3C1}" type="pres">
      <dgm:prSet presAssocID="{0127EE2D-F034-4DE8-B14C-987DBE09068D}" presName="bgChev" presStyleLbl="node1" presStyleIdx="0" presStyleCnt="3"/>
      <dgm:spPr>
        <a:solidFill>
          <a:srgbClr val="00A9CE"/>
        </a:solidFill>
      </dgm:spPr>
    </dgm:pt>
    <dgm:pt modelId="{53A22973-31FE-4459-ABFB-B88915DB3758}" type="pres">
      <dgm:prSet presAssocID="{0127EE2D-F034-4DE8-B14C-987DBE09068D}" presName="txNode" presStyleLbl="fgAcc1" presStyleIdx="0" presStyleCnt="3">
        <dgm:presLayoutVars>
          <dgm:bulletEnabled val="1"/>
        </dgm:presLayoutVars>
      </dgm:prSet>
      <dgm:spPr/>
    </dgm:pt>
    <dgm:pt modelId="{FBDB237D-59A0-4277-A47D-424FFF0A8A80}" type="pres">
      <dgm:prSet presAssocID="{9AFF48C4-001E-4E2D-BC59-8383397A5B40}" presName="compositeSpace" presStyleCnt="0"/>
      <dgm:spPr/>
    </dgm:pt>
    <dgm:pt modelId="{C44DDF2A-0216-47F1-88F7-B072739F8382}" type="pres">
      <dgm:prSet presAssocID="{685820B9-C33E-4CED-8A96-10AC82206847}" presName="composite" presStyleCnt="0"/>
      <dgm:spPr/>
    </dgm:pt>
    <dgm:pt modelId="{33919246-AE87-4C95-8068-B0EC74DF4F07}" type="pres">
      <dgm:prSet presAssocID="{685820B9-C33E-4CED-8A96-10AC82206847}" presName="bgChev" presStyleLbl="node1" presStyleIdx="1" presStyleCnt="3"/>
      <dgm:spPr>
        <a:solidFill>
          <a:srgbClr val="CEDC00"/>
        </a:solidFill>
      </dgm:spPr>
    </dgm:pt>
    <dgm:pt modelId="{998A63EF-DAA2-428E-9840-78E1E3EAF303}" type="pres">
      <dgm:prSet presAssocID="{685820B9-C33E-4CED-8A96-10AC82206847}" presName="txNode" presStyleLbl="fgAcc1" presStyleIdx="1" presStyleCnt="3">
        <dgm:presLayoutVars>
          <dgm:bulletEnabled val="1"/>
        </dgm:presLayoutVars>
      </dgm:prSet>
      <dgm:spPr/>
    </dgm:pt>
    <dgm:pt modelId="{E775039A-F4CE-4E6A-A10E-83C9BE8D0173}" type="pres">
      <dgm:prSet presAssocID="{724CEF06-0E53-42B1-BFF2-6CF03EFEC772}" presName="compositeSpace" presStyleCnt="0"/>
      <dgm:spPr/>
    </dgm:pt>
    <dgm:pt modelId="{9533ACAA-E6D7-4A2D-8F6E-BFE92FAC024E}" type="pres">
      <dgm:prSet presAssocID="{188FBE52-720B-43E7-B9B5-6860BE932B37}" presName="composite" presStyleCnt="0"/>
      <dgm:spPr/>
    </dgm:pt>
    <dgm:pt modelId="{098F4E26-E74C-4126-8FA5-CAB59C99CCD1}" type="pres">
      <dgm:prSet presAssocID="{188FBE52-720B-43E7-B9B5-6860BE932B37}" presName="bgChev" presStyleLbl="node1" presStyleIdx="2" presStyleCnt="3"/>
      <dgm:spPr>
        <a:solidFill>
          <a:srgbClr val="CB2C30"/>
        </a:solidFill>
      </dgm:spPr>
    </dgm:pt>
    <dgm:pt modelId="{680C0CA1-7D19-44AC-956C-3DFF7B4F7ED5}" type="pres">
      <dgm:prSet presAssocID="{188FBE52-720B-43E7-B9B5-6860BE932B37}" presName="txNode" presStyleLbl="fgAcc1" presStyleIdx="2" presStyleCnt="3">
        <dgm:presLayoutVars>
          <dgm:bulletEnabled val="1"/>
        </dgm:presLayoutVars>
      </dgm:prSet>
      <dgm:spPr/>
    </dgm:pt>
  </dgm:ptLst>
  <dgm:cxnLst>
    <dgm:cxn modelId="{A69ACF28-E901-4843-B4E1-1048F29C1E18}" type="presOf" srcId="{685820B9-C33E-4CED-8A96-10AC82206847}" destId="{998A63EF-DAA2-428E-9840-78E1E3EAF303}" srcOrd="0" destOrd="0" presId="urn:microsoft.com/office/officeart/2005/8/layout/chevronAccent+Icon"/>
    <dgm:cxn modelId="{CC5D903E-C01B-43E9-87D4-F7F7918ACCF6}" srcId="{79048F91-313C-4980-AA52-43A6753E1EFA}" destId="{0127EE2D-F034-4DE8-B14C-987DBE09068D}" srcOrd="0" destOrd="0" parTransId="{8DA1BB9E-3F28-437C-A065-F6D7837828E5}" sibTransId="{9AFF48C4-001E-4E2D-BC59-8383397A5B40}"/>
    <dgm:cxn modelId="{64BAD06A-2ED4-46D1-B19E-3A4709AF32DE}" type="presOf" srcId="{0127EE2D-F034-4DE8-B14C-987DBE09068D}" destId="{53A22973-31FE-4459-ABFB-B88915DB3758}" srcOrd="0" destOrd="0" presId="urn:microsoft.com/office/officeart/2005/8/layout/chevronAccent+Icon"/>
    <dgm:cxn modelId="{D783338F-18A0-4945-92E2-522F173BE086}" srcId="{79048F91-313C-4980-AA52-43A6753E1EFA}" destId="{188FBE52-720B-43E7-B9B5-6860BE932B37}" srcOrd="2" destOrd="0" parTransId="{7ABB624D-5A17-41F1-B16E-654CDD683D87}" sibTransId="{29997186-AFB2-4699-9962-EF20AEEC65E1}"/>
    <dgm:cxn modelId="{3C8742DB-4578-41E9-B51C-0ED678795C29}" srcId="{79048F91-313C-4980-AA52-43A6753E1EFA}" destId="{685820B9-C33E-4CED-8A96-10AC82206847}" srcOrd="1" destOrd="0" parTransId="{C7703A91-B6DF-4693-8D04-D47A3ABE0C1A}" sibTransId="{724CEF06-0E53-42B1-BFF2-6CF03EFEC772}"/>
    <dgm:cxn modelId="{29F2D4DC-E247-40A1-8ED9-05607D212CBE}" type="presOf" srcId="{79048F91-313C-4980-AA52-43A6753E1EFA}" destId="{01610C46-5B0F-4ED1-8479-7D0AB11857B8}" srcOrd="0" destOrd="0" presId="urn:microsoft.com/office/officeart/2005/8/layout/chevronAccent+Icon"/>
    <dgm:cxn modelId="{6B4352F9-C241-408E-AD87-B2CEFF364030}" type="presOf" srcId="{188FBE52-720B-43E7-B9B5-6860BE932B37}" destId="{680C0CA1-7D19-44AC-956C-3DFF7B4F7ED5}" srcOrd="0" destOrd="0" presId="urn:microsoft.com/office/officeart/2005/8/layout/chevronAccent+Icon"/>
    <dgm:cxn modelId="{B328B142-E977-4418-844F-9C39558459B2}" type="presParOf" srcId="{01610C46-5B0F-4ED1-8479-7D0AB11857B8}" destId="{E52F5321-91A8-479F-9F34-3405D21A0323}" srcOrd="0" destOrd="0" presId="urn:microsoft.com/office/officeart/2005/8/layout/chevronAccent+Icon"/>
    <dgm:cxn modelId="{B88D7F3E-8226-4554-858C-DFE0BD3CF628}" type="presParOf" srcId="{E52F5321-91A8-479F-9F34-3405D21A0323}" destId="{2743DD0B-0672-4468-B133-AEB9FAA4B3C1}" srcOrd="0" destOrd="0" presId="urn:microsoft.com/office/officeart/2005/8/layout/chevronAccent+Icon"/>
    <dgm:cxn modelId="{41F750E2-E323-45DD-AF30-C85A9A56AD02}" type="presParOf" srcId="{E52F5321-91A8-479F-9F34-3405D21A0323}" destId="{53A22973-31FE-4459-ABFB-B88915DB3758}" srcOrd="1" destOrd="0" presId="urn:microsoft.com/office/officeart/2005/8/layout/chevronAccent+Icon"/>
    <dgm:cxn modelId="{4214C2BD-600E-4D38-8285-6342F90D50E6}" type="presParOf" srcId="{01610C46-5B0F-4ED1-8479-7D0AB11857B8}" destId="{FBDB237D-59A0-4277-A47D-424FFF0A8A80}" srcOrd="1" destOrd="0" presId="urn:microsoft.com/office/officeart/2005/8/layout/chevronAccent+Icon"/>
    <dgm:cxn modelId="{EAAACECA-2C5F-4DB2-85B0-185A3CF266CB}" type="presParOf" srcId="{01610C46-5B0F-4ED1-8479-7D0AB11857B8}" destId="{C44DDF2A-0216-47F1-88F7-B072739F8382}" srcOrd="2" destOrd="0" presId="urn:microsoft.com/office/officeart/2005/8/layout/chevronAccent+Icon"/>
    <dgm:cxn modelId="{941CF1E3-EB49-4EEA-B9FA-45ADF285E97F}" type="presParOf" srcId="{C44DDF2A-0216-47F1-88F7-B072739F8382}" destId="{33919246-AE87-4C95-8068-B0EC74DF4F07}" srcOrd="0" destOrd="0" presId="urn:microsoft.com/office/officeart/2005/8/layout/chevronAccent+Icon"/>
    <dgm:cxn modelId="{B04D97C1-D4B6-49B5-838C-6A40257D890E}" type="presParOf" srcId="{C44DDF2A-0216-47F1-88F7-B072739F8382}" destId="{998A63EF-DAA2-428E-9840-78E1E3EAF303}" srcOrd="1" destOrd="0" presId="urn:microsoft.com/office/officeart/2005/8/layout/chevronAccent+Icon"/>
    <dgm:cxn modelId="{9DCF0C5C-1B57-4200-A357-DD0527B96D62}" type="presParOf" srcId="{01610C46-5B0F-4ED1-8479-7D0AB11857B8}" destId="{E775039A-F4CE-4E6A-A10E-83C9BE8D0173}" srcOrd="3" destOrd="0" presId="urn:microsoft.com/office/officeart/2005/8/layout/chevronAccent+Icon"/>
    <dgm:cxn modelId="{B601509B-3DE5-4326-B0BB-1168B0790659}" type="presParOf" srcId="{01610C46-5B0F-4ED1-8479-7D0AB11857B8}" destId="{9533ACAA-E6D7-4A2D-8F6E-BFE92FAC024E}" srcOrd="4" destOrd="0" presId="urn:microsoft.com/office/officeart/2005/8/layout/chevronAccent+Icon"/>
    <dgm:cxn modelId="{56BF5B09-36A4-4F4A-9232-459A43B4022E}" type="presParOf" srcId="{9533ACAA-E6D7-4A2D-8F6E-BFE92FAC024E}" destId="{098F4E26-E74C-4126-8FA5-CAB59C99CCD1}" srcOrd="0" destOrd="0" presId="urn:microsoft.com/office/officeart/2005/8/layout/chevronAccent+Icon"/>
    <dgm:cxn modelId="{C056EA75-678C-4070-924D-BBF53BD3F055}" type="presParOf" srcId="{9533ACAA-E6D7-4A2D-8F6E-BFE92FAC024E}" destId="{680C0CA1-7D19-44AC-956C-3DFF7B4F7ED5}"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FDBCA-0FCA-40DF-A52B-64C1168ED302}">
      <dsp:nvSpPr>
        <dsp:cNvPr id="0" name=""/>
        <dsp:cNvSpPr/>
      </dsp:nvSpPr>
      <dsp:spPr>
        <a:xfrm rot="5400000">
          <a:off x="717299" y="1269816"/>
          <a:ext cx="966787" cy="1100653"/>
        </a:xfrm>
        <a:prstGeom prst="bentUpArrow">
          <a:avLst>
            <a:gd name="adj1" fmla="val 32840"/>
            <a:gd name="adj2" fmla="val 25000"/>
            <a:gd name="adj3" fmla="val 3578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AACB2BCD-D348-4CFC-B079-53294A02354B}">
      <dsp:nvSpPr>
        <dsp:cNvPr id="0" name=""/>
        <dsp:cNvSpPr/>
      </dsp:nvSpPr>
      <dsp:spPr>
        <a:xfrm>
          <a:off x="0" y="285558"/>
          <a:ext cx="2540415" cy="1139197"/>
        </a:xfrm>
        <a:prstGeom prst="roundRect">
          <a:avLst>
            <a:gd name="adj" fmla="val 16670"/>
          </a:avLst>
        </a:prstGeom>
        <a:solidFill>
          <a:srgbClr val="CEDC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30-50% increase in domestic violence</a:t>
          </a:r>
        </a:p>
      </dsp:txBody>
      <dsp:txXfrm>
        <a:off x="55621" y="341179"/>
        <a:ext cx="2429173" cy="1027955"/>
      </dsp:txXfrm>
    </dsp:sp>
    <dsp:sp modelId="{90E5F05D-3943-46AF-B06E-7B80FC487C4E}">
      <dsp:nvSpPr>
        <dsp:cNvPr id="0" name=""/>
        <dsp:cNvSpPr/>
      </dsp:nvSpPr>
      <dsp:spPr>
        <a:xfrm>
          <a:off x="2372929" y="252124"/>
          <a:ext cx="2715749" cy="92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endParaRPr lang="en-US" sz="2000" kern="1200" dirty="0"/>
        </a:p>
      </dsp:txBody>
      <dsp:txXfrm>
        <a:off x="2372929" y="252124"/>
        <a:ext cx="2715749" cy="920750"/>
      </dsp:txXfrm>
    </dsp:sp>
    <dsp:sp modelId="{F219D261-237F-4D0B-AD35-DA8C127EBB9F}">
      <dsp:nvSpPr>
        <dsp:cNvPr id="0" name=""/>
        <dsp:cNvSpPr/>
      </dsp:nvSpPr>
      <dsp:spPr>
        <a:xfrm rot="5400000">
          <a:off x="2623982" y="2573967"/>
          <a:ext cx="966787" cy="1100653"/>
        </a:xfrm>
        <a:prstGeom prst="bentUpArrow">
          <a:avLst>
            <a:gd name="adj1" fmla="val 32840"/>
            <a:gd name="adj2" fmla="val 25000"/>
            <a:gd name="adj3" fmla="val 3578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58DA346E-E4F5-43AB-97F0-688CF5019017}">
      <dsp:nvSpPr>
        <dsp:cNvPr id="0" name=""/>
        <dsp:cNvSpPr/>
      </dsp:nvSpPr>
      <dsp:spPr>
        <a:xfrm>
          <a:off x="1940868" y="1563339"/>
          <a:ext cx="2177140" cy="1077567"/>
        </a:xfrm>
        <a:prstGeom prst="roundRect">
          <a:avLst>
            <a:gd name="adj" fmla="val 16670"/>
          </a:avLst>
        </a:prstGeom>
        <a:solidFill>
          <a:srgbClr val="CB2C3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5,360 reports reviewed by MDT coordinators</a:t>
          </a:r>
        </a:p>
      </dsp:txBody>
      <dsp:txXfrm>
        <a:off x="1993480" y="1615951"/>
        <a:ext cx="2071916" cy="972343"/>
      </dsp:txXfrm>
    </dsp:sp>
    <dsp:sp modelId="{672EDCA5-EEE0-41FB-8F76-F9ADA4A4550E}">
      <dsp:nvSpPr>
        <dsp:cNvPr id="0" name=""/>
        <dsp:cNvSpPr/>
      </dsp:nvSpPr>
      <dsp:spPr>
        <a:xfrm>
          <a:off x="3843188" y="1555641"/>
          <a:ext cx="1183689" cy="920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dsp:txBody>
      <dsp:txXfrm>
        <a:off x="3843188" y="1555641"/>
        <a:ext cx="1183689" cy="920750"/>
      </dsp:txXfrm>
    </dsp:sp>
    <dsp:sp modelId="{8A6DDC7D-BB8B-41C5-BCE2-212B7A85F5DC}">
      <dsp:nvSpPr>
        <dsp:cNvPr id="0" name=""/>
        <dsp:cNvSpPr/>
      </dsp:nvSpPr>
      <dsp:spPr>
        <a:xfrm>
          <a:off x="3881736" y="2726688"/>
          <a:ext cx="2214263" cy="1139197"/>
        </a:xfrm>
        <a:prstGeom prst="roundRect">
          <a:avLst>
            <a:gd name="adj" fmla="val 16670"/>
          </a:avLst>
        </a:prstGeom>
        <a:solidFill>
          <a:srgbClr val="00A9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3,524 children and families served</a:t>
          </a:r>
        </a:p>
      </dsp:txBody>
      <dsp:txXfrm>
        <a:off x="3937357" y="2782309"/>
        <a:ext cx="2103021" cy="10279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E2822-C1FE-469C-BAF9-1596719DCEC6}">
      <dsp:nvSpPr>
        <dsp:cNvPr id="0" name=""/>
        <dsp:cNvSpPr/>
      </dsp:nvSpPr>
      <dsp:spPr>
        <a:xfrm rot="5400000">
          <a:off x="1476685" y="1288309"/>
          <a:ext cx="1021353" cy="1162775"/>
        </a:xfrm>
        <a:prstGeom prst="bentUpArrow">
          <a:avLst>
            <a:gd name="adj1" fmla="val 32840"/>
            <a:gd name="adj2" fmla="val 25000"/>
            <a:gd name="adj3" fmla="val 3578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523D066-5D51-493E-8978-AC73D4FB3182}">
      <dsp:nvSpPr>
        <dsp:cNvPr id="0" name=""/>
        <dsp:cNvSpPr/>
      </dsp:nvSpPr>
      <dsp:spPr>
        <a:xfrm>
          <a:off x="3552" y="156118"/>
          <a:ext cx="4124431" cy="1203495"/>
        </a:xfrm>
        <a:prstGeom prst="roundRect">
          <a:avLst>
            <a:gd name="adj" fmla="val 16670"/>
          </a:avLst>
        </a:prstGeom>
        <a:solidFill>
          <a:srgbClr val="CEDC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Child does not need to be questioned</a:t>
          </a:r>
        </a:p>
      </dsp:txBody>
      <dsp:txXfrm>
        <a:off x="62312" y="214878"/>
        <a:ext cx="4006911" cy="1085975"/>
      </dsp:txXfrm>
    </dsp:sp>
    <dsp:sp modelId="{6D1062D2-5D02-477F-B646-0FE9E393AFE4}">
      <dsp:nvSpPr>
        <dsp:cNvPr id="0" name=""/>
        <dsp:cNvSpPr/>
      </dsp:nvSpPr>
      <dsp:spPr>
        <a:xfrm>
          <a:off x="2925447" y="270899"/>
          <a:ext cx="1250497" cy="972717"/>
        </a:xfrm>
        <a:prstGeom prst="rect">
          <a:avLst/>
        </a:prstGeom>
        <a:noFill/>
        <a:ln>
          <a:noFill/>
        </a:ln>
        <a:effectLst/>
      </dsp:spPr>
      <dsp:style>
        <a:lnRef idx="0">
          <a:scrgbClr r="0" g="0" b="0"/>
        </a:lnRef>
        <a:fillRef idx="0">
          <a:scrgbClr r="0" g="0" b="0"/>
        </a:fillRef>
        <a:effectRef idx="0">
          <a:scrgbClr r="0" g="0" b="0"/>
        </a:effectRef>
        <a:fontRef idx="minor"/>
      </dsp:style>
    </dsp:sp>
    <dsp:sp modelId="{1CFDA5F2-2B3B-4473-9409-3F2714D109A2}">
      <dsp:nvSpPr>
        <dsp:cNvPr id="0" name=""/>
        <dsp:cNvSpPr/>
      </dsp:nvSpPr>
      <dsp:spPr>
        <a:xfrm rot="5400000">
          <a:off x="3666766" y="2605794"/>
          <a:ext cx="1021353" cy="1162775"/>
        </a:xfrm>
        <a:prstGeom prst="bentUpArrow">
          <a:avLst>
            <a:gd name="adj1" fmla="val 32840"/>
            <a:gd name="adj2" fmla="val 25000"/>
            <a:gd name="adj3" fmla="val 3578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02297E5B-4D6B-4176-A450-04A12B4A0477}">
      <dsp:nvSpPr>
        <dsp:cNvPr id="0" name=""/>
        <dsp:cNvSpPr/>
      </dsp:nvSpPr>
      <dsp:spPr>
        <a:xfrm>
          <a:off x="2006300" y="1508040"/>
          <a:ext cx="4499096" cy="1134619"/>
        </a:xfrm>
        <a:prstGeom prst="roundRect">
          <a:avLst>
            <a:gd name="adj" fmla="val 16670"/>
          </a:avLst>
        </a:prstGeom>
        <a:solidFill>
          <a:srgbClr val="CB2C3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Notify campus police immediately</a:t>
          </a:r>
        </a:p>
      </dsp:txBody>
      <dsp:txXfrm>
        <a:off x="2061698" y="1563438"/>
        <a:ext cx="4388300" cy="1023823"/>
      </dsp:txXfrm>
    </dsp:sp>
    <dsp:sp modelId="{6A8F579E-573E-4997-9A10-B9F1E4768E05}">
      <dsp:nvSpPr>
        <dsp:cNvPr id="0" name=""/>
        <dsp:cNvSpPr/>
      </dsp:nvSpPr>
      <dsp:spPr>
        <a:xfrm>
          <a:off x="5115528" y="1588383"/>
          <a:ext cx="1250497" cy="972717"/>
        </a:xfrm>
        <a:prstGeom prst="rect">
          <a:avLst/>
        </a:prstGeom>
        <a:noFill/>
        <a:ln>
          <a:noFill/>
        </a:ln>
        <a:effectLst/>
      </dsp:spPr>
      <dsp:style>
        <a:lnRef idx="0">
          <a:scrgbClr r="0" g="0" b="0"/>
        </a:lnRef>
        <a:fillRef idx="0">
          <a:scrgbClr r="0" g="0" b="0"/>
        </a:fillRef>
        <a:effectRef idx="0">
          <a:scrgbClr r="0" g="0" b="0"/>
        </a:effectRef>
        <a:fontRef idx="minor"/>
      </dsp:style>
    </dsp:sp>
    <dsp:sp modelId="{FB5F6AD9-52D4-4A1C-8266-1D978542446C}">
      <dsp:nvSpPr>
        <dsp:cNvPr id="0" name=""/>
        <dsp:cNvSpPr/>
      </dsp:nvSpPr>
      <dsp:spPr>
        <a:xfrm>
          <a:off x="4009049" y="2825525"/>
          <a:ext cx="4545244" cy="1203495"/>
        </a:xfrm>
        <a:prstGeom prst="roundRect">
          <a:avLst>
            <a:gd name="adj" fmla="val 16670"/>
          </a:avLst>
        </a:prstGeom>
        <a:solidFill>
          <a:srgbClr val="00A9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Make a CPS report </a:t>
          </a:r>
        </a:p>
      </dsp:txBody>
      <dsp:txXfrm>
        <a:off x="4067809" y="2884285"/>
        <a:ext cx="4427724" cy="1085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48F3C-6CE3-4B11-A7D3-622493F535AD}">
      <dsp:nvSpPr>
        <dsp:cNvPr id="0" name=""/>
        <dsp:cNvSpPr/>
      </dsp:nvSpPr>
      <dsp:spPr>
        <a:xfrm>
          <a:off x="1022" y="1442601"/>
          <a:ext cx="2569923" cy="991990"/>
        </a:xfrm>
        <a:prstGeom prst="chevron">
          <a:avLst>
            <a:gd name="adj" fmla="val 40000"/>
          </a:avLst>
        </a:prstGeom>
        <a:solidFill>
          <a:srgbClr val="CEDC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2A90C9C-C3D3-41A5-B991-83D9C2CA17F0}">
      <dsp:nvSpPr>
        <dsp:cNvPr id="0" name=""/>
        <dsp:cNvSpPr/>
      </dsp:nvSpPr>
      <dsp:spPr>
        <a:xfrm>
          <a:off x="775594" y="1735228"/>
          <a:ext cx="2170157" cy="9919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More</a:t>
          </a:r>
          <a:r>
            <a:rPr lang="en-US" sz="1700" kern="1200" baseline="0" dirty="0"/>
            <a:t> at risk for abuse</a:t>
          </a:r>
          <a:endParaRPr lang="en-US" sz="1700" kern="1200" dirty="0"/>
        </a:p>
      </dsp:txBody>
      <dsp:txXfrm>
        <a:off x="804648" y="1764282"/>
        <a:ext cx="2112049" cy="933882"/>
      </dsp:txXfrm>
    </dsp:sp>
    <dsp:sp modelId="{F99B95F8-DBA5-41E8-8251-EDDADDB8E815}">
      <dsp:nvSpPr>
        <dsp:cNvPr id="0" name=""/>
        <dsp:cNvSpPr/>
      </dsp:nvSpPr>
      <dsp:spPr>
        <a:xfrm>
          <a:off x="2936446" y="1442601"/>
          <a:ext cx="2569923" cy="991990"/>
        </a:xfrm>
        <a:prstGeom prst="chevron">
          <a:avLst>
            <a:gd name="adj" fmla="val 40000"/>
          </a:avLst>
        </a:prstGeom>
        <a:solidFill>
          <a:srgbClr val="CB2C3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ACDE0D-B85B-4BA2-B123-744390FAD9CC}">
      <dsp:nvSpPr>
        <dsp:cNvPr id="0" name=""/>
        <dsp:cNvSpPr/>
      </dsp:nvSpPr>
      <dsp:spPr>
        <a:xfrm>
          <a:off x="3621759" y="1690599"/>
          <a:ext cx="2170157" cy="9919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Noticing signs is even more important</a:t>
          </a:r>
        </a:p>
      </dsp:txBody>
      <dsp:txXfrm>
        <a:off x="3650813" y="1719653"/>
        <a:ext cx="2112049" cy="933882"/>
      </dsp:txXfrm>
    </dsp:sp>
    <dsp:sp modelId="{C4326F30-3A21-45FD-9543-D2C6D0B819F1}">
      <dsp:nvSpPr>
        <dsp:cNvPr id="0" name=""/>
        <dsp:cNvSpPr/>
      </dsp:nvSpPr>
      <dsp:spPr>
        <a:xfrm>
          <a:off x="5871869" y="1442601"/>
          <a:ext cx="2569923" cy="991990"/>
        </a:xfrm>
        <a:prstGeom prst="chevron">
          <a:avLst>
            <a:gd name="adj" fmla="val 40000"/>
          </a:avLst>
        </a:prstGeom>
        <a:solidFill>
          <a:srgbClr val="00A9CE"/>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7187ED-BC3A-4B0D-81F5-3BFDD3A18A64}">
      <dsp:nvSpPr>
        <dsp:cNvPr id="0" name=""/>
        <dsp:cNvSpPr/>
      </dsp:nvSpPr>
      <dsp:spPr>
        <a:xfrm>
          <a:off x="6557182" y="1690599"/>
          <a:ext cx="2170157" cy="9919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Signs may be missed as part of diagnosis</a:t>
          </a:r>
        </a:p>
      </dsp:txBody>
      <dsp:txXfrm>
        <a:off x="6586236" y="1719653"/>
        <a:ext cx="2112049" cy="933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7111C-FBFF-43A2-9B11-511B1256F55D}">
      <dsp:nvSpPr>
        <dsp:cNvPr id="0" name=""/>
        <dsp:cNvSpPr/>
      </dsp:nvSpPr>
      <dsp:spPr>
        <a:xfrm>
          <a:off x="0" y="347020"/>
          <a:ext cx="60960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AFCC18-7262-4ED6-8663-C19BD2EB08EE}">
      <dsp:nvSpPr>
        <dsp:cNvPr id="0" name=""/>
        <dsp:cNvSpPr/>
      </dsp:nvSpPr>
      <dsp:spPr>
        <a:xfrm>
          <a:off x="304800" y="7539"/>
          <a:ext cx="4267200" cy="678960"/>
        </a:xfrm>
        <a:prstGeom prst="roundRect">
          <a:avLst/>
        </a:prstGeom>
        <a:solidFill>
          <a:srgbClr val="CEDC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Explanation given doesn’t match</a:t>
          </a:r>
        </a:p>
      </dsp:txBody>
      <dsp:txXfrm>
        <a:off x="337944" y="40683"/>
        <a:ext cx="4200912" cy="612672"/>
      </dsp:txXfrm>
    </dsp:sp>
    <dsp:sp modelId="{07B52D72-4D2C-489A-84AE-CB90DFD933ED}">
      <dsp:nvSpPr>
        <dsp:cNvPr id="0" name=""/>
        <dsp:cNvSpPr/>
      </dsp:nvSpPr>
      <dsp:spPr>
        <a:xfrm>
          <a:off x="0" y="1390300"/>
          <a:ext cx="60960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F93BA0-8576-49AC-98DE-199A599C01FC}">
      <dsp:nvSpPr>
        <dsp:cNvPr id="0" name=""/>
        <dsp:cNvSpPr/>
      </dsp:nvSpPr>
      <dsp:spPr>
        <a:xfrm>
          <a:off x="304800" y="1050820"/>
          <a:ext cx="4267200" cy="678960"/>
        </a:xfrm>
        <a:prstGeom prst="roundRect">
          <a:avLst/>
        </a:prstGeom>
        <a:solidFill>
          <a:srgbClr val="CB2C3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Unexplained injuries </a:t>
          </a:r>
        </a:p>
      </dsp:txBody>
      <dsp:txXfrm>
        <a:off x="337944" y="1083964"/>
        <a:ext cx="4200912" cy="612672"/>
      </dsp:txXfrm>
    </dsp:sp>
    <dsp:sp modelId="{966327D2-0BBF-4157-A355-949D80BB6DA6}">
      <dsp:nvSpPr>
        <dsp:cNvPr id="0" name=""/>
        <dsp:cNvSpPr/>
      </dsp:nvSpPr>
      <dsp:spPr>
        <a:xfrm>
          <a:off x="0" y="2433580"/>
          <a:ext cx="60960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6466F28-CACD-4316-9D9E-8DFF6EB83DD8}">
      <dsp:nvSpPr>
        <dsp:cNvPr id="0" name=""/>
        <dsp:cNvSpPr/>
      </dsp:nvSpPr>
      <dsp:spPr>
        <a:xfrm>
          <a:off x="304800" y="2094100"/>
          <a:ext cx="4267200" cy="678960"/>
        </a:xfrm>
        <a:prstGeom prst="roundRect">
          <a:avLst/>
        </a:prstGeom>
        <a:solidFill>
          <a:srgbClr val="00A9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Non-accidental injuries </a:t>
          </a:r>
        </a:p>
      </dsp:txBody>
      <dsp:txXfrm>
        <a:off x="337944" y="2127244"/>
        <a:ext cx="4200912" cy="612672"/>
      </dsp:txXfrm>
    </dsp:sp>
    <dsp:sp modelId="{B0531290-4304-4438-A647-CC5EC3664345}">
      <dsp:nvSpPr>
        <dsp:cNvPr id="0" name=""/>
        <dsp:cNvSpPr/>
      </dsp:nvSpPr>
      <dsp:spPr>
        <a:xfrm>
          <a:off x="0" y="3476860"/>
          <a:ext cx="60960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98E1FAD-0141-4F73-9F16-10E60BCF8147}">
      <dsp:nvSpPr>
        <dsp:cNvPr id="0" name=""/>
        <dsp:cNvSpPr/>
      </dsp:nvSpPr>
      <dsp:spPr>
        <a:xfrm>
          <a:off x="304800" y="3137380"/>
          <a:ext cx="4267200" cy="678960"/>
        </a:xfrm>
        <a:prstGeom prst="roundRect">
          <a:avLst/>
        </a:prstGeom>
        <a:solidFill>
          <a:srgbClr val="1A416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Fading bruises or other marks </a:t>
          </a:r>
        </a:p>
      </dsp:txBody>
      <dsp:txXfrm>
        <a:off x="337944" y="3170524"/>
        <a:ext cx="4200912"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7111C-FBFF-43A2-9B11-511B1256F55D}">
      <dsp:nvSpPr>
        <dsp:cNvPr id="0" name=""/>
        <dsp:cNvSpPr/>
      </dsp:nvSpPr>
      <dsp:spPr>
        <a:xfrm>
          <a:off x="0" y="830642"/>
          <a:ext cx="8634847"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AFCC18-7262-4ED6-8663-C19BD2EB08EE}">
      <dsp:nvSpPr>
        <dsp:cNvPr id="0" name=""/>
        <dsp:cNvSpPr/>
      </dsp:nvSpPr>
      <dsp:spPr>
        <a:xfrm>
          <a:off x="431742" y="446882"/>
          <a:ext cx="6044392" cy="767520"/>
        </a:xfrm>
        <a:prstGeom prst="roundRect">
          <a:avLst/>
        </a:prstGeom>
        <a:solidFill>
          <a:srgbClr val="CEDC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464" tIns="0" rIns="228464" bIns="0" numCol="1" spcCol="1270" anchor="ctr" anchorCtr="0">
          <a:noAutofit/>
        </a:bodyPr>
        <a:lstStyle/>
        <a:p>
          <a:pPr marL="0" lvl="0" indent="0" algn="l" defTabSz="1155700">
            <a:lnSpc>
              <a:spcPct val="90000"/>
            </a:lnSpc>
            <a:spcBef>
              <a:spcPct val="0"/>
            </a:spcBef>
            <a:spcAft>
              <a:spcPct val="35000"/>
            </a:spcAft>
            <a:buNone/>
          </a:pPr>
          <a:r>
            <a:rPr lang="en-US" sz="2600" kern="1200" dirty="0"/>
            <a:t>Often occurs with other abuse types</a:t>
          </a:r>
        </a:p>
      </dsp:txBody>
      <dsp:txXfrm>
        <a:off x="469209" y="484349"/>
        <a:ext cx="5969458" cy="692586"/>
      </dsp:txXfrm>
    </dsp:sp>
    <dsp:sp modelId="{07B52D72-4D2C-489A-84AE-CB90DFD933ED}">
      <dsp:nvSpPr>
        <dsp:cNvPr id="0" name=""/>
        <dsp:cNvSpPr/>
      </dsp:nvSpPr>
      <dsp:spPr>
        <a:xfrm>
          <a:off x="0" y="2010003"/>
          <a:ext cx="8634847"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F93BA0-8576-49AC-98DE-199A599C01FC}">
      <dsp:nvSpPr>
        <dsp:cNvPr id="0" name=""/>
        <dsp:cNvSpPr/>
      </dsp:nvSpPr>
      <dsp:spPr>
        <a:xfrm>
          <a:off x="431742" y="1626243"/>
          <a:ext cx="6044392" cy="767520"/>
        </a:xfrm>
        <a:prstGeom prst="roundRect">
          <a:avLst/>
        </a:prstGeom>
        <a:solidFill>
          <a:srgbClr val="CB2C3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464" tIns="0" rIns="228464" bIns="0" numCol="1" spcCol="1270" anchor="ctr" anchorCtr="0">
          <a:noAutofit/>
        </a:bodyPr>
        <a:lstStyle/>
        <a:p>
          <a:pPr marL="0" lvl="0" indent="0" algn="l" defTabSz="1155700">
            <a:lnSpc>
              <a:spcPct val="90000"/>
            </a:lnSpc>
            <a:spcBef>
              <a:spcPct val="0"/>
            </a:spcBef>
            <a:spcAft>
              <a:spcPct val="35000"/>
            </a:spcAft>
            <a:buNone/>
          </a:pPr>
          <a:r>
            <a:rPr lang="en-US" sz="2600" kern="1200" dirty="0"/>
            <a:t>Most damaging long-term effects </a:t>
          </a:r>
        </a:p>
      </dsp:txBody>
      <dsp:txXfrm>
        <a:off x="469209" y="1663710"/>
        <a:ext cx="5969458" cy="692586"/>
      </dsp:txXfrm>
    </dsp:sp>
    <dsp:sp modelId="{966327D2-0BBF-4157-A355-949D80BB6DA6}">
      <dsp:nvSpPr>
        <dsp:cNvPr id="0" name=""/>
        <dsp:cNvSpPr/>
      </dsp:nvSpPr>
      <dsp:spPr>
        <a:xfrm>
          <a:off x="0" y="3189363"/>
          <a:ext cx="8634847" cy="655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6466F28-CACD-4316-9D9E-8DFF6EB83DD8}">
      <dsp:nvSpPr>
        <dsp:cNvPr id="0" name=""/>
        <dsp:cNvSpPr/>
      </dsp:nvSpPr>
      <dsp:spPr>
        <a:xfrm>
          <a:off x="431742" y="2805603"/>
          <a:ext cx="6044392" cy="767520"/>
        </a:xfrm>
        <a:prstGeom prst="roundRect">
          <a:avLst/>
        </a:prstGeom>
        <a:gradFill rotWithShape="0">
          <a:gsLst>
            <a:gs pos="0">
              <a:srgbClr val="00A9CE"/>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464" tIns="0" rIns="228464" bIns="0" numCol="1" spcCol="1270" anchor="ctr" anchorCtr="0">
          <a:noAutofit/>
        </a:bodyPr>
        <a:lstStyle/>
        <a:p>
          <a:pPr marL="0" lvl="0" indent="0" algn="l" defTabSz="1155700">
            <a:lnSpc>
              <a:spcPct val="90000"/>
            </a:lnSpc>
            <a:spcBef>
              <a:spcPct val="0"/>
            </a:spcBef>
            <a:spcAft>
              <a:spcPct val="35000"/>
            </a:spcAft>
            <a:buNone/>
          </a:pPr>
          <a:r>
            <a:rPr lang="en-US" sz="2600" kern="1200" dirty="0"/>
            <a:t>Often requires mental health assessment </a:t>
          </a:r>
        </a:p>
      </dsp:txBody>
      <dsp:txXfrm>
        <a:off x="469209" y="2843070"/>
        <a:ext cx="5969458"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7111C-FBFF-43A2-9B11-511B1256F55D}">
      <dsp:nvSpPr>
        <dsp:cNvPr id="0" name=""/>
        <dsp:cNvSpPr/>
      </dsp:nvSpPr>
      <dsp:spPr>
        <a:xfrm>
          <a:off x="0" y="704577"/>
          <a:ext cx="7949044"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AFCC18-7262-4ED6-8663-C19BD2EB08EE}">
      <dsp:nvSpPr>
        <dsp:cNvPr id="0" name=""/>
        <dsp:cNvSpPr/>
      </dsp:nvSpPr>
      <dsp:spPr>
        <a:xfrm>
          <a:off x="397452" y="335577"/>
          <a:ext cx="5564330" cy="738000"/>
        </a:xfrm>
        <a:prstGeom prst="roundRect">
          <a:avLst/>
        </a:prstGeom>
        <a:solidFill>
          <a:srgbClr val="CEDC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318" tIns="0" rIns="210318" bIns="0" numCol="1" spcCol="1270" anchor="ctr" anchorCtr="0">
          <a:noAutofit/>
        </a:bodyPr>
        <a:lstStyle/>
        <a:p>
          <a:pPr marL="0" lvl="0" indent="0" algn="l" defTabSz="1111250">
            <a:lnSpc>
              <a:spcPct val="90000"/>
            </a:lnSpc>
            <a:spcBef>
              <a:spcPct val="0"/>
            </a:spcBef>
            <a:spcAft>
              <a:spcPct val="35000"/>
            </a:spcAft>
            <a:buNone/>
          </a:pPr>
          <a:r>
            <a:rPr lang="en-US" sz="2500" kern="1200" dirty="0"/>
            <a:t>Unlikely</a:t>
          </a:r>
          <a:r>
            <a:rPr lang="en-US" sz="2500" kern="1200" baseline="0" dirty="0"/>
            <a:t> to have physical signs </a:t>
          </a:r>
          <a:endParaRPr lang="en-US" sz="2500" kern="1200" dirty="0"/>
        </a:p>
      </dsp:txBody>
      <dsp:txXfrm>
        <a:off x="433478" y="371603"/>
        <a:ext cx="5492278" cy="665948"/>
      </dsp:txXfrm>
    </dsp:sp>
    <dsp:sp modelId="{07B52D72-4D2C-489A-84AE-CB90DFD933ED}">
      <dsp:nvSpPr>
        <dsp:cNvPr id="0" name=""/>
        <dsp:cNvSpPr/>
      </dsp:nvSpPr>
      <dsp:spPr>
        <a:xfrm>
          <a:off x="0" y="1838577"/>
          <a:ext cx="7949044"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F93BA0-8576-49AC-98DE-199A599C01FC}">
      <dsp:nvSpPr>
        <dsp:cNvPr id="0" name=""/>
        <dsp:cNvSpPr/>
      </dsp:nvSpPr>
      <dsp:spPr>
        <a:xfrm>
          <a:off x="397452" y="1469577"/>
          <a:ext cx="5564330" cy="738000"/>
        </a:xfrm>
        <a:prstGeom prst="roundRect">
          <a:avLst/>
        </a:prstGeom>
        <a:solidFill>
          <a:srgbClr val="CB2C3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318" tIns="0" rIns="210318" bIns="0" numCol="1" spcCol="1270" anchor="ctr" anchorCtr="0">
          <a:noAutofit/>
        </a:bodyPr>
        <a:lstStyle/>
        <a:p>
          <a:pPr marL="0" lvl="0" indent="0" algn="l" defTabSz="1111250">
            <a:lnSpc>
              <a:spcPct val="90000"/>
            </a:lnSpc>
            <a:spcBef>
              <a:spcPct val="0"/>
            </a:spcBef>
            <a:spcAft>
              <a:spcPct val="35000"/>
            </a:spcAft>
            <a:buNone/>
          </a:pPr>
          <a:r>
            <a:rPr lang="en-US" sz="2500" kern="1200" dirty="0"/>
            <a:t>Changes</a:t>
          </a:r>
          <a:r>
            <a:rPr lang="en-US" sz="2500" kern="1200" baseline="0" dirty="0"/>
            <a:t> in behavior </a:t>
          </a:r>
          <a:endParaRPr lang="en-US" sz="2500" kern="1200" dirty="0"/>
        </a:p>
      </dsp:txBody>
      <dsp:txXfrm>
        <a:off x="433478" y="1505603"/>
        <a:ext cx="5492278" cy="665948"/>
      </dsp:txXfrm>
    </dsp:sp>
    <dsp:sp modelId="{E5BDE32A-2F2B-420A-8182-C81255DF45C3}">
      <dsp:nvSpPr>
        <dsp:cNvPr id="0" name=""/>
        <dsp:cNvSpPr/>
      </dsp:nvSpPr>
      <dsp:spPr>
        <a:xfrm>
          <a:off x="0" y="2972577"/>
          <a:ext cx="7949044"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28904EC-605F-4725-9252-40DF7749C414}">
      <dsp:nvSpPr>
        <dsp:cNvPr id="0" name=""/>
        <dsp:cNvSpPr/>
      </dsp:nvSpPr>
      <dsp:spPr>
        <a:xfrm>
          <a:off x="397452" y="2603577"/>
          <a:ext cx="5564330" cy="738000"/>
        </a:xfrm>
        <a:prstGeom prst="roundRect">
          <a:avLst/>
        </a:prstGeom>
        <a:gradFill rotWithShape="0">
          <a:gsLst>
            <a:gs pos="0">
              <a:srgbClr val="00A9CE"/>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318" tIns="0" rIns="210318" bIns="0" numCol="1" spcCol="1270" anchor="ctr" anchorCtr="0">
          <a:noAutofit/>
        </a:bodyPr>
        <a:lstStyle/>
        <a:p>
          <a:pPr marL="0" lvl="0" indent="0" algn="l" defTabSz="1111250">
            <a:lnSpc>
              <a:spcPct val="90000"/>
            </a:lnSpc>
            <a:spcBef>
              <a:spcPct val="0"/>
            </a:spcBef>
            <a:spcAft>
              <a:spcPct val="35000"/>
            </a:spcAft>
            <a:buNone/>
          </a:pPr>
          <a:r>
            <a:rPr lang="en-US" sz="2500" kern="1200" dirty="0"/>
            <a:t>Aggression, rebellion, or other changes</a:t>
          </a:r>
        </a:p>
      </dsp:txBody>
      <dsp:txXfrm>
        <a:off x="433478" y="2639603"/>
        <a:ext cx="5492278" cy="6659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3DD0B-0672-4468-B133-AEB9FAA4B3C1}">
      <dsp:nvSpPr>
        <dsp:cNvPr id="0" name=""/>
        <dsp:cNvSpPr/>
      </dsp:nvSpPr>
      <dsp:spPr>
        <a:xfrm>
          <a:off x="953" y="1214508"/>
          <a:ext cx="2395535" cy="924676"/>
        </a:xfrm>
        <a:prstGeom prst="chevron">
          <a:avLst>
            <a:gd name="adj" fmla="val 40000"/>
          </a:avLst>
        </a:prstGeom>
        <a:solidFill>
          <a:srgbClr val="CEDC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A22973-31FE-4459-ABFB-B88915DB3758}">
      <dsp:nvSpPr>
        <dsp:cNvPr id="0" name=""/>
        <dsp:cNvSpPr/>
      </dsp:nvSpPr>
      <dsp:spPr>
        <a:xfrm>
          <a:off x="639763" y="1445678"/>
          <a:ext cx="2022896" cy="92467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Access </a:t>
          </a:r>
        </a:p>
      </dsp:txBody>
      <dsp:txXfrm>
        <a:off x="666846" y="1472761"/>
        <a:ext cx="1968730" cy="870510"/>
      </dsp:txXfrm>
    </dsp:sp>
    <dsp:sp modelId="{33919246-AE87-4C95-8068-B0EC74DF4F07}">
      <dsp:nvSpPr>
        <dsp:cNvPr id="0" name=""/>
        <dsp:cNvSpPr/>
      </dsp:nvSpPr>
      <dsp:spPr>
        <a:xfrm>
          <a:off x="2737187" y="1214508"/>
          <a:ext cx="2395535" cy="924676"/>
        </a:xfrm>
        <a:prstGeom prst="chevron">
          <a:avLst>
            <a:gd name="adj" fmla="val 40000"/>
          </a:avLst>
        </a:prstGeom>
        <a:solidFill>
          <a:srgbClr val="CB2C3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98A63EF-DAA2-428E-9840-78E1E3EAF303}">
      <dsp:nvSpPr>
        <dsp:cNvPr id="0" name=""/>
        <dsp:cNvSpPr/>
      </dsp:nvSpPr>
      <dsp:spPr>
        <a:xfrm>
          <a:off x="3375997" y="1445678"/>
          <a:ext cx="2022896" cy="92467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Boundaries </a:t>
          </a:r>
        </a:p>
      </dsp:txBody>
      <dsp:txXfrm>
        <a:off x="3403080" y="1472761"/>
        <a:ext cx="1968730" cy="870510"/>
      </dsp:txXfrm>
    </dsp:sp>
    <dsp:sp modelId="{A5D9CA80-E334-4ECD-9869-2AFAE0754024}">
      <dsp:nvSpPr>
        <dsp:cNvPr id="0" name=""/>
        <dsp:cNvSpPr/>
      </dsp:nvSpPr>
      <dsp:spPr>
        <a:xfrm>
          <a:off x="5473422" y="1214508"/>
          <a:ext cx="2395535" cy="924676"/>
        </a:xfrm>
        <a:prstGeom prst="chevron">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1B5158-48E8-4940-83BF-45F30675C9DD}">
      <dsp:nvSpPr>
        <dsp:cNvPr id="0" name=""/>
        <dsp:cNvSpPr/>
      </dsp:nvSpPr>
      <dsp:spPr>
        <a:xfrm>
          <a:off x="6112231" y="1445678"/>
          <a:ext cx="2022896" cy="92467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Red Flags</a:t>
          </a:r>
        </a:p>
      </dsp:txBody>
      <dsp:txXfrm>
        <a:off x="6139314" y="1472761"/>
        <a:ext cx="1968730" cy="870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48F3C-6CE3-4B11-A7D3-622493F535AD}">
      <dsp:nvSpPr>
        <dsp:cNvPr id="0" name=""/>
        <dsp:cNvSpPr/>
      </dsp:nvSpPr>
      <dsp:spPr>
        <a:xfrm>
          <a:off x="1022" y="1442601"/>
          <a:ext cx="2569923" cy="991990"/>
        </a:xfrm>
        <a:prstGeom prst="chevron">
          <a:avLst>
            <a:gd name="adj" fmla="val 40000"/>
          </a:avLst>
        </a:prstGeom>
        <a:solidFill>
          <a:srgbClr val="CEDC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2A90C9C-C3D3-41A5-B991-83D9C2CA17F0}">
      <dsp:nvSpPr>
        <dsp:cNvPr id="0" name=""/>
        <dsp:cNvSpPr/>
      </dsp:nvSpPr>
      <dsp:spPr>
        <a:xfrm>
          <a:off x="775594" y="1735228"/>
          <a:ext cx="2170157" cy="9919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Listen with undivided attention</a:t>
          </a:r>
        </a:p>
      </dsp:txBody>
      <dsp:txXfrm>
        <a:off x="804648" y="1764282"/>
        <a:ext cx="2112049" cy="933882"/>
      </dsp:txXfrm>
    </dsp:sp>
    <dsp:sp modelId="{F99B95F8-DBA5-41E8-8251-EDDADDB8E815}">
      <dsp:nvSpPr>
        <dsp:cNvPr id="0" name=""/>
        <dsp:cNvSpPr/>
      </dsp:nvSpPr>
      <dsp:spPr>
        <a:xfrm>
          <a:off x="2936446" y="1442601"/>
          <a:ext cx="2569923" cy="991990"/>
        </a:xfrm>
        <a:prstGeom prst="chevron">
          <a:avLst>
            <a:gd name="adj" fmla="val 40000"/>
          </a:avLst>
        </a:prstGeom>
        <a:solidFill>
          <a:srgbClr val="CB2C3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ACDE0D-B85B-4BA2-B123-744390FAD9CC}">
      <dsp:nvSpPr>
        <dsp:cNvPr id="0" name=""/>
        <dsp:cNvSpPr/>
      </dsp:nvSpPr>
      <dsp:spPr>
        <a:xfrm>
          <a:off x="3564618" y="1662545"/>
          <a:ext cx="2170157" cy="9919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Only get enough information to make a report</a:t>
          </a:r>
        </a:p>
      </dsp:txBody>
      <dsp:txXfrm>
        <a:off x="3593672" y="1691599"/>
        <a:ext cx="2112049" cy="933882"/>
      </dsp:txXfrm>
    </dsp:sp>
    <dsp:sp modelId="{C4326F30-3A21-45FD-9543-D2C6D0B819F1}">
      <dsp:nvSpPr>
        <dsp:cNvPr id="0" name=""/>
        <dsp:cNvSpPr/>
      </dsp:nvSpPr>
      <dsp:spPr>
        <a:xfrm>
          <a:off x="5871869" y="1442601"/>
          <a:ext cx="2569923" cy="991990"/>
        </a:xfrm>
        <a:prstGeom prst="chevron">
          <a:avLst>
            <a:gd name="adj" fmla="val 40000"/>
          </a:avLst>
        </a:prstGeom>
        <a:solidFill>
          <a:srgbClr val="00A9CE"/>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97187ED-BC3A-4B0D-81F5-3BFDD3A18A64}">
      <dsp:nvSpPr>
        <dsp:cNvPr id="0" name=""/>
        <dsp:cNvSpPr/>
      </dsp:nvSpPr>
      <dsp:spPr>
        <a:xfrm>
          <a:off x="6557182" y="1690599"/>
          <a:ext cx="2170157" cy="9919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Child should not be asked to talk to multiple people</a:t>
          </a:r>
        </a:p>
      </dsp:txBody>
      <dsp:txXfrm>
        <a:off x="6586236" y="1719653"/>
        <a:ext cx="2112049" cy="9338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C7111C-FBFF-43A2-9B11-511B1256F55D}">
      <dsp:nvSpPr>
        <dsp:cNvPr id="0" name=""/>
        <dsp:cNvSpPr/>
      </dsp:nvSpPr>
      <dsp:spPr>
        <a:xfrm>
          <a:off x="0" y="451677"/>
          <a:ext cx="7949044" cy="756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7AFCC18-7262-4ED6-8663-C19BD2EB08EE}">
      <dsp:nvSpPr>
        <dsp:cNvPr id="0" name=""/>
        <dsp:cNvSpPr/>
      </dsp:nvSpPr>
      <dsp:spPr>
        <a:xfrm>
          <a:off x="397452" y="8877"/>
          <a:ext cx="5564330" cy="885600"/>
        </a:xfrm>
        <a:prstGeom prst="roundRect">
          <a:avLst/>
        </a:prstGeom>
        <a:solidFill>
          <a:srgbClr val="00A9C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318" tIns="0" rIns="210318" bIns="0" numCol="1" spcCol="1270" anchor="ctr" anchorCtr="0">
          <a:noAutofit/>
        </a:bodyPr>
        <a:lstStyle/>
        <a:p>
          <a:pPr marL="0" lvl="0" indent="0" algn="l" defTabSz="1333500">
            <a:lnSpc>
              <a:spcPct val="90000"/>
            </a:lnSpc>
            <a:spcBef>
              <a:spcPct val="0"/>
            </a:spcBef>
            <a:spcAft>
              <a:spcPct val="35000"/>
            </a:spcAft>
            <a:buNone/>
          </a:pPr>
          <a:r>
            <a:rPr lang="en-US" sz="3000" kern="1200" dirty="0"/>
            <a:t>Child discloses abuse</a:t>
          </a:r>
        </a:p>
      </dsp:txBody>
      <dsp:txXfrm>
        <a:off x="440683" y="52108"/>
        <a:ext cx="5477868" cy="799138"/>
      </dsp:txXfrm>
    </dsp:sp>
    <dsp:sp modelId="{07B52D72-4D2C-489A-84AE-CB90DFD933ED}">
      <dsp:nvSpPr>
        <dsp:cNvPr id="0" name=""/>
        <dsp:cNvSpPr/>
      </dsp:nvSpPr>
      <dsp:spPr>
        <a:xfrm>
          <a:off x="0" y="1812477"/>
          <a:ext cx="7949044" cy="756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F93BA0-8576-49AC-98DE-199A599C01FC}">
      <dsp:nvSpPr>
        <dsp:cNvPr id="0" name=""/>
        <dsp:cNvSpPr/>
      </dsp:nvSpPr>
      <dsp:spPr>
        <a:xfrm>
          <a:off x="397452" y="1369677"/>
          <a:ext cx="5564330" cy="885600"/>
        </a:xfrm>
        <a:prstGeom prst="roundRect">
          <a:avLst/>
        </a:prstGeom>
        <a:solidFill>
          <a:srgbClr val="CB2C3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318" tIns="0" rIns="210318" bIns="0" numCol="1" spcCol="1270" anchor="ctr" anchorCtr="0">
          <a:noAutofit/>
        </a:bodyPr>
        <a:lstStyle/>
        <a:p>
          <a:pPr marL="0" lvl="0" indent="0" algn="l" defTabSz="1333500">
            <a:lnSpc>
              <a:spcPct val="90000"/>
            </a:lnSpc>
            <a:spcBef>
              <a:spcPct val="0"/>
            </a:spcBef>
            <a:spcAft>
              <a:spcPct val="35000"/>
            </a:spcAft>
            <a:buNone/>
          </a:pPr>
          <a:r>
            <a:rPr lang="en-US" sz="3000" kern="1200" dirty="0"/>
            <a:t>You suspect abuse</a:t>
          </a:r>
        </a:p>
      </dsp:txBody>
      <dsp:txXfrm>
        <a:off x="440683" y="1412908"/>
        <a:ext cx="5477868" cy="799138"/>
      </dsp:txXfrm>
    </dsp:sp>
    <dsp:sp modelId="{E5BDE32A-2F2B-420A-8182-C81255DF45C3}">
      <dsp:nvSpPr>
        <dsp:cNvPr id="0" name=""/>
        <dsp:cNvSpPr/>
      </dsp:nvSpPr>
      <dsp:spPr>
        <a:xfrm>
          <a:off x="0" y="3173277"/>
          <a:ext cx="7949044" cy="756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28904EC-605F-4725-9252-40DF7749C414}">
      <dsp:nvSpPr>
        <dsp:cNvPr id="0" name=""/>
        <dsp:cNvSpPr/>
      </dsp:nvSpPr>
      <dsp:spPr>
        <a:xfrm>
          <a:off x="397452" y="2730477"/>
          <a:ext cx="5564330" cy="885600"/>
        </a:xfrm>
        <a:prstGeom prst="roundRect">
          <a:avLst/>
        </a:prstGeom>
        <a:solidFill>
          <a:srgbClr val="CEDC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0318" tIns="0" rIns="210318" bIns="0" numCol="1" spcCol="1270" anchor="ctr" anchorCtr="0">
          <a:noAutofit/>
        </a:bodyPr>
        <a:lstStyle/>
        <a:p>
          <a:pPr marL="0" lvl="0" indent="0" algn="l" defTabSz="1333500">
            <a:lnSpc>
              <a:spcPct val="90000"/>
            </a:lnSpc>
            <a:spcBef>
              <a:spcPct val="0"/>
            </a:spcBef>
            <a:spcAft>
              <a:spcPct val="35000"/>
            </a:spcAft>
            <a:buNone/>
          </a:pPr>
          <a:r>
            <a:rPr lang="en-US" sz="3000" kern="1200" dirty="0"/>
            <a:t>Witness abuse </a:t>
          </a:r>
        </a:p>
      </dsp:txBody>
      <dsp:txXfrm>
        <a:off x="440683" y="2773708"/>
        <a:ext cx="5477868" cy="79913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3DD0B-0672-4468-B133-AEB9FAA4B3C1}">
      <dsp:nvSpPr>
        <dsp:cNvPr id="0" name=""/>
        <dsp:cNvSpPr/>
      </dsp:nvSpPr>
      <dsp:spPr>
        <a:xfrm>
          <a:off x="1015" y="854747"/>
          <a:ext cx="2551567" cy="984904"/>
        </a:xfrm>
        <a:prstGeom prst="chevron">
          <a:avLst>
            <a:gd name="adj" fmla="val 40000"/>
          </a:avLst>
        </a:prstGeom>
        <a:solidFill>
          <a:srgbClr val="00A9CE"/>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3A22973-31FE-4459-ABFB-B88915DB3758}">
      <dsp:nvSpPr>
        <dsp:cNvPr id="0" name=""/>
        <dsp:cNvSpPr/>
      </dsp:nvSpPr>
      <dsp:spPr>
        <a:xfrm>
          <a:off x="681433" y="1100974"/>
          <a:ext cx="2154656" cy="98490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Initiating child under 10 </a:t>
          </a:r>
        </a:p>
      </dsp:txBody>
      <dsp:txXfrm>
        <a:off x="710280" y="1129821"/>
        <a:ext cx="2096962" cy="927210"/>
      </dsp:txXfrm>
    </dsp:sp>
    <dsp:sp modelId="{33919246-AE87-4C95-8068-B0EC74DF4F07}">
      <dsp:nvSpPr>
        <dsp:cNvPr id="0" name=""/>
        <dsp:cNvSpPr/>
      </dsp:nvSpPr>
      <dsp:spPr>
        <a:xfrm>
          <a:off x="2915472" y="854747"/>
          <a:ext cx="2551567" cy="984904"/>
        </a:xfrm>
        <a:prstGeom prst="chevron">
          <a:avLst>
            <a:gd name="adj" fmla="val 40000"/>
          </a:avLst>
        </a:prstGeom>
        <a:solidFill>
          <a:srgbClr val="CEDC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98A63EF-DAA2-428E-9840-78E1E3EAF303}">
      <dsp:nvSpPr>
        <dsp:cNvPr id="0" name=""/>
        <dsp:cNvSpPr/>
      </dsp:nvSpPr>
      <dsp:spPr>
        <a:xfrm>
          <a:off x="3595890" y="1100974"/>
          <a:ext cx="2154656" cy="98490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Middle School </a:t>
          </a:r>
        </a:p>
      </dsp:txBody>
      <dsp:txXfrm>
        <a:off x="3624737" y="1129821"/>
        <a:ext cx="2096962" cy="927210"/>
      </dsp:txXfrm>
    </dsp:sp>
    <dsp:sp modelId="{098F4E26-E74C-4126-8FA5-CAB59C99CCD1}">
      <dsp:nvSpPr>
        <dsp:cNvPr id="0" name=""/>
        <dsp:cNvSpPr/>
      </dsp:nvSpPr>
      <dsp:spPr>
        <a:xfrm>
          <a:off x="5829928" y="854747"/>
          <a:ext cx="2551567" cy="984904"/>
        </a:xfrm>
        <a:prstGeom prst="chevron">
          <a:avLst>
            <a:gd name="adj" fmla="val 40000"/>
          </a:avLst>
        </a:prstGeom>
        <a:solidFill>
          <a:srgbClr val="CB2C3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80C0CA1-7D19-44AC-956C-3DFF7B4F7ED5}">
      <dsp:nvSpPr>
        <dsp:cNvPr id="0" name=""/>
        <dsp:cNvSpPr/>
      </dsp:nvSpPr>
      <dsp:spPr>
        <a:xfrm>
          <a:off x="6510346" y="1100974"/>
          <a:ext cx="2154656" cy="98490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High School </a:t>
          </a:r>
        </a:p>
      </dsp:txBody>
      <dsp:txXfrm>
        <a:off x="6539193" y="1129821"/>
        <a:ext cx="2096962" cy="92721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7B9A67-CD73-4F2E-94D0-C6F7DD2EE3E5}" type="datetimeFigureOut">
              <a:rPr lang="en-US" smtClean="0"/>
              <a:t>6/28/22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634BC2A-C8BB-424A-8B0C-9CF22EC82E69}" type="slidenum">
              <a:rPr lang="en-US" smtClean="0"/>
              <a:t>‹#›</a:t>
            </a:fld>
            <a:endParaRPr lang="en-US"/>
          </a:p>
        </p:txBody>
      </p:sp>
    </p:spTree>
    <p:extLst>
      <p:ext uri="{BB962C8B-B14F-4D97-AF65-F5344CB8AC3E}">
        <p14:creationId xmlns:p14="http://schemas.microsoft.com/office/powerpoint/2010/main" val="101638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4902682-F06E-45FD-A47B-D377FDC912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E000EBD0-9C90-4F09-AFE9-C0F74B1FEF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9940" name="Slide Number Placeholder 3">
            <a:extLst>
              <a:ext uri="{FF2B5EF4-FFF2-40B4-BE49-F238E27FC236}">
                <a16:creationId xmlns:a16="http://schemas.microsoft.com/office/drawing/2014/main" id="{8CC0B1D0-AA52-4ECD-9805-EFF58F3FE2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rgbClr val="000000"/>
                </a:solidFill>
                <a:latin typeface="Gill Sans"/>
                <a:ea typeface="ヒラギノ角ゴ ProN W3"/>
                <a:cs typeface="ヒラギノ角ゴ ProN W3"/>
                <a:sym typeface="Gill Sans"/>
              </a:defRPr>
            </a:lvl1pPr>
            <a:lvl2pPr marL="771450" indent="-296711">
              <a:defRPr sz="3000">
                <a:solidFill>
                  <a:srgbClr val="000000"/>
                </a:solidFill>
                <a:latin typeface="Gill Sans"/>
                <a:ea typeface="ヒラギノ角ゴ ProN W3"/>
                <a:cs typeface="ヒラギノ角ゴ ProN W3"/>
                <a:sym typeface="Gill Sans"/>
              </a:defRPr>
            </a:lvl2pPr>
            <a:lvl3pPr marL="1186847" indent="-237369">
              <a:defRPr sz="3000">
                <a:solidFill>
                  <a:srgbClr val="000000"/>
                </a:solidFill>
                <a:latin typeface="Gill Sans"/>
                <a:ea typeface="ヒラギノ角ゴ ProN W3"/>
                <a:cs typeface="ヒラギノ角ゴ ProN W3"/>
                <a:sym typeface="Gill Sans"/>
              </a:defRPr>
            </a:lvl3pPr>
            <a:lvl4pPr marL="1661585" indent="-237369">
              <a:defRPr sz="3000">
                <a:solidFill>
                  <a:srgbClr val="000000"/>
                </a:solidFill>
                <a:latin typeface="Gill Sans"/>
                <a:ea typeface="ヒラギノ角ゴ ProN W3"/>
                <a:cs typeface="ヒラギノ角ゴ ProN W3"/>
                <a:sym typeface="Gill Sans"/>
              </a:defRPr>
            </a:lvl4pPr>
            <a:lvl5pPr marL="2136324" indent="-237369">
              <a:defRPr sz="3000">
                <a:solidFill>
                  <a:srgbClr val="000000"/>
                </a:solidFill>
                <a:latin typeface="Gill Sans"/>
                <a:ea typeface="ヒラギノ角ゴ ProN W3"/>
                <a:cs typeface="ヒラギノ角ゴ ProN W3"/>
                <a:sym typeface="Gill Sans"/>
              </a:defRPr>
            </a:lvl5pPr>
            <a:lvl6pPr marL="2611062"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6pPr>
            <a:lvl7pPr marL="3085801"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7pPr>
            <a:lvl8pPr marL="3560540"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8pPr>
            <a:lvl9pPr marL="4035279"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9pPr>
          </a:lstStyle>
          <a:p>
            <a:fld id="{39D4843B-444C-40D7-A389-16E2CA9D598D}" type="slidenum">
              <a:rPr lang="en-US" altLang="en-US" sz="1200"/>
              <a:pPr/>
              <a:t>1</a:t>
            </a:fld>
            <a:endParaRPr lang="en-US" altLang="en-US" sz="1200"/>
          </a:p>
        </p:txBody>
      </p:sp>
    </p:spTree>
    <p:extLst>
      <p:ext uri="{BB962C8B-B14F-4D97-AF65-F5344CB8AC3E}">
        <p14:creationId xmlns:p14="http://schemas.microsoft.com/office/powerpoint/2010/main" val="4288410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727272"/>
                </a:solidFill>
                <a:effectLst/>
                <a:latin typeface="Roboto" panose="02000000000000000000" pitchFamily="2" charset="0"/>
              </a:rPr>
              <a:t>Nearly 70% of all reported sexual assaults (including assaults on adults) occur to children ages 17 and under (Snyder, 2000) (NCVS, 2002) </a:t>
            </a:r>
          </a:p>
          <a:p>
            <a:pPr algn="l">
              <a:buFont typeface="Arial" panose="020B0604020202020204" pitchFamily="34" charset="0"/>
              <a:buNone/>
            </a:pPr>
            <a:endParaRPr lang="en-US" b="0" i="0" dirty="0">
              <a:solidFill>
                <a:srgbClr val="727272"/>
              </a:solidFill>
              <a:effectLst/>
              <a:latin typeface="Roboto" panose="02000000000000000000" pitchFamily="2" charset="0"/>
            </a:endParaRPr>
          </a:p>
          <a:p>
            <a:pPr algn="l">
              <a:buFont typeface="Arial" panose="020B0604020202020204" pitchFamily="34" charset="0"/>
              <a:buChar char="•"/>
            </a:pPr>
            <a:r>
              <a:rPr lang="en-US" b="0" i="0" dirty="0">
                <a:solidFill>
                  <a:srgbClr val="727272"/>
                </a:solidFill>
                <a:effectLst/>
                <a:latin typeface="Roboto" panose="02000000000000000000" pitchFamily="2" charset="0"/>
              </a:rPr>
              <a:t>Youths have higher rates of sexual assault victimization than adults. In 2000, the sexual assault victimization rate for youths 12 to 17 was 2.3 times higher than for adults (U.S. Dept. of Justice, Bureau of Justice Statistics, 2000).</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10</a:t>
            </a:fld>
            <a:endParaRPr lang="en-US"/>
          </a:p>
        </p:txBody>
      </p:sp>
    </p:spTree>
    <p:extLst>
      <p:ext uri="{BB962C8B-B14F-4D97-AF65-F5344CB8AC3E}">
        <p14:creationId xmlns:p14="http://schemas.microsoft.com/office/powerpoint/2010/main" val="483224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More at risk: </a:t>
            </a:r>
          </a:p>
          <a:p>
            <a:pPr marL="640594" lvl="1" indent="-174708">
              <a:buFontTx/>
              <a:buChar char="-"/>
            </a:pPr>
            <a:r>
              <a:rPr lang="en-US" dirty="0"/>
              <a:t>Greater dependence on caregivers</a:t>
            </a:r>
          </a:p>
          <a:p>
            <a:pPr marL="640594" lvl="1" indent="-174708">
              <a:buFontTx/>
              <a:buChar char="-"/>
            </a:pPr>
            <a:r>
              <a:rPr lang="en-US" dirty="0"/>
              <a:t>More likely to be in one-on-one situations if they have physical needs</a:t>
            </a:r>
          </a:p>
          <a:p>
            <a:pPr marL="640594" lvl="1" indent="-174708">
              <a:buFontTx/>
              <a:buChar char="-"/>
            </a:pPr>
            <a:r>
              <a:rPr lang="en-US" dirty="0"/>
              <a:t>Can be more isolated if social situations present challenges for their needs</a:t>
            </a:r>
          </a:p>
          <a:p>
            <a:pPr marL="174708" indent="-174708">
              <a:buFontTx/>
              <a:buChar char="-"/>
            </a:pPr>
            <a:r>
              <a:rPr lang="en-US" dirty="0"/>
              <a:t>Signs</a:t>
            </a:r>
          </a:p>
          <a:p>
            <a:pPr marL="640594" lvl="1" indent="-174708">
              <a:buFontTx/>
              <a:buChar char="-"/>
            </a:pPr>
            <a:r>
              <a:rPr lang="en-US" dirty="0"/>
              <a:t>Children who are not getting proper care and dependent on others are in a more serious situation than those who can do for themselves</a:t>
            </a:r>
          </a:p>
          <a:p>
            <a:pPr marL="640594" lvl="1" indent="-174708">
              <a:buFontTx/>
              <a:buChar char="-"/>
            </a:pPr>
            <a:r>
              <a:rPr lang="en-US" dirty="0"/>
              <a:t>These children may have verbal challenges that make it very difficult to disclose</a:t>
            </a:r>
          </a:p>
          <a:p>
            <a:pPr marL="640594" lvl="1" indent="-174708">
              <a:buFontTx/>
              <a:buChar char="-"/>
            </a:pPr>
            <a:r>
              <a:rPr lang="en-US" dirty="0"/>
              <a:t>Signs may be dismissed as part of their diagnosis</a:t>
            </a:r>
          </a:p>
          <a:p>
            <a:pPr marL="465887" lvl="1"/>
            <a:endParaRPr lang="en-US" dirty="0"/>
          </a:p>
          <a:p>
            <a:pPr marL="174708" indent="-174708">
              <a:buFontTx/>
              <a:buChar char="-"/>
            </a:pPr>
            <a:r>
              <a:rPr lang="en-US" dirty="0"/>
              <a:t>Making a report </a:t>
            </a:r>
          </a:p>
          <a:p>
            <a:pPr marL="640594" lvl="1" indent="-174708">
              <a:buFontTx/>
              <a:buChar char="-"/>
            </a:pPr>
            <a:r>
              <a:rPr lang="en-US" dirty="0"/>
              <a:t>Be specific and clear about behavioral changes and if you think this is abuse related</a:t>
            </a:r>
          </a:p>
          <a:p>
            <a:pPr marL="640594" lvl="1" indent="-174708">
              <a:buFontTx/>
              <a:buChar char="-"/>
            </a:pPr>
            <a:r>
              <a:rPr lang="en-US" dirty="0"/>
              <a:t>Give information about the child’s diagnosis </a:t>
            </a:r>
          </a:p>
          <a:p>
            <a:pPr marL="640594" lvl="1" indent="-174708">
              <a:buFontTx/>
              <a:buChar char="-"/>
            </a:pPr>
            <a:r>
              <a:rPr lang="en-US" dirty="0"/>
              <a:t>Include information about who is caring for the child</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11</a:t>
            </a:fld>
            <a:endParaRPr lang="en-US"/>
          </a:p>
        </p:txBody>
      </p:sp>
    </p:spTree>
    <p:extLst>
      <p:ext uri="{BB962C8B-B14F-4D97-AF65-F5344CB8AC3E}">
        <p14:creationId xmlns:p14="http://schemas.microsoft.com/office/powerpoint/2010/main" val="913976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4" lvl="5">
              <a:lnSpc>
                <a:spcPct val="150000"/>
              </a:lnSpc>
            </a:pPr>
            <a:endParaRPr lang="en-US" altLang="en-US" dirty="0"/>
          </a:p>
          <a:p>
            <a:pPr marL="3727094" lvl="8">
              <a:lnSpc>
                <a:spcPct val="150000"/>
              </a:lnSpc>
            </a:pPr>
            <a:r>
              <a:rPr lang="en-US" altLang="en-US" dirty="0"/>
              <a:t>	</a:t>
            </a:r>
            <a:endParaRPr lang="en-US" b="0" i="0" dirty="0">
              <a:solidFill>
                <a:srgbClr val="242424"/>
              </a:solidFill>
              <a:effectLst/>
              <a:latin typeface="proxima-nova"/>
            </a:endParaRPr>
          </a:p>
          <a:p>
            <a:pPr algn="l">
              <a:buFont typeface="Arial" panose="020B0604020202020204" pitchFamily="34" charset="0"/>
              <a:buNone/>
            </a:pPr>
            <a:r>
              <a:rPr lang="en-US" b="0" i="0" dirty="0">
                <a:solidFill>
                  <a:srgbClr val="242424"/>
                </a:solidFill>
                <a:effectLst/>
                <a:latin typeface="proxima-nova"/>
              </a:rPr>
              <a:t>Physical Neglect: </a:t>
            </a:r>
          </a:p>
          <a:p>
            <a:pPr algn="l">
              <a:buFont typeface="Arial" panose="020B0604020202020204" pitchFamily="34" charset="0"/>
              <a:buNone/>
            </a:pPr>
            <a:endParaRPr lang="en-US" b="0" i="0" dirty="0">
              <a:solidFill>
                <a:srgbClr val="242424"/>
              </a:solidFill>
              <a:effectLst/>
              <a:latin typeface="proxima-nova"/>
            </a:endParaRPr>
          </a:p>
          <a:p>
            <a:pPr defTabSz="931774">
              <a:defRPr/>
            </a:pPr>
            <a:r>
              <a:rPr lang="en-US" dirty="0">
                <a:solidFill>
                  <a:srgbClr val="242424"/>
                </a:solidFill>
                <a:latin typeface="proxima-nova"/>
              </a:rPr>
              <a:t>Failure to provide a child with the necessary food, clothing, and shelter to maintain a healthy life.</a:t>
            </a:r>
          </a:p>
          <a:p>
            <a:pPr algn="l">
              <a:buFont typeface="Arial" panose="020B0604020202020204" pitchFamily="34" charset="0"/>
              <a:buNone/>
            </a:pPr>
            <a:endParaRPr lang="en-US" b="0" i="0" dirty="0">
              <a:solidFill>
                <a:srgbClr val="242424"/>
              </a:solidFill>
              <a:effectLst/>
              <a:latin typeface="proxima-nova"/>
            </a:endParaRPr>
          </a:p>
          <a:p>
            <a:pPr algn="l">
              <a:buFont typeface="Arial" panose="020B0604020202020204" pitchFamily="34" charset="0"/>
              <a:buNone/>
            </a:pPr>
            <a:endParaRPr lang="en-US" b="0" i="0" dirty="0">
              <a:solidFill>
                <a:srgbClr val="242424"/>
              </a:solidFill>
              <a:effectLst/>
              <a:latin typeface="proxima-nova"/>
            </a:endParaRPr>
          </a:p>
          <a:p>
            <a:pPr algn="l">
              <a:buFont typeface="Arial" panose="020B0604020202020204" pitchFamily="34" charset="0"/>
              <a:buNone/>
            </a:pPr>
            <a:r>
              <a:rPr lang="en-US" b="0" i="0" dirty="0">
                <a:solidFill>
                  <a:srgbClr val="242424"/>
                </a:solidFill>
                <a:effectLst/>
                <a:latin typeface="proxima-nova"/>
              </a:rPr>
              <a:t>Neglectful supervision:</a:t>
            </a:r>
          </a:p>
          <a:p>
            <a:pPr algn="l">
              <a:buFont typeface="Arial" panose="020B0604020202020204" pitchFamily="34" charset="0"/>
              <a:buNone/>
            </a:pPr>
            <a:endParaRPr lang="en-US" b="0" i="0" dirty="0">
              <a:solidFill>
                <a:srgbClr val="242424"/>
              </a:solidFill>
              <a:effectLst/>
              <a:latin typeface="proxima-nova"/>
            </a:endParaRPr>
          </a:p>
          <a:p>
            <a:pPr algn="l">
              <a:buFont typeface="Arial" panose="020B0604020202020204" pitchFamily="34" charset="0"/>
              <a:buChar char="•"/>
            </a:pPr>
            <a:r>
              <a:rPr lang="en-US" b="0" i="0" dirty="0">
                <a:solidFill>
                  <a:srgbClr val="242424"/>
                </a:solidFill>
                <a:effectLst/>
                <a:latin typeface="proxima-nova"/>
              </a:rPr>
              <a:t>Placing the child in, or failing to remove a child from, a situation that a reasonable person would realize requires judgment or actions beyond the child’s level of maturity, physical condition, or mental abilities.</a:t>
            </a:r>
          </a:p>
          <a:p>
            <a:pPr algn="l">
              <a:buFont typeface="Arial" panose="020B0604020202020204" pitchFamily="34" charset="0"/>
              <a:buChar char="•"/>
            </a:pPr>
            <a:r>
              <a:rPr lang="en-US" b="0" i="0" dirty="0">
                <a:solidFill>
                  <a:srgbClr val="242424"/>
                </a:solidFill>
                <a:effectLst/>
                <a:latin typeface="proxima-nova"/>
              </a:rPr>
              <a:t>Results in bodily injury or a substantial risk of immediate harm to the child.</a:t>
            </a:r>
          </a:p>
          <a:p>
            <a:pPr algn="l">
              <a:buFont typeface="Arial" panose="020B0604020202020204" pitchFamily="34" charset="0"/>
              <a:buChar char="•"/>
            </a:pPr>
            <a:r>
              <a:rPr lang="en-US" b="0" i="0" dirty="0">
                <a:solidFill>
                  <a:srgbClr val="242424"/>
                </a:solidFill>
                <a:effectLst/>
                <a:latin typeface="proxima-nova"/>
              </a:rPr>
              <a:t>Exposes the child to a substantial risk of harmful sexual conduct.</a:t>
            </a:r>
          </a:p>
          <a:p>
            <a:pPr algn="l">
              <a:buFont typeface="Arial" panose="020B0604020202020204" pitchFamily="34" charset="0"/>
              <a:buChar char="•"/>
            </a:pPr>
            <a:r>
              <a:rPr lang="en-US" b="0" i="0" dirty="0">
                <a:solidFill>
                  <a:srgbClr val="242424"/>
                </a:solidFill>
                <a:effectLst/>
                <a:latin typeface="proxima-nova"/>
              </a:rPr>
              <a:t>Exposes the child to sexual abuse committed against another child.</a:t>
            </a:r>
          </a:p>
          <a:p>
            <a:pPr algn="l">
              <a:buFont typeface="Arial" panose="020B0604020202020204" pitchFamily="34" charset="0"/>
              <a:buNone/>
            </a:pPr>
            <a:endParaRPr lang="en-US" b="0" i="0" dirty="0">
              <a:solidFill>
                <a:srgbClr val="242424"/>
              </a:solidFill>
              <a:effectLst/>
              <a:latin typeface="proxima-nova"/>
            </a:endParaRPr>
          </a:p>
          <a:p>
            <a:pPr algn="l">
              <a:buFont typeface="Arial" panose="020B0604020202020204" pitchFamily="34" charset="0"/>
              <a:buNone/>
            </a:pPr>
            <a:r>
              <a:rPr lang="en-US" b="0" i="0" dirty="0">
                <a:solidFill>
                  <a:srgbClr val="242424"/>
                </a:solidFill>
                <a:effectLst/>
                <a:latin typeface="proxima-nova"/>
              </a:rPr>
              <a:t>Medical </a:t>
            </a:r>
          </a:p>
          <a:p>
            <a:pPr algn="l">
              <a:buFont typeface="Arial" panose="020B0604020202020204" pitchFamily="34" charset="0"/>
              <a:buChar char="•"/>
            </a:pPr>
            <a:r>
              <a:rPr lang="en-US" b="0" i="0" dirty="0">
                <a:solidFill>
                  <a:srgbClr val="242424"/>
                </a:solidFill>
                <a:effectLst/>
                <a:latin typeface="proxima-nova"/>
              </a:rPr>
              <a:t>Failure to seek, obtain, or administer medical treatment that could result in substantial harm.</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12</a:t>
            </a:fld>
            <a:endParaRPr lang="en-US"/>
          </a:p>
        </p:txBody>
      </p:sp>
    </p:spTree>
    <p:extLst>
      <p:ext uri="{BB962C8B-B14F-4D97-AF65-F5344CB8AC3E}">
        <p14:creationId xmlns:p14="http://schemas.microsoft.com/office/powerpoint/2010/main" val="295858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4" lvl="5">
              <a:lnSpc>
                <a:spcPct val="150000"/>
              </a:lnSpc>
            </a:pPr>
            <a:endParaRPr lang="en-US" altLang="en-US" dirty="0"/>
          </a:p>
          <a:p>
            <a:pPr algn="l">
              <a:buFont typeface="Arial" panose="020B0604020202020204" pitchFamily="34" charset="0"/>
              <a:buNone/>
            </a:pPr>
            <a:r>
              <a:rPr lang="en-US" dirty="0"/>
              <a:t>Signs of Neglect: </a:t>
            </a:r>
          </a:p>
          <a:p>
            <a:pPr lvl="1" algn="l">
              <a:buFont typeface="Arial" panose="020B0604020202020204" pitchFamily="34" charset="0"/>
              <a:buChar char="•"/>
            </a:pPr>
            <a:r>
              <a:rPr lang="en-US" b="0" i="0" dirty="0">
                <a:solidFill>
                  <a:srgbClr val="242424"/>
                </a:solidFill>
                <a:effectLst/>
                <a:latin typeface="proxima-nova"/>
              </a:rPr>
              <a:t>Obvious malnourishment</a:t>
            </a:r>
          </a:p>
          <a:p>
            <a:pPr lvl="1" algn="l">
              <a:buFont typeface="Arial" panose="020B0604020202020204" pitchFamily="34" charset="0"/>
              <a:buChar char="•"/>
            </a:pPr>
            <a:r>
              <a:rPr lang="en-US" b="0" i="0" dirty="0">
                <a:solidFill>
                  <a:srgbClr val="242424"/>
                </a:solidFill>
                <a:effectLst/>
                <a:latin typeface="proxima-nova"/>
              </a:rPr>
              <a:t>Lack of personal cleanliness</a:t>
            </a:r>
          </a:p>
          <a:p>
            <a:pPr lvl="1" algn="l">
              <a:buFont typeface="Arial" panose="020B0604020202020204" pitchFamily="34" charset="0"/>
              <a:buChar char="•"/>
            </a:pPr>
            <a:r>
              <a:rPr lang="en-US" b="0" i="0" dirty="0">
                <a:solidFill>
                  <a:srgbClr val="242424"/>
                </a:solidFill>
                <a:effectLst/>
                <a:latin typeface="proxima-nova"/>
              </a:rPr>
              <a:t>Torn or dirty clothing</a:t>
            </a:r>
          </a:p>
          <a:p>
            <a:pPr lvl="1" algn="l">
              <a:buFont typeface="Arial" panose="020B0604020202020204" pitchFamily="34" charset="0"/>
              <a:buChar char="•"/>
            </a:pPr>
            <a:r>
              <a:rPr lang="en-US" b="0" i="0" dirty="0">
                <a:solidFill>
                  <a:srgbClr val="242424"/>
                </a:solidFill>
                <a:effectLst/>
                <a:latin typeface="proxima-nova"/>
              </a:rPr>
              <a:t>Stealing or begging for food</a:t>
            </a:r>
          </a:p>
          <a:p>
            <a:pPr lvl="1" algn="l">
              <a:buFont typeface="Arial" panose="020B0604020202020204" pitchFamily="34" charset="0"/>
              <a:buChar char="•"/>
            </a:pPr>
            <a:r>
              <a:rPr lang="en-US" b="0" i="0" dirty="0">
                <a:solidFill>
                  <a:srgbClr val="242424"/>
                </a:solidFill>
                <a:effectLst/>
                <a:latin typeface="proxima-nova"/>
              </a:rPr>
              <a:t>Child unattended for long periods of time</a:t>
            </a:r>
          </a:p>
          <a:p>
            <a:pPr lvl="1" algn="l">
              <a:buFont typeface="Arial" panose="020B0604020202020204" pitchFamily="34" charset="0"/>
              <a:buChar char="•"/>
            </a:pPr>
            <a:r>
              <a:rPr lang="en-US" b="0" i="0" dirty="0">
                <a:solidFill>
                  <a:srgbClr val="242424"/>
                </a:solidFill>
                <a:effectLst/>
                <a:latin typeface="proxima-nova"/>
              </a:rPr>
              <a:t>Need for glasses, dental care, or other medical attention</a:t>
            </a:r>
          </a:p>
          <a:p>
            <a:pPr lvl="1" algn="l">
              <a:buFont typeface="Arial" panose="020B0604020202020204" pitchFamily="34" charset="0"/>
              <a:buChar char="•"/>
            </a:pPr>
            <a:r>
              <a:rPr lang="en-US" b="0" i="0" dirty="0">
                <a:solidFill>
                  <a:srgbClr val="242424"/>
                </a:solidFill>
                <a:effectLst/>
                <a:latin typeface="proxima-nova"/>
              </a:rPr>
              <a:t>Frequent tardiness or absence from school</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13</a:t>
            </a:fld>
            <a:endParaRPr lang="en-US"/>
          </a:p>
        </p:txBody>
      </p:sp>
    </p:spTree>
    <p:extLst>
      <p:ext uri="{BB962C8B-B14F-4D97-AF65-F5344CB8AC3E}">
        <p14:creationId xmlns:p14="http://schemas.microsoft.com/office/powerpoint/2010/main" val="2013384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Definition: </a:t>
            </a:r>
            <a:r>
              <a:rPr lang="en-US" b="0" i="0" dirty="0">
                <a:solidFill>
                  <a:srgbClr val="242424"/>
                </a:solidFill>
                <a:effectLst/>
                <a:latin typeface="proxima-nova"/>
              </a:rPr>
              <a:t>Deliberate actions resulting in injuries to a child or genuine threats of such actions or concerns about physical injuries of an unexplained or suspicious nature. (DFPS, 2021) </a:t>
            </a:r>
            <a:r>
              <a:rPr lang="en-US" dirty="0"/>
              <a:t> </a:t>
            </a:r>
          </a:p>
          <a:p>
            <a:endParaRPr lang="en-US" dirty="0"/>
          </a:p>
          <a:p>
            <a:r>
              <a:rPr lang="en-US" dirty="0"/>
              <a:t>Signs of Physical Abuse: </a:t>
            </a:r>
          </a:p>
          <a:p>
            <a:pPr lvl="1" algn="l">
              <a:buFont typeface="Arial" panose="020B0604020202020204" pitchFamily="34" charset="0"/>
              <a:buChar char="•"/>
            </a:pPr>
            <a:r>
              <a:rPr lang="en-US" b="0" i="0" dirty="0">
                <a:solidFill>
                  <a:srgbClr val="242424"/>
                </a:solidFill>
                <a:effectLst/>
                <a:latin typeface="proxima-nova"/>
              </a:rPr>
              <a:t>Frequent injuries such as bruises, cuts, black eyes, or burns without adequate explanations</a:t>
            </a:r>
          </a:p>
          <a:p>
            <a:pPr lvl="1" algn="l">
              <a:buFont typeface="Arial" panose="020B0604020202020204" pitchFamily="34" charset="0"/>
              <a:buChar char="•"/>
            </a:pPr>
            <a:r>
              <a:rPr lang="en-US" b="0" i="0" dirty="0">
                <a:solidFill>
                  <a:srgbClr val="242424"/>
                </a:solidFill>
                <a:effectLst/>
                <a:latin typeface="proxima-nova"/>
              </a:rPr>
              <a:t>Frequent complaints of pain without obvious injury</a:t>
            </a:r>
          </a:p>
          <a:p>
            <a:pPr lvl="1" algn="l">
              <a:buFont typeface="Arial" panose="020B0604020202020204" pitchFamily="34" charset="0"/>
              <a:buChar char="•"/>
            </a:pPr>
            <a:r>
              <a:rPr lang="en-US" b="0" i="0" dirty="0">
                <a:solidFill>
                  <a:srgbClr val="242424"/>
                </a:solidFill>
                <a:effectLst/>
                <a:latin typeface="proxima-nova"/>
              </a:rPr>
              <a:t>Burns or bruises in unusual patterns that may indicate the use of an instrument or human bite; cigarette burns on any part of the body</a:t>
            </a:r>
          </a:p>
          <a:p>
            <a:pPr lvl="1" algn="l">
              <a:buFont typeface="Arial" panose="020B0604020202020204" pitchFamily="34" charset="0"/>
              <a:buChar char="•"/>
            </a:pPr>
            <a:r>
              <a:rPr lang="en-US" b="0" i="0" dirty="0">
                <a:solidFill>
                  <a:srgbClr val="242424"/>
                </a:solidFill>
                <a:effectLst/>
                <a:latin typeface="proxima-nova"/>
              </a:rPr>
              <a:t>Lack of reaction to pain</a:t>
            </a:r>
          </a:p>
          <a:p>
            <a:pPr lvl="1" algn="l">
              <a:buFont typeface="Arial" panose="020B0604020202020204" pitchFamily="34" charset="0"/>
              <a:buChar char="•"/>
            </a:pPr>
            <a:r>
              <a:rPr lang="en-US" b="0" i="0" dirty="0">
                <a:solidFill>
                  <a:srgbClr val="242424"/>
                </a:solidFill>
                <a:effectLst/>
                <a:latin typeface="proxima-nova"/>
              </a:rPr>
              <a:t>Aggressive, disruptive, and destructive behavior</a:t>
            </a:r>
          </a:p>
          <a:p>
            <a:pPr lvl="1" algn="l">
              <a:buFont typeface="Arial" panose="020B0604020202020204" pitchFamily="34" charset="0"/>
              <a:buChar char="•"/>
            </a:pPr>
            <a:r>
              <a:rPr lang="en-US" b="0" i="0" dirty="0">
                <a:solidFill>
                  <a:srgbClr val="242424"/>
                </a:solidFill>
                <a:effectLst/>
                <a:latin typeface="proxima-nova"/>
              </a:rPr>
              <a:t>Passive, withdrawn, and emotionless behavior</a:t>
            </a:r>
          </a:p>
          <a:p>
            <a:pPr lvl="1" algn="l">
              <a:buFont typeface="Arial" panose="020B0604020202020204" pitchFamily="34" charset="0"/>
              <a:buChar char="•"/>
            </a:pPr>
            <a:r>
              <a:rPr lang="en-US" b="0" i="0" dirty="0">
                <a:solidFill>
                  <a:srgbClr val="242424"/>
                </a:solidFill>
                <a:effectLst/>
                <a:latin typeface="proxima-nova"/>
              </a:rPr>
              <a:t>Fear of going home or seeing parents</a:t>
            </a:r>
          </a:p>
          <a:p>
            <a:pPr lvl="1" algn="l">
              <a:buFont typeface="Arial" panose="020B0604020202020204" pitchFamily="34" charset="0"/>
              <a:buChar char="•"/>
            </a:pPr>
            <a:r>
              <a:rPr lang="en-US" b="0" i="0" dirty="0">
                <a:solidFill>
                  <a:srgbClr val="242424"/>
                </a:solidFill>
                <a:effectLst/>
                <a:latin typeface="proxima-nova"/>
              </a:rPr>
              <a:t>Injuries that appear after a child has not been seen for several days</a:t>
            </a:r>
          </a:p>
          <a:p>
            <a:pPr lvl="1" algn="l">
              <a:buFont typeface="Arial" panose="020B0604020202020204" pitchFamily="34" charset="0"/>
              <a:buChar char="•"/>
            </a:pPr>
            <a:r>
              <a:rPr lang="en-US" b="0" i="0" dirty="0">
                <a:solidFill>
                  <a:srgbClr val="242424"/>
                </a:solidFill>
                <a:effectLst/>
                <a:latin typeface="proxima-nova"/>
              </a:rPr>
              <a:t>Unreasonable clothing that may hide injuries to arms or legs</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14</a:t>
            </a:fld>
            <a:endParaRPr lang="en-US"/>
          </a:p>
        </p:txBody>
      </p:sp>
    </p:spTree>
    <p:extLst>
      <p:ext uri="{BB962C8B-B14F-4D97-AF65-F5344CB8AC3E}">
        <p14:creationId xmlns:p14="http://schemas.microsoft.com/office/powerpoint/2010/main" val="2438587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Definition: </a:t>
            </a:r>
            <a:r>
              <a:rPr lang="en-US" b="0" i="0" dirty="0">
                <a:solidFill>
                  <a:srgbClr val="242424"/>
                </a:solidFill>
                <a:effectLst/>
                <a:latin typeface="proxima-nova"/>
              </a:rPr>
              <a:t>Deliberate actions resulting in injuries to a child or genuine threats of such actions or concerns about physical injuries of an unexplained or suspicious nature. (DFPS, 2021) </a:t>
            </a:r>
            <a:r>
              <a:rPr lang="en-US" dirty="0"/>
              <a:t> </a:t>
            </a:r>
          </a:p>
          <a:p>
            <a:endParaRPr lang="en-US" dirty="0"/>
          </a:p>
          <a:p>
            <a:r>
              <a:rPr lang="en-US" dirty="0"/>
              <a:t>Signs of Physical Abuse: </a:t>
            </a:r>
          </a:p>
          <a:p>
            <a:pPr lvl="1" algn="l">
              <a:buFont typeface="Arial" panose="020B0604020202020204" pitchFamily="34" charset="0"/>
              <a:buChar char="•"/>
            </a:pPr>
            <a:r>
              <a:rPr lang="en-US" b="0" i="0" dirty="0">
                <a:solidFill>
                  <a:srgbClr val="242424"/>
                </a:solidFill>
                <a:effectLst/>
                <a:latin typeface="proxima-nova"/>
              </a:rPr>
              <a:t>Frequent injuries such as bruises, cuts, black eyes, or burns without adequate explanations</a:t>
            </a:r>
          </a:p>
          <a:p>
            <a:pPr lvl="1" algn="l">
              <a:buFont typeface="Arial" panose="020B0604020202020204" pitchFamily="34" charset="0"/>
              <a:buChar char="•"/>
            </a:pPr>
            <a:r>
              <a:rPr lang="en-US" b="0" i="0" dirty="0">
                <a:solidFill>
                  <a:srgbClr val="242424"/>
                </a:solidFill>
                <a:effectLst/>
                <a:latin typeface="proxima-nova"/>
              </a:rPr>
              <a:t>Frequent complaints of pain without obvious injury</a:t>
            </a:r>
          </a:p>
          <a:p>
            <a:pPr lvl="1" algn="l">
              <a:buFont typeface="Arial" panose="020B0604020202020204" pitchFamily="34" charset="0"/>
              <a:buChar char="•"/>
            </a:pPr>
            <a:r>
              <a:rPr lang="en-US" b="0" i="0" dirty="0">
                <a:solidFill>
                  <a:srgbClr val="242424"/>
                </a:solidFill>
                <a:effectLst/>
                <a:latin typeface="proxima-nova"/>
              </a:rPr>
              <a:t>Burns or bruises in unusual patterns that may indicate the use of an instrument or human bite; cigarette burns on any part of the body</a:t>
            </a:r>
          </a:p>
          <a:p>
            <a:pPr lvl="1" algn="l">
              <a:buFont typeface="Arial" panose="020B0604020202020204" pitchFamily="34" charset="0"/>
              <a:buChar char="•"/>
            </a:pPr>
            <a:r>
              <a:rPr lang="en-US" b="0" i="0" dirty="0">
                <a:solidFill>
                  <a:srgbClr val="242424"/>
                </a:solidFill>
                <a:effectLst/>
                <a:latin typeface="proxima-nova"/>
              </a:rPr>
              <a:t>Lack of reaction to pain</a:t>
            </a:r>
          </a:p>
          <a:p>
            <a:pPr lvl="1" algn="l">
              <a:buFont typeface="Arial" panose="020B0604020202020204" pitchFamily="34" charset="0"/>
              <a:buChar char="•"/>
            </a:pPr>
            <a:r>
              <a:rPr lang="en-US" b="0" i="0" dirty="0">
                <a:solidFill>
                  <a:srgbClr val="242424"/>
                </a:solidFill>
                <a:effectLst/>
                <a:latin typeface="proxima-nova"/>
              </a:rPr>
              <a:t>Aggressive, disruptive, and destructive behavior</a:t>
            </a:r>
          </a:p>
          <a:p>
            <a:pPr lvl="1" algn="l">
              <a:buFont typeface="Arial" panose="020B0604020202020204" pitchFamily="34" charset="0"/>
              <a:buChar char="•"/>
            </a:pPr>
            <a:r>
              <a:rPr lang="en-US" b="0" i="0" dirty="0">
                <a:solidFill>
                  <a:srgbClr val="242424"/>
                </a:solidFill>
                <a:effectLst/>
                <a:latin typeface="proxima-nova"/>
              </a:rPr>
              <a:t>Passive, withdrawn, and emotionless behavior</a:t>
            </a:r>
          </a:p>
          <a:p>
            <a:pPr lvl="1" algn="l">
              <a:buFont typeface="Arial" panose="020B0604020202020204" pitchFamily="34" charset="0"/>
              <a:buChar char="•"/>
            </a:pPr>
            <a:r>
              <a:rPr lang="en-US" b="0" i="0" dirty="0">
                <a:solidFill>
                  <a:srgbClr val="242424"/>
                </a:solidFill>
                <a:effectLst/>
                <a:latin typeface="proxima-nova"/>
              </a:rPr>
              <a:t>Fear of going home or seeing parents</a:t>
            </a:r>
          </a:p>
          <a:p>
            <a:pPr lvl="1" algn="l">
              <a:buFont typeface="Arial" panose="020B0604020202020204" pitchFamily="34" charset="0"/>
              <a:buChar char="•"/>
            </a:pPr>
            <a:r>
              <a:rPr lang="en-US" b="0" i="0" dirty="0">
                <a:solidFill>
                  <a:srgbClr val="242424"/>
                </a:solidFill>
                <a:effectLst/>
                <a:latin typeface="proxima-nova"/>
              </a:rPr>
              <a:t>Injuries that appear after a child has not been seen for several days</a:t>
            </a:r>
          </a:p>
          <a:p>
            <a:pPr lvl="1" algn="l">
              <a:buFont typeface="Arial" panose="020B0604020202020204" pitchFamily="34" charset="0"/>
              <a:buChar char="•"/>
            </a:pPr>
            <a:r>
              <a:rPr lang="en-US" b="0" i="0" dirty="0">
                <a:solidFill>
                  <a:srgbClr val="242424"/>
                </a:solidFill>
                <a:effectLst/>
                <a:latin typeface="proxima-nova"/>
              </a:rPr>
              <a:t>Unreasonable clothing that may hide injuries to arms or legs</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15</a:t>
            </a:fld>
            <a:endParaRPr lang="en-US"/>
          </a:p>
        </p:txBody>
      </p:sp>
    </p:spTree>
    <p:extLst>
      <p:ext uri="{BB962C8B-B14F-4D97-AF65-F5344CB8AC3E}">
        <p14:creationId xmlns:p14="http://schemas.microsoft.com/office/powerpoint/2010/main" val="3260048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7066" lvl="1" indent="-291179">
              <a:lnSpc>
                <a:spcPct val="150000"/>
              </a:lnSpc>
              <a:buFont typeface="Arial" panose="020B0604020202020204" pitchFamily="34" charset="0"/>
              <a:buChar char="•"/>
              <a:defRPr/>
            </a:pPr>
            <a:r>
              <a:rPr lang="en-US" altLang="en-US" dirty="0"/>
              <a:t>Verbal/actions comments by adults that cause emotional distress to child</a:t>
            </a:r>
          </a:p>
          <a:p>
            <a:pPr marL="757066" lvl="1" indent="-291179">
              <a:lnSpc>
                <a:spcPct val="150000"/>
              </a:lnSpc>
              <a:buFont typeface="Arial" panose="020B0604020202020204" pitchFamily="34" charset="0"/>
              <a:buChar char="•"/>
              <a:defRPr/>
            </a:pPr>
            <a:r>
              <a:rPr lang="en-US" altLang="en-US" dirty="0"/>
              <a:t>Comments/actions leading to intense impact on child’s self-esteem</a:t>
            </a:r>
          </a:p>
          <a:p>
            <a:pPr marL="757066" lvl="1" indent="-291179">
              <a:lnSpc>
                <a:spcPct val="150000"/>
              </a:lnSpc>
              <a:buFont typeface="Arial" panose="020B0604020202020204" pitchFamily="34" charset="0"/>
              <a:buChar char="•"/>
              <a:defRPr/>
            </a:pPr>
            <a:r>
              <a:rPr lang="en-US" altLang="en-US" dirty="0"/>
              <a:t>Must be a repeated pattern</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16</a:t>
            </a:fld>
            <a:endParaRPr lang="en-US"/>
          </a:p>
        </p:txBody>
      </p:sp>
    </p:spTree>
    <p:extLst>
      <p:ext uri="{BB962C8B-B14F-4D97-AF65-F5344CB8AC3E}">
        <p14:creationId xmlns:p14="http://schemas.microsoft.com/office/powerpoint/2010/main" val="2092987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Emotional Abuse: </a:t>
            </a:r>
          </a:p>
          <a:p>
            <a:pPr lvl="1" algn="l">
              <a:buFont typeface="Arial" panose="020B0604020202020204" pitchFamily="34" charset="0"/>
              <a:buChar char="•"/>
            </a:pPr>
            <a:r>
              <a:rPr lang="en-US" b="0" i="0" dirty="0">
                <a:solidFill>
                  <a:srgbClr val="242424"/>
                </a:solidFill>
                <a:effectLst/>
                <a:latin typeface="proxima-nova"/>
              </a:rPr>
              <a:t>Over compliance</a:t>
            </a:r>
          </a:p>
          <a:p>
            <a:pPr lvl="1" algn="l">
              <a:buFont typeface="Arial" panose="020B0604020202020204" pitchFamily="34" charset="0"/>
              <a:buChar char="•"/>
            </a:pPr>
            <a:r>
              <a:rPr lang="en-US" b="0" i="0" dirty="0">
                <a:solidFill>
                  <a:srgbClr val="242424"/>
                </a:solidFill>
                <a:effectLst/>
                <a:latin typeface="proxima-nova"/>
              </a:rPr>
              <a:t>Low self-esteem</a:t>
            </a:r>
          </a:p>
          <a:p>
            <a:pPr lvl="1" algn="l">
              <a:buFont typeface="Arial" panose="020B0604020202020204" pitchFamily="34" charset="0"/>
              <a:buChar char="•"/>
            </a:pPr>
            <a:r>
              <a:rPr lang="en-US" b="0" i="0" dirty="0">
                <a:solidFill>
                  <a:srgbClr val="242424"/>
                </a:solidFill>
                <a:effectLst/>
                <a:latin typeface="proxima-nova"/>
              </a:rPr>
              <a:t>Severe depression, anxiety, or aggression</a:t>
            </a:r>
          </a:p>
          <a:p>
            <a:pPr lvl="1" algn="l">
              <a:buFont typeface="Arial" panose="020B0604020202020204" pitchFamily="34" charset="0"/>
              <a:buChar char="•"/>
            </a:pPr>
            <a:r>
              <a:rPr lang="en-US" b="0" i="0" dirty="0">
                <a:solidFill>
                  <a:srgbClr val="242424"/>
                </a:solidFill>
                <a:effectLst/>
                <a:latin typeface="proxima-nova"/>
              </a:rPr>
              <a:t>Difficulty making friends or doing things with other children</a:t>
            </a:r>
          </a:p>
          <a:p>
            <a:pPr lvl="1" algn="l">
              <a:buFont typeface="Arial" panose="020B0604020202020204" pitchFamily="34" charset="0"/>
              <a:buChar char="•"/>
            </a:pPr>
            <a:r>
              <a:rPr lang="en-US" b="0" i="0" dirty="0">
                <a:solidFill>
                  <a:srgbClr val="242424"/>
                </a:solidFill>
                <a:effectLst/>
                <a:latin typeface="proxima-nova"/>
              </a:rPr>
              <a:t>Lagging in physical, emotional, and intellectual development</a:t>
            </a:r>
          </a:p>
          <a:p>
            <a:pPr lvl="1" algn="l">
              <a:buFont typeface="Arial" panose="020B0604020202020204" pitchFamily="34" charset="0"/>
              <a:buChar char="•"/>
            </a:pPr>
            <a:r>
              <a:rPr lang="en-US" b="0" i="0" dirty="0">
                <a:solidFill>
                  <a:srgbClr val="242424"/>
                </a:solidFill>
                <a:effectLst/>
                <a:latin typeface="proxima-nova"/>
              </a:rPr>
              <a:t>Caregiver who belittles the child, withholds love, and seems unconcerned about the child’s problems</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17</a:t>
            </a:fld>
            <a:endParaRPr lang="en-US"/>
          </a:p>
        </p:txBody>
      </p:sp>
    </p:spTree>
    <p:extLst>
      <p:ext uri="{BB962C8B-B14F-4D97-AF65-F5344CB8AC3E}">
        <p14:creationId xmlns:p14="http://schemas.microsoft.com/office/powerpoint/2010/main" val="1083623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defTabSz="931774">
              <a:lnSpc>
                <a:spcPct val="150000"/>
              </a:lnSpc>
              <a:defRPr/>
            </a:pPr>
            <a:r>
              <a:rPr lang="en-US" dirty="0"/>
              <a:t>It may include forcing, coercing, or persuading a child to engage in any type of sexual act.</a:t>
            </a:r>
          </a:p>
          <a:p>
            <a:pPr marL="465887" lvl="1" defTabSz="931774">
              <a:lnSpc>
                <a:spcPct val="150000"/>
              </a:lnSpc>
              <a:defRPr/>
            </a:pPr>
            <a:endParaRPr lang="en-US" dirty="0"/>
          </a:p>
          <a:p>
            <a:pPr marL="465887" lvl="1" defTabSz="931774">
              <a:lnSpc>
                <a:spcPct val="150000"/>
              </a:lnSpc>
              <a:defRPr/>
            </a:pPr>
            <a:endParaRPr lang="en-US" dirty="0"/>
          </a:p>
          <a:p>
            <a:pPr marL="465887" lvl="1" defTabSz="931774">
              <a:lnSpc>
                <a:spcPct val="150000"/>
              </a:lnSpc>
              <a:defRPr/>
            </a:pPr>
            <a:r>
              <a:rPr lang="en-US" dirty="0"/>
              <a:t> It also includes non-contact acts such as exhibitionism, exposure to pornography, voyeurism, communicating in a sexual manner, and commercial sexual exploitation. </a:t>
            </a:r>
          </a:p>
        </p:txBody>
      </p:sp>
      <p:sp>
        <p:nvSpPr>
          <p:cNvPr id="4" name="Slide Number Placeholder 3"/>
          <p:cNvSpPr>
            <a:spLocks noGrp="1"/>
          </p:cNvSpPr>
          <p:nvPr>
            <p:ph type="sldNum" sz="quarter" idx="5"/>
          </p:nvPr>
        </p:nvSpPr>
        <p:spPr/>
        <p:txBody>
          <a:bodyPr/>
          <a:lstStyle/>
          <a:p>
            <a:fld id="{C634BC2A-C8BB-424A-8B0C-9CF22EC82E69}" type="slidenum">
              <a:rPr lang="en-US" smtClean="0"/>
              <a:t>18</a:t>
            </a:fld>
            <a:endParaRPr lang="en-US"/>
          </a:p>
        </p:txBody>
      </p:sp>
    </p:spTree>
    <p:extLst>
      <p:ext uri="{BB962C8B-B14F-4D97-AF65-F5344CB8AC3E}">
        <p14:creationId xmlns:p14="http://schemas.microsoft.com/office/powerpoint/2010/main" val="287349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signs:</a:t>
            </a:r>
          </a:p>
          <a:p>
            <a:pPr algn="l">
              <a:buFont typeface="Arial" panose="020B0604020202020204" pitchFamily="34" charset="0"/>
              <a:buChar char="•"/>
            </a:pPr>
            <a:r>
              <a:rPr lang="en-US" b="0" i="0" dirty="0">
                <a:solidFill>
                  <a:srgbClr val="55524C"/>
                </a:solidFill>
                <a:effectLst/>
                <a:latin typeface="Lato"/>
              </a:rPr>
              <a:t>Persistent or recurring pain during urination or bowel movements</a:t>
            </a:r>
          </a:p>
          <a:p>
            <a:pPr algn="l">
              <a:buFont typeface="Arial" panose="020B0604020202020204" pitchFamily="34" charset="0"/>
              <a:buChar char="•"/>
            </a:pPr>
            <a:r>
              <a:rPr lang="en-US" b="0" i="0" dirty="0">
                <a:solidFill>
                  <a:srgbClr val="55524C"/>
                </a:solidFill>
                <a:effectLst/>
                <a:latin typeface="Lato"/>
              </a:rPr>
              <a:t>Wetting or soiling accidents unrelated to toilet training</a:t>
            </a:r>
          </a:p>
          <a:p>
            <a:pPr algn="l">
              <a:buFont typeface="Arial" panose="020B0604020202020204" pitchFamily="34" charset="0"/>
              <a:buChar char="•"/>
            </a:pPr>
            <a:r>
              <a:rPr lang="en-US" b="0" i="0" dirty="0">
                <a:solidFill>
                  <a:srgbClr val="55524C"/>
                </a:solidFill>
                <a:effectLst/>
                <a:latin typeface="Lato"/>
              </a:rPr>
              <a:t>Sexually transmitted diseases</a:t>
            </a:r>
          </a:p>
          <a:p>
            <a:pPr algn="l">
              <a:buFont typeface="Arial" panose="020B0604020202020204" pitchFamily="34" charset="0"/>
              <a:buChar char="•"/>
            </a:pPr>
            <a:r>
              <a:rPr lang="en-US" b="0" i="0" dirty="0">
                <a:solidFill>
                  <a:srgbClr val="55524C"/>
                </a:solidFill>
                <a:effectLst/>
                <a:latin typeface="Lato"/>
              </a:rPr>
              <a:t>Chronic stomach pain</a:t>
            </a:r>
          </a:p>
          <a:p>
            <a:pPr algn="l">
              <a:buFont typeface="Arial" panose="020B0604020202020204" pitchFamily="34" charset="0"/>
              <a:buChar char="•"/>
            </a:pPr>
            <a:r>
              <a:rPr lang="en-US" b="0" i="0" dirty="0">
                <a:solidFill>
                  <a:srgbClr val="55524C"/>
                </a:solidFill>
                <a:effectLst/>
                <a:latin typeface="Lato"/>
              </a:rPr>
              <a:t>Headaches</a:t>
            </a:r>
          </a:p>
          <a:p>
            <a:endParaRPr lang="en-US" dirty="0"/>
          </a:p>
          <a:p>
            <a:r>
              <a:rPr lang="en-US" dirty="0"/>
              <a:t>Emotional signs: </a:t>
            </a:r>
          </a:p>
          <a:p>
            <a:pPr algn="l">
              <a:buFont typeface="Arial" panose="020B0604020202020204" pitchFamily="34" charset="0"/>
              <a:buChar char="•"/>
            </a:pPr>
            <a:r>
              <a:rPr lang="en-US" b="0" i="0" dirty="0">
                <a:solidFill>
                  <a:srgbClr val="55524C"/>
                </a:solidFill>
                <a:effectLst/>
                <a:latin typeface="Lato"/>
              </a:rPr>
              <a:t>Anxiety and depression</a:t>
            </a:r>
          </a:p>
          <a:p>
            <a:pPr algn="l">
              <a:buFont typeface="Arial" panose="020B0604020202020204" pitchFamily="34" charset="0"/>
              <a:buChar char="•"/>
            </a:pPr>
            <a:r>
              <a:rPr lang="en-US" b="0" i="0" dirty="0">
                <a:solidFill>
                  <a:srgbClr val="55524C"/>
                </a:solidFill>
                <a:effectLst/>
                <a:latin typeface="Lato"/>
              </a:rPr>
              <a:t>Sleep disturbances, including nightmares or night terrors</a:t>
            </a:r>
          </a:p>
          <a:p>
            <a:pPr algn="l">
              <a:buFont typeface="Arial" panose="020B0604020202020204" pitchFamily="34" charset="0"/>
              <a:buChar char="•"/>
            </a:pPr>
            <a:r>
              <a:rPr lang="en-US" b="0" i="0" dirty="0">
                <a:solidFill>
                  <a:srgbClr val="55524C"/>
                </a:solidFill>
                <a:effectLst/>
                <a:latin typeface="Lato"/>
              </a:rPr>
              <a:t>Change in eating habits</a:t>
            </a:r>
          </a:p>
          <a:p>
            <a:pPr algn="l">
              <a:buFont typeface="Arial" panose="020B0604020202020204" pitchFamily="34" charset="0"/>
              <a:buChar char="•"/>
            </a:pPr>
            <a:r>
              <a:rPr lang="en-US" b="0" i="0" dirty="0">
                <a:solidFill>
                  <a:srgbClr val="55524C"/>
                </a:solidFill>
                <a:effectLst/>
                <a:latin typeface="Lato"/>
              </a:rPr>
              <a:t>Unusual fear of certain people or places; reluctance to be alone with a certain person</a:t>
            </a:r>
          </a:p>
          <a:p>
            <a:pPr algn="l">
              <a:buFont typeface="Arial" panose="020B0604020202020204" pitchFamily="34" charset="0"/>
              <a:buChar char="•"/>
            </a:pPr>
            <a:r>
              <a:rPr lang="en-US" b="0" i="0" dirty="0">
                <a:solidFill>
                  <a:srgbClr val="55524C"/>
                </a:solidFill>
                <a:effectLst/>
                <a:latin typeface="Lato"/>
              </a:rPr>
              <a:t>Changes in mood that could including anger, aggressiveness towards parents, siblings, friends, pets</a:t>
            </a:r>
          </a:p>
          <a:p>
            <a:pPr algn="l">
              <a:buFont typeface="Arial" panose="020B0604020202020204" pitchFamily="34" charset="0"/>
              <a:buChar char="•"/>
            </a:pPr>
            <a:r>
              <a:rPr lang="en-US" b="0" i="0" dirty="0">
                <a:solidFill>
                  <a:srgbClr val="55524C"/>
                </a:solidFill>
                <a:effectLst/>
                <a:latin typeface="Lato"/>
              </a:rPr>
              <a:t>Rebellion or withdrawal; runaway behavior</a:t>
            </a:r>
          </a:p>
          <a:p>
            <a:pPr algn="l">
              <a:buFont typeface="Arial" panose="020B0604020202020204" pitchFamily="34" charset="0"/>
              <a:buChar char="•"/>
            </a:pPr>
            <a:r>
              <a:rPr lang="en-US" b="0" i="0" dirty="0">
                <a:solidFill>
                  <a:srgbClr val="55524C"/>
                </a:solidFill>
                <a:effectLst/>
                <a:latin typeface="Lato"/>
              </a:rPr>
              <a:t>Change in attitude towards school or academic performance; lack of interest in friends, sports, or other activities</a:t>
            </a:r>
          </a:p>
          <a:p>
            <a:pPr algn="l">
              <a:buFont typeface="Arial" panose="020B0604020202020204" pitchFamily="34" charset="0"/>
              <a:buChar char="•"/>
            </a:pPr>
            <a:r>
              <a:rPr lang="en-US" b="0" i="0" dirty="0">
                <a:solidFill>
                  <a:srgbClr val="55524C"/>
                </a:solidFill>
                <a:effectLst/>
                <a:latin typeface="Lato"/>
              </a:rPr>
              <a:t>Unexplained or frequent health problems like headaches or stomach aches</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19</a:t>
            </a:fld>
            <a:endParaRPr lang="en-US"/>
          </a:p>
        </p:txBody>
      </p:sp>
    </p:spTree>
    <p:extLst>
      <p:ext uri="{BB962C8B-B14F-4D97-AF65-F5344CB8AC3E}">
        <p14:creationId xmlns:p14="http://schemas.microsoft.com/office/powerpoint/2010/main" val="295688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74902682-F06E-45FD-A47B-D377FDC912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E000EBD0-9C90-4F09-AFE9-C0F74B1FEF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94947">
              <a:spcBef>
                <a:spcPts val="623"/>
              </a:spcBef>
              <a:defRPr/>
            </a:pPr>
            <a:r>
              <a:rPr lang="en-US" altLang="en-US" b="1" u="sng" dirty="0">
                <a:latin typeface="Arial" panose="020B0604020202020204" pitchFamily="34" charset="0"/>
                <a:cs typeface="Arial" panose="020B0604020202020204" pitchFamily="34" charset="0"/>
              </a:rPr>
              <a:t>CAC</a:t>
            </a:r>
          </a:p>
          <a:p>
            <a:pPr marL="451001" indent="-356054">
              <a:spcBef>
                <a:spcPts val="623"/>
              </a:spcBef>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Lessen the trauma to abused children going through legal systems.</a:t>
            </a:r>
          </a:p>
          <a:p>
            <a:pPr marL="451001" indent="-356054">
              <a:spcBef>
                <a:spcPts val="623"/>
              </a:spcBef>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Offers forensic interviews, therapy services, criminal court advocacy, and referrals for medical exams. </a:t>
            </a:r>
          </a:p>
          <a:p>
            <a:pPr marL="451001" indent="-356054">
              <a:spcBef>
                <a:spcPts val="623"/>
              </a:spcBef>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Facilitates Coordination between DFPS, Law Enforcement and District Attorney’s Office.</a:t>
            </a:r>
          </a:p>
          <a:p>
            <a:pPr marL="451001" indent="-356054">
              <a:spcBef>
                <a:spcPts val="623"/>
              </a:spcBef>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All services are free. </a:t>
            </a:r>
          </a:p>
          <a:p>
            <a:pPr marL="451001" indent="-356054">
              <a:spcBef>
                <a:spcPts val="623"/>
              </a:spcBef>
              <a:buFont typeface="Wingdings" panose="05000000000000000000" pitchFamily="2" charset="2"/>
              <a:buChar char="§"/>
              <a:defRPr/>
            </a:pPr>
            <a:r>
              <a:rPr lang="en-US" altLang="en-US" dirty="0">
                <a:latin typeface="Arial" panose="020B0604020202020204" pitchFamily="34" charset="0"/>
                <a:cs typeface="Arial" panose="020B0604020202020204" pitchFamily="34" charset="0"/>
              </a:rPr>
              <a:t>Children treated in the CAC are given school excuses during treatment. Please respect confidentiality of those students. </a:t>
            </a:r>
            <a:endParaRPr lang="es-EC" altLang="en-US" dirty="0">
              <a:latin typeface="Arial" panose="020B0604020202020204" pitchFamily="34" charset="0"/>
              <a:cs typeface="Arial" panose="020B0604020202020204" pitchFamily="34" charset="0"/>
            </a:endParaRPr>
          </a:p>
          <a:p>
            <a:pPr marL="94947">
              <a:spcBef>
                <a:spcPts val="623"/>
              </a:spcBef>
              <a:defRPr/>
            </a:pPr>
            <a:endParaRPr lang="es-EC" altLang="en-US" dirty="0">
              <a:latin typeface="Arial" panose="020B0604020202020204" pitchFamily="34" charset="0"/>
              <a:cs typeface="Arial" panose="020B0604020202020204" pitchFamily="34" charset="0"/>
            </a:endParaRPr>
          </a:p>
          <a:p>
            <a:pPr marL="94947">
              <a:spcBef>
                <a:spcPts val="623"/>
              </a:spcBef>
              <a:defRPr/>
            </a:pPr>
            <a:r>
              <a:rPr lang="es-EC" altLang="en-US" b="1" u="sng" dirty="0">
                <a:latin typeface="Arial" panose="020B0604020202020204" pitchFamily="34" charset="0"/>
                <a:cs typeface="Arial" panose="020B0604020202020204" pitchFamily="34" charset="0"/>
              </a:rPr>
              <a:t>CASA</a:t>
            </a:r>
          </a:p>
          <a:p>
            <a:pPr marL="451001" indent="-356054">
              <a:spcBef>
                <a:spcPts val="623"/>
              </a:spcBef>
              <a:buFont typeface="Wingdings" panose="05000000000000000000" pitchFamily="2" charset="2"/>
              <a:buChar char="§"/>
              <a:defRPr/>
            </a:pPr>
            <a:r>
              <a:rPr lang="en-US" dirty="0">
                <a:latin typeface="Arial" panose="020B0604020202020204" pitchFamily="34" charset="0"/>
                <a:cs typeface="Arial" panose="020B0604020202020204" pitchFamily="34" charset="0"/>
              </a:rPr>
              <a:t>CASA advocates for children’s “best interests” in the foster care system by recruiting, training and deploying community advocates called Guardians ad Litem or CASA Volunteers to provide a voice for children in the courts.</a:t>
            </a:r>
          </a:p>
          <a:p>
            <a:pPr marL="451001" indent="-356054">
              <a:spcBef>
                <a:spcPts val="623"/>
              </a:spcBef>
              <a:buFont typeface="Wingdings" panose="05000000000000000000" pitchFamily="2" charset="2"/>
              <a:buChar char="§"/>
              <a:defRPr/>
            </a:pPr>
            <a:r>
              <a:rPr lang="en-US" dirty="0">
                <a:latin typeface="Arial" panose="020B0604020202020204" pitchFamily="34" charset="0"/>
                <a:cs typeface="Arial" panose="020B0604020202020204" pitchFamily="34" charset="0"/>
              </a:rPr>
              <a:t>Provides specialized support to all foster youth who are removed from Fort Bend County through programs to fit the child’s development needs and considerations for education, medical, emotional and mental health needs. </a:t>
            </a:r>
          </a:p>
          <a:p>
            <a:pPr marL="451001" indent="-356054">
              <a:spcBef>
                <a:spcPts val="623"/>
              </a:spcBef>
              <a:buFont typeface="Wingdings" panose="05000000000000000000" pitchFamily="2" charset="2"/>
              <a:buChar char="§"/>
              <a:defRPr/>
            </a:pPr>
            <a:r>
              <a:rPr lang="en-US" dirty="0">
                <a:latin typeface="Arial" panose="020B0604020202020204" pitchFamily="34" charset="0"/>
                <a:cs typeface="Arial" panose="020B0604020202020204" pitchFamily="34" charset="0"/>
              </a:rPr>
              <a:t>Works with Biological families, foster or kinship families, county attorneys, and other support services involved with the child or family. </a:t>
            </a:r>
          </a:p>
          <a:p>
            <a:pPr marL="451001" indent="-356054">
              <a:spcBef>
                <a:spcPts val="623"/>
              </a:spcBef>
              <a:buFont typeface="Wingdings" panose="05000000000000000000" pitchFamily="2" charset="2"/>
              <a:buChar char="§"/>
              <a:defRPr/>
            </a:pPr>
            <a:r>
              <a:rPr lang="en-US" dirty="0">
                <a:latin typeface="Arial" panose="020B0604020202020204" pitchFamily="34" charset="0"/>
                <a:cs typeface="Arial" panose="020B0604020202020204" pitchFamily="34" charset="0"/>
              </a:rPr>
              <a:t>Often collaborates with schools for educational advocacy. CASA volunteers may visit children on campus and may have access to educational records of the student or students they are assigned to as advocates. </a:t>
            </a:r>
          </a:p>
          <a:p>
            <a:pPr marL="451001" indent="-356054">
              <a:spcBef>
                <a:spcPts val="623"/>
              </a:spcBef>
              <a:buFont typeface="Wingdings" panose="05000000000000000000" pitchFamily="2" charset="2"/>
              <a:buChar char="§"/>
              <a:defRPr/>
            </a:pPr>
            <a:r>
              <a:rPr lang="en-US" dirty="0">
                <a:latin typeface="Arial" panose="020B0604020202020204" pitchFamily="34" charset="0"/>
                <a:cs typeface="Arial" panose="020B0604020202020204" pitchFamily="34" charset="0"/>
              </a:rPr>
              <a:t>Utilizes </a:t>
            </a:r>
          </a:p>
          <a:p>
            <a:endParaRPr lang="en-US" altLang="en-US" dirty="0"/>
          </a:p>
        </p:txBody>
      </p:sp>
      <p:sp>
        <p:nvSpPr>
          <p:cNvPr id="39940" name="Slide Number Placeholder 3">
            <a:extLst>
              <a:ext uri="{FF2B5EF4-FFF2-40B4-BE49-F238E27FC236}">
                <a16:creationId xmlns:a16="http://schemas.microsoft.com/office/drawing/2014/main" id="{8CC0B1D0-AA52-4ECD-9805-EFF58F3FE2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rgbClr val="000000"/>
                </a:solidFill>
                <a:latin typeface="Gill Sans"/>
                <a:ea typeface="ヒラギノ角ゴ ProN W3"/>
                <a:cs typeface="ヒラギノ角ゴ ProN W3"/>
                <a:sym typeface="Gill Sans"/>
              </a:defRPr>
            </a:lvl1pPr>
            <a:lvl2pPr marL="771450" indent="-296711">
              <a:defRPr sz="3000">
                <a:solidFill>
                  <a:srgbClr val="000000"/>
                </a:solidFill>
                <a:latin typeface="Gill Sans"/>
                <a:ea typeface="ヒラギノ角ゴ ProN W3"/>
                <a:cs typeface="ヒラギノ角ゴ ProN W3"/>
                <a:sym typeface="Gill Sans"/>
              </a:defRPr>
            </a:lvl2pPr>
            <a:lvl3pPr marL="1186847" indent="-237369">
              <a:defRPr sz="3000">
                <a:solidFill>
                  <a:srgbClr val="000000"/>
                </a:solidFill>
                <a:latin typeface="Gill Sans"/>
                <a:ea typeface="ヒラギノ角ゴ ProN W3"/>
                <a:cs typeface="ヒラギノ角ゴ ProN W3"/>
                <a:sym typeface="Gill Sans"/>
              </a:defRPr>
            </a:lvl3pPr>
            <a:lvl4pPr marL="1661585" indent="-237369">
              <a:defRPr sz="3000">
                <a:solidFill>
                  <a:srgbClr val="000000"/>
                </a:solidFill>
                <a:latin typeface="Gill Sans"/>
                <a:ea typeface="ヒラギノ角ゴ ProN W3"/>
                <a:cs typeface="ヒラギノ角ゴ ProN W3"/>
                <a:sym typeface="Gill Sans"/>
              </a:defRPr>
            </a:lvl4pPr>
            <a:lvl5pPr marL="2136324" indent="-237369">
              <a:defRPr sz="3000">
                <a:solidFill>
                  <a:srgbClr val="000000"/>
                </a:solidFill>
                <a:latin typeface="Gill Sans"/>
                <a:ea typeface="ヒラギノ角ゴ ProN W3"/>
                <a:cs typeface="ヒラギノ角ゴ ProN W3"/>
                <a:sym typeface="Gill Sans"/>
              </a:defRPr>
            </a:lvl5pPr>
            <a:lvl6pPr marL="2611062"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6pPr>
            <a:lvl7pPr marL="3085801"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7pPr>
            <a:lvl8pPr marL="3560540"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8pPr>
            <a:lvl9pPr marL="4035279" indent="-237369" eaLnBrk="0" fontAlgn="base" hangingPunct="0">
              <a:spcBef>
                <a:spcPct val="0"/>
              </a:spcBef>
              <a:spcAft>
                <a:spcPct val="0"/>
              </a:spcAft>
              <a:defRPr sz="3000">
                <a:solidFill>
                  <a:srgbClr val="000000"/>
                </a:solidFill>
                <a:latin typeface="Gill Sans"/>
                <a:ea typeface="ヒラギノ角ゴ ProN W3"/>
                <a:cs typeface="ヒラギノ角ゴ ProN W3"/>
                <a:sym typeface="Gill Sans"/>
              </a:defRPr>
            </a:lvl9pPr>
          </a:lstStyle>
          <a:p>
            <a:fld id="{39D4843B-444C-40D7-A389-16E2CA9D598D}"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abuse most often occurs in private – one on one interactions are high risk areas for abuse. </a:t>
            </a:r>
          </a:p>
          <a:p>
            <a:pPr marL="1106481" lvl="2" indent="-174708">
              <a:buFont typeface="Arial" panose="020B0604020202020204" pitchFamily="34" charset="0"/>
              <a:buChar char="•"/>
            </a:pPr>
            <a:r>
              <a:rPr lang="en-US" dirty="0"/>
              <a:t> Consider where adults and students may be alone together, or students alone with other students. </a:t>
            </a:r>
          </a:p>
          <a:p>
            <a:pPr marL="1106481" lvl="2" indent="-174708">
              <a:buFont typeface="Arial" panose="020B0604020202020204" pitchFamily="34" charset="0"/>
              <a:buChar char="•"/>
            </a:pPr>
            <a:r>
              <a:rPr lang="en-US" dirty="0"/>
              <a:t>Are there alternatives to one on one situations? (locker rooms, stairwells, office hours for teachers, restroom breaks, private messaging conversations) </a:t>
            </a:r>
          </a:p>
          <a:p>
            <a:pPr marL="1106481" lvl="2"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Boundaries - </a:t>
            </a:r>
          </a:p>
          <a:p>
            <a:pPr marL="1106481" lvl="2" indent="-174708">
              <a:buFont typeface="Arial" panose="020B0604020202020204" pitchFamily="34" charset="0"/>
              <a:buChar char="•"/>
            </a:pPr>
            <a:r>
              <a:rPr lang="en-US" dirty="0"/>
              <a:t>Keep conversations visible to others in person and virtually </a:t>
            </a:r>
          </a:p>
          <a:p>
            <a:pPr marL="1106481" lvl="2" indent="-174708">
              <a:buFont typeface="Arial" panose="020B0604020202020204" pitchFamily="34" charset="0"/>
              <a:buChar char="•"/>
            </a:pPr>
            <a:r>
              <a:rPr lang="en-US" dirty="0"/>
              <a:t>Follow school policies regarding interaction with students</a:t>
            </a:r>
          </a:p>
          <a:p>
            <a:pPr marL="1106481" lvl="2" indent="-174708">
              <a:buFont typeface="Arial" panose="020B0604020202020204" pitchFamily="34" charset="0"/>
              <a:buChar char="•"/>
            </a:pPr>
            <a:r>
              <a:rPr lang="en-US" dirty="0"/>
              <a:t>If a student violates a boundary, gently but firmly remind them that boundaries are in place. </a:t>
            </a:r>
          </a:p>
          <a:p>
            <a:pPr marL="1572368" lvl="3" indent="-174708">
              <a:buFont typeface="Arial" panose="020B0604020202020204" pitchFamily="34" charset="0"/>
              <a:buChar char="•"/>
            </a:pPr>
            <a:r>
              <a:rPr lang="en-US" dirty="0"/>
              <a:t> This is my space and this is your space. </a:t>
            </a:r>
          </a:p>
          <a:p>
            <a:pPr marL="1572368" lvl="3" indent="-174708">
              <a:buFont typeface="Arial" panose="020B0604020202020204" pitchFamily="34" charset="0"/>
              <a:buChar char="•"/>
            </a:pPr>
            <a:r>
              <a:rPr lang="en-US" dirty="0"/>
              <a:t>Let’s get other students involved in this conversation or your parents. </a:t>
            </a:r>
          </a:p>
          <a:p>
            <a:pPr marL="1572368" lvl="3" indent="-174708">
              <a:buFont typeface="Arial" panose="020B0604020202020204" pitchFamily="34" charset="0"/>
              <a:buChar char="•"/>
            </a:pPr>
            <a:endParaRPr lang="en-US" dirty="0"/>
          </a:p>
          <a:p>
            <a:pPr marL="1106481" lvl="2"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Red Flags: </a:t>
            </a:r>
          </a:p>
          <a:p>
            <a:pPr marL="1106481" lvl="2" indent="-174708" defTabSz="931774">
              <a:buFont typeface="Arial" panose="020B0604020202020204" pitchFamily="34" charset="0"/>
              <a:buChar char="•"/>
              <a:defRPr/>
            </a:pPr>
            <a:r>
              <a:rPr lang="en-US" dirty="0"/>
              <a:t>Physical: Tickling, horseplay, hugging, massaging, wrestling, going overboard with affection. </a:t>
            </a:r>
          </a:p>
          <a:p>
            <a:pPr marL="1106481" lvl="2" indent="-174708">
              <a:buFont typeface="Arial" panose="020B0604020202020204" pitchFamily="34" charset="0"/>
              <a:buChar char="•"/>
            </a:pPr>
            <a:r>
              <a:rPr lang="en-US" dirty="0"/>
              <a:t>Emotional: Making a child feel important, cared about or understood, spending too much time with them, choosing favorites, giving gifts, acting possessive, sending excessive or inappropriate texts, sharing personal information to make the child feel like they have a special relationship, promising extra recognition or attention. </a:t>
            </a:r>
          </a:p>
          <a:p>
            <a:pPr marL="1106481" lvl="2" indent="-174708">
              <a:buFont typeface="Arial" panose="020B0604020202020204" pitchFamily="34" charset="0"/>
              <a:buChar char="•"/>
            </a:pPr>
            <a:r>
              <a:rPr lang="en-US" dirty="0"/>
              <a:t>Behavioral: Keeping secrets with child, offering drugs or alcohol, telling inappropriate jokes, showing inappropriate content (sexual explicit content or pornography) 	</a:t>
            </a:r>
          </a:p>
        </p:txBody>
      </p:sp>
      <p:sp>
        <p:nvSpPr>
          <p:cNvPr id="4" name="Slide Number Placeholder 3"/>
          <p:cNvSpPr>
            <a:spLocks noGrp="1"/>
          </p:cNvSpPr>
          <p:nvPr>
            <p:ph type="sldNum" sz="quarter" idx="5"/>
          </p:nvPr>
        </p:nvSpPr>
        <p:spPr/>
        <p:txBody>
          <a:bodyPr/>
          <a:lstStyle/>
          <a:p>
            <a:fld id="{C634BC2A-C8BB-424A-8B0C-9CF22EC82E69}" type="slidenum">
              <a:rPr lang="en-US" smtClean="0"/>
              <a:t>20</a:t>
            </a:fld>
            <a:endParaRPr lang="en-US"/>
          </a:p>
        </p:txBody>
      </p:sp>
    </p:spTree>
    <p:extLst>
      <p:ext uri="{BB962C8B-B14F-4D97-AF65-F5344CB8AC3E}">
        <p14:creationId xmlns:p14="http://schemas.microsoft.com/office/powerpoint/2010/main" val="43273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50000"/>
              </a:lnSpc>
              <a:buFont typeface="Arial" panose="020B0604020202020204" pitchFamily="34" charset="0"/>
              <a:buChar char="•"/>
            </a:pPr>
            <a:r>
              <a:rPr lang="en-US" altLang="en-US" dirty="0"/>
              <a:t>Abuse most often occurs in the home of the child or with a perpetrator who is close to the family – For all abuse types 77.5%  of the perpetrators are parents of the victim according to Child Maltreatment findings (2019)  https://www.childwelfare.gov/pubpdfs/canstats.pdf</a:t>
            </a:r>
          </a:p>
          <a:p>
            <a:pPr marL="349415" indent="-349415">
              <a:lnSpc>
                <a:spcPct val="150000"/>
              </a:lnSpc>
              <a:buFont typeface="Arial" panose="020B0604020202020204" pitchFamily="34" charset="0"/>
              <a:buChar char="•"/>
            </a:pPr>
            <a:r>
              <a:rPr lang="en-US" altLang="en-US" dirty="0"/>
              <a:t>For sexual abuse the perpetrator is known to the victim in 98% of cases. CACTX, 2021 </a:t>
            </a:r>
          </a:p>
          <a:p>
            <a:pPr>
              <a:lnSpc>
                <a:spcPct val="150000"/>
              </a:lnSpc>
            </a:pPr>
            <a:endParaRPr lang="en-US" altLang="en-US" dirty="0"/>
          </a:p>
          <a:p>
            <a:pPr marL="349415" indent="-349415">
              <a:lnSpc>
                <a:spcPct val="150000"/>
              </a:lnSpc>
              <a:buFont typeface="Arial" panose="020B0604020202020204" pitchFamily="34" charset="0"/>
              <a:buChar char="•"/>
            </a:pPr>
            <a:r>
              <a:rPr lang="en-US" altLang="en-US" dirty="0"/>
              <a:t>Children may “test the waters” by telling pieces of story to gauge reactions</a:t>
            </a:r>
          </a:p>
          <a:p>
            <a:pPr marL="349415" indent="-349415">
              <a:lnSpc>
                <a:spcPct val="150000"/>
              </a:lnSpc>
              <a:buFont typeface="Arial" panose="020B0604020202020204" pitchFamily="34" charset="0"/>
              <a:buChar char="•"/>
            </a:pPr>
            <a:r>
              <a:rPr lang="en-US" altLang="en-US" dirty="0"/>
              <a:t>A calm and open demeanor is important. </a:t>
            </a:r>
          </a:p>
          <a:p>
            <a:pPr marL="349415" indent="-349415">
              <a:lnSpc>
                <a:spcPct val="150000"/>
              </a:lnSpc>
              <a:buFont typeface="Arial" panose="020B0604020202020204" pitchFamily="34" charset="0"/>
              <a:buChar char="•"/>
            </a:pPr>
            <a:r>
              <a:rPr lang="en-US" altLang="en-US" dirty="0"/>
              <a:t>Let the child know what is happening is not their fault and telling is very important. </a:t>
            </a:r>
          </a:p>
          <a:p>
            <a:pPr marL="349415" indent="-349415">
              <a:lnSpc>
                <a:spcPct val="150000"/>
              </a:lnSpc>
              <a:buFont typeface="Arial" panose="020B0604020202020204" pitchFamily="34" charset="0"/>
              <a:buChar char="•"/>
            </a:pPr>
            <a:endParaRPr lang="en-US" altLang="en-US" dirty="0"/>
          </a:p>
          <a:p>
            <a:pPr marL="349415" indent="-349415">
              <a:lnSpc>
                <a:spcPct val="150000"/>
              </a:lnSpc>
              <a:buFont typeface="Arial" panose="020B0604020202020204" pitchFamily="34" charset="0"/>
              <a:buChar char="•"/>
            </a:pPr>
            <a:r>
              <a:rPr lang="en-US" altLang="en-US" dirty="0"/>
              <a:t>School personnel are the most common reporters of child abuse. 68.6 % of all reports of alleged abuse are made by professional reporters. </a:t>
            </a:r>
          </a:p>
          <a:p>
            <a:pPr marL="349415" indent="-349415">
              <a:lnSpc>
                <a:spcPct val="150000"/>
              </a:lnSpc>
              <a:buFont typeface="Arial" panose="020B0604020202020204" pitchFamily="34" charset="0"/>
              <a:buChar char="•"/>
            </a:pPr>
            <a:r>
              <a:rPr lang="en-US" altLang="en-US" dirty="0"/>
              <a:t>21% of School personnel </a:t>
            </a:r>
          </a:p>
          <a:p>
            <a:pPr marL="349415" indent="-349415">
              <a:lnSpc>
                <a:spcPct val="150000"/>
              </a:lnSpc>
              <a:buFont typeface="Arial" panose="020B0604020202020204" pitchFamily="34" charset="0"/>
              <a:buChar char="•"/>
            </a:pPr>
            <a:r>
              <a:rPr lang="en-US" altLang="en-US" dirty="0"/>
              <a:t>11% medical personnel </a:t>
            </a:r>
          </a:p>
          <a:p>
            <a:pPr marL="349415" indent="-349415">
              <a:lnSpc>
                <a:spcPct val="150000"/>
              </a:lnSpc>
              <a:buFont typeface="Arial" panose="020B0604020202020204" pitchFamily="34" charset="0"/>
              <a:buChar char="•"/>
            </a:pPr>
            <a:r>
              <a:rPr lang="en-US" altLang="en-US" dirty="0"/>
              <a:t>10% social services staff </a:t>
            </a:r>
          </a:p>
          <a:p>
            <a:r>
              <a:rPr lang="en-US" dirty="0"/>
              <a:t>	</a:t>
            </a:r>
          </a:p>
          <a:p>
            <a:pPr defTabSz="931774">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21</a:t>
            </a:fld>
            <a:endParaRPr lang="en-US"/>
          </a:p>
        </p:txBody>
      </p:sp>
    </p:spTree>
    <p:extLst>
      <p:ext uri="{BB962C8B-B14F-4D97-AF65-F5344CB8AC3E}">
        <p14:creationId xmlns:p14="http://schemas.microsoft.com/office/powerpoint/2010/main" val="107884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Disclosure- </a:t>
            </a:r>
          </a:p>
          <a:p>
            <a:endParaRPr lang="en-US" dirty="0"/>
          </a:p>
          <a:p>
            <a:r>
              <a:rPr lang="en-US" dirty="0"/>
              <a:t>A child tells you that someone has been hurting them or doing something to them that makes them uncomfortable. </a:t>
            </a:r>
          </a:p>
          <a:p>
            <a:r>
              <a:rPr lang="en-US" dirty="0"/>
              <a:t>They may not offer a lot of details or may say things that are confusing or contradictory. </a:t>
            </a:r>
          </a:p>
          <a:p>
            <a:r>
              <a:rPr lang="en-US" dirty="0"/>
              <a:t>You may ask open ended questions to get enough detail to make a CPS report such as who was involved or what happened. </a:t>
            </a:r>
          </a:p>
          <a:p>
            <a:r>
              <a:rPr lang="en-US" dirty="0"/>
              <a:t>Please do not get additional details or ask the child to speak to additional faculty members. </a:t>
            </a:r>
          </a:p>
          <a:p>
            <a:endParaRPr lang="en-US" dirty="0"/>
          </a:p>
          <a:p>
            <a:r>
              <a:rPr lang="en-US" dirty="0"/>
              <a:t>Sometimes disclosures are unclear so if a child says something that doesn’t make sense or you don’t understand it is ok to ask for more details. Again, being very open ended and limiting questions to only those necessary to make a report</a:t>
            </a:r>
          </a:p>
        </p:txBody>
      </p:sp>
      <p:sp>
        <p:nvSpPr>
          <p:cNvPr id="4" name="Slide Number Placeholder 3"/>
          <p:cNvSpPr>
            <a:spLocks noGrp="1"/>
          </p:cNvSpPr>
          <p:nvPr>
            <p:ph type="sldNum" sz="quarter" idx="5"/>
          </p:nvPr>
        </p:nvSpPr>
        <p:spPr/>
        <p:txBody>
          <a:bodyPr/>
          <a:lstStyle/>
          <a:p>
            <a:fld id="{C634BC2A-C8BB-424A-8B0C-9CF22EC82E69}" type="slidenum">
              <a:rPr lang="en-US" smtClean="0"/>
              <a:t>22</a:t>
            </a:fld>
            <a:endParaRPr lang="en-US"/>
          </a:p>
        </p:txBody>
      </p:sp>
    </p:spTree>
    <p:extLst>
      <p:ext uri="{BB962C8B-B14F-4D97-AF65-F5344CB8AC3E}">
        <p14:creationId xmlns:p14="http://schemas.microsoft.com/office/powerpoint/2010/main" val="1747143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50000"/>
              </a:lnSpc>
              <a:buFont typeface="Arial" panose="020B0604020202020204" pitchFamily="34" charset="0"/>
              <a:buChar char="•"/>
            </a:pPr>
            <a:endParaRPr lang="en-US" altLang="en-US" dirty="0"/>
          </a:p>
          <a:p>
            <a:pPr marL="349415" indent="-349415">
              <a:lnSpc>
                <a:spcPct val="150000"/>
              </a:lnSpc>
              <a:buFont typeface="Arial" panose="020B0604020202020204" pitchFamily="34" charset="0"/>
              <a:buChar char="•"/>
            </a:pPr>
            <a:r>
              <a:rPr lang="en-US" altLang="en-US" dirty="0"/>
              <a:t>Allow child to tell story </a:t>
            </a:r>
            <a:r>
              <a:rPr lang="en-US" altLang="en-US" b="1" dirty="0"/>
              <a:t>ONE TIME </a:t>
            </a:r>
            <a:r>
              <a:rPr lang="en-US" altLang="en-US" dirty="0"/>
              <a:t>to </a:t>
            </a:r>
            <a:r>
              <a:rPr lang="en-US" altLang="en-US" b="1" dirty="0"/>
              <a:t>ONE PERSON</a:t>
            </a:r>
          </a:p>
          <a:p>
            <a:pPr marL="815302" lvl="1" indent="-349415">
              <a:lnSpc>
                <a:spcPct val="150000"/>
              </a:lnSpc>
              <a:buFont typeface="Arial" panose="020B0604020202020204" pitchFamily="34" charset="0"/>
              <a:buChar char="•"/>
            </a:pPr>
            <a:r>
              <a:rPr lang="en-US" altLang="en-US" dirty="0"/>
              <a:t>Repeated questioning of child leads to:</a:t>
            </a:r>
          </a:p>
          <a:p>
            <a:pPr marL="1281189" lvl="2" indent="-349415">
              <a:lnSpc>
                <a:spcPct val="150000"/>
              </a:lnSpc>
              <a:buFont typeface="Arial" panose="020B0604020202020204" pitchFamily="34" charset="0"/>
              <a:buChar char="•"/>
            </a:pPr>
            <a:r>
              <a:rPr lang="en-US" altLang="en-US" b="1" dirty="0"/>
              <a:t>Traumatized</a:t>
            </a:r>
            <a:r>
              <a:rPr lang="en-US" altLang="en-US" dirty="0"/>
              <a:t> child</a:t>
            </a:r>
          </a:p>
          <a:p>
            <a:pPr marL="1281189" lvl="2" indent="-349415">
              <a:lnSpc>
                <a:spcPct val="150000"/>
              </a:lnSpc>
              <a:buFont typeface="Arial" panose="020B0604020202020204" pitchFamily="34" charset="0"/>
              <a:buChar char="•"/>
            </a:pPr>
            <a:r>
              <a:rPr lang="en-US" altLang="en-US" dirty="0"/>
              <a:t>Investigations that are </a:t>
            </a:r>
            <a:r>
              <a:rPr lang="en-US" altLang="en-US" b="1" dirty="0"/>
              <a:t>jeopardized</a:t>
            </a:r>
            <a:r>
              <a:rPr lang="en-US" altLang="en-US" dirty="0"/>
              <a:t> because child’s story may “change”</a:t>
            </a:r>
          </a:p>
          <a:p>
            <a:pPr marL="1281189" lvl="2" indent="-349415">
              <a:lnSpc>
                <a:spcPct val="150000"/>
              </a:lnSpc>
              <a:buFont typeface="Arial" panose="020B0604020202020204" pitchFamily="34" charset="0"/>
              <a:buChar char="•"/>
            </a:pPr>
            <a:r>
              <a:rPr lang="en-US" altLang="en-US" dirty="0"/>
              <a:t>Children who are too </a:t>
            </a:r>
            <a:r>
              <a:rPr lang="en-US" altLang="en-US" b="1" dirty="0"/>
              <a:t>tired of talking </a:t>
            </a:r>
            <a:r>
              <a:rPr lang="en-US" altLang="en-US" dirty="0"/>
              <a:t>about it to disclose during a forensic interview</a:t>
            </a:r>
          </a:p>
          <a:p>
            <a:pPr marL="1281189" lvl="2" indent="-349415">
              <a:lnSpc>
                <a:spcPct val="150000"/>
              </a:lnSpc>
              <a:buFont typeface="Arial" panose="020B0604020202020204" pitchFamily="34" charset="0"/>
              <a:buChar char="•"/>
            </a:pPr>
            <a:r>
              <a:rPr lang="en-US" altLang="en-US" dirty="0"/>
              <a:t>Children who become </a:t>
            </a:r>
            <a:r>
              <a:rPr lang="en-US" altLang="en-US" b="1" dirty="0"/>
              <a:t>frightened</a:t>
            </a:r>
            <a:r>
              <a:rPr lang="en-US" altLang="en-US" dirty="0"/>
              <a:t> about consequences of disclosure and may recant</a:t>
            </a:r>
          </a:p>
          <a:p>
            <a:pPr marL="1281189" lvl="2" indent="-349415">
              <a:lnSpc>
                <a:spcPct val="150000"/>
              </a:lnSpc>
              <a:buFont typeface="Arial" panose="020B0604020202020204" pitchFamily="34" charset="0"/>
              <a:buChar char="•"/>
            </a:pPr>
            <a:r>
              <a:rPr lang="en-US" altLang="en-US" dirty="0"/>
              <a:t>Young children start to realize it is a “big thing”</a:t>
            </a:r>
          </a:p>
          <a:p>
            <a:pPr marL="349415" indent="-349415">
              <a:lnSpc>
                <a:spcPct val="150000"/>
              </a:lnSpc>
              <a:buFont typeface="Arial" panose="020B0604020202020204" pitchFamily="34" charset="0"/>
              <a:buChar char="•"/>
            </a:pPr>
            <a:r>
              <a:rPr lang="en-US" altLang="en-US" dirty="0"/>
              <a:t>Person child told should be the </a:t>
            </a:r>
            <a:r>
              <a:rPr lang="en-US" altLang="en-US" b="1" dirty="0"/>
              <a:t>reporter</a:t>
            </a:r>
            <a:r>
              <a:rPr lang="en-US" altLang="en-US" dirty="0"/>
              <a:t> on the case</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23</a:t>
            </a:fld>
            <a:endParaRPr lang="en-US"/>
          </a:p>
        </p:txBody>
      </p:sp>
    </p:spTree>
    <p:extLst>
      <p:ext uri="{BB962C8B-B14F-4D97-AF65-F5344CB8AC3E}">
        <p14:creationId xmlns:p14="http://schemas.microsoft.com/office/powerpoint/2010/main" val="3464821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50000"/>
              </a:lnSpc>
              <a:buFont typeface="Arial" panose="020B0604020202020204" pitchFamily="34" charset="0"/>
              <a:buChar char="•"/>
            </a:pPr>
            <a:r>
              <a:rPr lang="en-US" altLang="en-US" sz="2000" dirty="0"/>
              <a:t>Do not promise child anything</a:t>
            </a:r>
          </a:p>
          <a:p>
            <a:pPr marL="815302" lvl="1" indent="-349415">
              <a:lnSpc>
                <a:spcPct val="150000"/>
              </a:lnSpc>
              <a:spcBef>
                <a:spcPts val="611"/>
              </a:spcBef>
              <a:buFont typeface="Arial" panose="020B0604020202020204" pitchFamily="34" charset="0"/>
              <a:buChar char="•"/>
            </a:pPr>
            <a:r>
              <a:rPr lang="en-US" altLang="en-US" sz="2000" dirty="0"/>
              <a:t>They may not return to school</a:t>
            </a:r>
          </a:p>
          <a:p>
            <a:pPr marL="815302" lvl="1" indent="-349415">
              <a:lnSpc>
                <a:spcPct val="150000"/>
              </a:lnSpc>
              <a:spcBef>
                <a:spcPts val="611"/>
              </a:spcBef>
              <a:buFont typeface="Arial" panose="020B0604020202020204" pitchFamily="34" charset="0"/>
              <a:buChar char="•"/>
            </a:pPr>
            <a:r>
              <a:rPr lang="en-US" altLang="en-US" sz="2000" dirty="0"/>
              <a:t>They may not go home to parents</a:t>
            </a:r>
          </a:p>
          <a:p>
            <a:pPr marL="815302" lvl="1" indent="-349415">
              <a:lnSpc>
                <a:spcPct val="150000"/>
              </a:lnSpc>
              <a:spcBef>
                <a:spcPts val="611"/>
              </a:spcBef>
              <a:buFont typeface="Arial" panose="020B0604020202020204" pitchFamily="34" charset="0"/>
              <a:buChar char="•"/>
            </a:pPr>
            <a:r>
              <a:rPr lang="en-US" altLang="en-US" sz="2000" dirty="0"/>
              <a:t>Parents may be angry with them</a:t>
            </a:r>
          </a:p>
          <a:p>
            <a:pPr marL="815302" lvl="1" indent="-349415">
              <a:lnSpc>
                <a:spcPct val="150000"/>
              </a:lnSpc>
              <a:spcBef>
                <a:spcPts val="611"/>
              </a:spcBef>
              <a:buFont typeface="Arial" panose="020B0604020202020204" pitchFamily="34" charset="0"/>
              <a:buChar char="•"/>
            </a:pPr>
            <a:r>
              <a:rPr lang="en-US" altLang="en-US" sz="2000" dirty="0"/>
              <a:t>Somebody may get into trouble</a:t>
            </a:r>
          </a:p>
          <a:p>
            <a:pPr marL="349415" indent="-349415">
              <a:lnSpc>
                <a:spcPct val="150000"/>
              </a:lnSpc>
              <a:buFont typeface="Arial" panose="020B0604020202020204" pitchFamily="34" charset="0"/>
              <a:buChar char="•"/>
            </a:pPr>
            <a:r>
              <a:rPr lang="en-US" altLang="en-US" sz="2000" dirty="0"/>
              <a:t>Reassure them that they did the right thing by telling</a:t>
            </a:r>
          </a:p>
          <a:p>
            <a:pPr marL="349415" indent="-349415">
              <a:lnSpc>
                <a:spcPct val="150000"/>
              </a:lnSpc>
              <a:buFont typeface="Arial" panose="020B0604020202020204" pitchFamily="34" charset="0"/>
              <a:buChar char="•"/>
            </a:pPr>
            <a:r>
              <a:rPr lang="en-US" altLang="en-US" sz="2000" dirty="0"/>
              <a:t>Reassure child that it is okay to go with caseworker</a:t>
            </a:r>
          </a:p>
          <a:p>
            <a:pPr marL="349415" indent="-349415">
              <a:lnSpc>
                <a:spcPct val="150000"/>
              </a:lnSpc>
              <a:buFont typeface="Arial" panose="020B0604020202020204" pitchFamily="34" charset="0"/>
              <a:buChar char="•"/>
            </a:pPr>
            <a:r>
              <a:rPr lang="en-US" altLang="en-US" sz="2000" dirty="0"/>
              <a:t>Make sure that CPS has private space available for talking with the children</a:t>
            </a:r>
          </a:p>
          <a:p>
            <a:pPr marL="349415" indent="-349415">
              <a:lnSpc>
                <a:spcPct val="150000"/>
              </a:lnSpc>
              <a:buFont typeface="Arial" panose="020B0604020202020204" pitchFamily="34" charset="0"/>
              <a:buChar char="•"/>
            </a:pPr>
            <a:r>
              <a:rPr lang="en-US" altLang="en-US" sz="2000" dirty="0"/>
              <a:t>Document any visible injuries following school protocol. </a:t>
            </a:r>
            <a:endParaRPr lang="en-US" sz="2000" dirty="0"/>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24</a:t>
            </a:fld>
            <a:endParaRPr lang="en-US"/>
          </a:p>
        </p:txBody>
      </p:sp>
    </p:spTree>
    <p:extLst>
      <p:ext uri="{BB962C8B-B14F-4D97-AF65-F5344CB8AC3E}">
        <p14:creationId xmlns:p14="http://schemas.microsoft.com/office/powerpoint/2010/main" val="475765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50000"/>
              </a:lnSpc>
              <a:buFont typeface="Arial" panose="020B0604020202020204" pitchFamily="34" charset="0"/>
              <a:buChar char="•"/>
            </a:pPr>
            <a:r>
              <a:rPr lang="en-US" altLang="en-US" sz="2000" dirty="0"/>
              <a:t>Do not need to investigate by questioning student, friends or parents</a:t>
            </a:r>
          </a:p>
          <a:p>
            <a:pPr marL="349415" indent="-349415">
              <a:lnSpc>
                <a:spcPct val="150000"/>
              </a:lnSpc>
              <a:buFont typeface="Arial" panose="020B0604020202020204" pitchFamily="34" charset="0"/>
              <a:buChar char="•"/>
            </a:pPr>
            <a:r>
              <a:rPr lang="en-US" altLang="en-US" sz="2000" b="1" dirty="0"/>
              <a:t>NEVER</a:t>
            </a:r>
            <a:r>
              <a:rPr lang="en-US" altLang="en-US" sz="2000" dirty="0"/>
              <a:t> notify parents of suspicions or report of in home abuse</a:t>
            </a:r>
          </a:p>
          <a:p>
            <a:pPr marL="815302" lvl="1" indent="-349415">
              <a:lnSpc>
                <a:spcPct val="150000"/>
              </a:lnSpc>
              <a:buFont typeface="Arial" panose="020B0604020202020204" pitchFamily="34" charset="0"/>
              <a:buChar char="•"/>
            </a:pPr>
            <a:r>
              <a:rPr lang="en-US" altLang="en-US" sz="2000" dirty="0"/>
              <a:t>They may </a:t>
            </a:r>
            <a:r>
              <a:rPr lang="en-US" altLang="en-US" sz="2000" b="1" dirty="0"/>
              <a:t>shut the child down</a:t>
            </a:r>
          </a:p>
          <a:p>
            <a:pPr marL="815302" lvl="1" indent="-349415">
              <a:lnSpc>
                <a:spcPct val="150000"/>
              </a:lnSpc>
              <a:buFont typeface="Arial" panose="020B0604020202020204" pitchFamily="34" charset="0"/>
              <a:buChar char="•"/>
            </a:pPr>
            <a:r>
              <a:rPr lang="en-US" altLang="en-US" sz="2000" dirty="0"/>
              <a:t>They may cause the child to </a:t>
            </a:r>
            <a:r>
              <a:rPr lang="en-US" altLang="en-US" sz="2000" b="1" dirty="0"/>
              <a:t>recant</a:t>
            </a:r>
          </a:p>
          <a:p>
            <a:pPr marL="815302" lvl="1" indent="-349415">
              <a:lnSpc>
                <a:spcPct val="150000"/>
              </a:lnSpc>
              <a:buFont typeface="Arial" panose="020B0604020202020204" pitchFamily="34" charset="0"/>
              <a:buChar char="•"/>
            </a:pPr>
            <a:r>
              <a:rPr lang="en-US" altLang="en-US" sz="2000" dirty="0"/>
              <a:t>They may </a:t>
            </a:r>
            <a:r>
              <a:rPr lang="en-US" altLang="en-US" sz="2000" b="1" dirty="0"/>
              <a:t>run</a:t>
            </a:r>
            <a:r>
              <a:rPr lang="en-US" altLang="en-US" sz="2000" dirty="0"/>
              <a:t> with the child</a:t>
            </a:r>
          </a:p>
          <a:p>
            <a:pPr marL="815302" lvl="1" indent="-349415">
              <a:lnSpc>
                <a:spcPct val="150000"/>
              </a:lnSpc>
              <a:buFont typeface="Arial" panose="020B0604020202020204" pitchFamily="34" charset="0"/>
              <a:buChar char="•"/>
            </a:pPr>
            <a:r>
              <a:rPr lang="en-US" altLang="en-US" sz="2000" dirty="0"/>
              <a:t>They may </a:t>
            </a:r>
            <a:r>
              <a:rPr lang="en-US" altLang="en-US" sz="2000" b="1" dirty="0"/>
              <a:t>re-abuse</a:t>
            </a:r>
            <a:r>
              <a:rPr lang="en-US" altLang="en-US" sz="2000" dirty="0"/>
              <a:t> the child for telling</a:t>
            </a:r>
          </a:p>
          <a:p>
            <a:pPr marL="349415" indent="-349415">
              <a:lnSpc>
                <a:spcPct val="150000"/>
              </a:lnSpc>
              <a:buFont typeface="Arial" panose="020B0604020202020204" pitchFamily="34" charset="0"/>
              <a:buChar char="•"/>
            </a:pPr>
            <a:r>
              <a:rPr lang="en-US" altLang="en-US" sz="2000" dirty="0"/>
              <a:t>Do not provide information to parents if they contact the school</a:t>
            </a:r>
          </a:p>
          <a:p>
            <a:pPr marL="349415" indent="-349415">
              <a:lnSpc>
                <a:spcPct val="150000"/>
              </a:lnSpc>
              <a:buFont typeface="Arial" panose="020B0604020202020204" pitchFamily="34" charset="0"/>
              <a:buChar char="•"/>
            </a:pPr>
            <a:r>
              <a:rPr lang="en-US" altLang="en-US" sz="2000" dirty="0"/>
              <a:t>CPS will deal with parents’ questions, concerns, etc.</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25</a:t>
            </a:fld>
            <a:endParaRPr lang="en-US"/>
          </a:p>
        </p:txBody>
      </p:sp>
    </p:spTree>
    <p:extLst>
      <p:ext uri="{BB962C8B-B14F-4D97-AF65-F5344CB8AC3E}">
        <p14:creationId xmlns:p14="http://schemas.microsoft.com/office/powerpoint/2010/main" val="100739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34BC2A-C8BB-424A-8B0C-9CF22EC82E69}" type="slidenum">
              <a:rPr lang="en-US" smtClean="0"/>
              <a:t>26</a:t>
            </a:fld>
            <a:endParaRPr lang="en-US"/>
          </a:p>
        </p:txBody>
      </p:sp>
    </p:spTree>
    <p:extLst>
      <p:ext uri="{BB962C8B-B14F-4D97-AF65-F5344CB8AC3E}">
        <p14:creationId xmlns:p14="http://schemas.microsoft.com/office/powerpoint/2010/main" val="1686003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about a third of child sexual abuse incidents/cases are identified, and even fewer are reported. </a:t>
            </a:r>
          </a:p>
          <a:p>
            <a:endParaRPr lang="en-US" dirty="0"/>
          </a:p>
          <a:p>
            <a:r>
              <a:rPr lang="en-US" dirty="0"/>
              <a:t>Researchers estimate that 38% of child victims disclose the fact that they have been sexually abused.5,6 Of these, 40% tell a close friend, rather than an adult or authority.7 These “friend-to-friend” disclosures do not always result in reports. This means that the vast majority of child sexual abuse incidents are never reported. </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27</a:t>
            </a:fld>
            <a:endParaRPr lang="en-US"/>
          </a:p>
        </p:txBody>
      </p:sp>
    </p:spTree>
    <p:extLst>
      <p:ext uri="{BB962C8B-B14F-4D97-AF65-F5344CB8AC3E}">
        <p14:creationId xmlns:p14="http://schemas.microsoft.com/office/powerpoint/2010/main" val="718878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children with disabilities: </a:t>
            </a:r>
          </a:p>
          <a:p>
            <a:endParaRPr lang="en-US" dirty="0"/>
          </a:p>
          <a:p>
            <a:pPr marL="174708" indent="-174708">
              <a:buFontTx/>
              <a:buChar char="-"/>
            </a:pPr>
            <a:r>
              <a:rPr lang="en-US" dirty="0"/>
              <a:t>Making a report </a:t>
            </a:r>
          </a:p>
          <a:p>
            <a:pPr marL="640594" lvl="1" indent="-174708">
              <a:buFontTx/>
              <a:buChar char="-"/>
            </a:pPr>
            <a:r>
              <a:rPr lang="en-US" dirty="0"/>
              <a:t>Be specific and clear about behavioral changes you think are abuse related</a:t>
            </a:r>
          </a:p>
          <a:p>
            <a:pPr marL="640594" lvl="1" indent="-174708">
              <a:buFontTx/>
              <a:buChar char="-"/>
            </a:pPr>
            <a:r>
              <a:rPr lang="en-US" dirty="0"/>
              <a:t>Give information about the child’s diagnosis </a:t>
            </a:r>
          </a:p>
          <a:p>
            <a:pPr marL="640594" lvl="1" indent="-174708">
              <a:buFontTx/>
              <a:buChar char="-"/>
            </a:pPr>
            <a:r>
              <a:rPr lang="en-US" dirty="0"/>
              <a:t>Include information about who is caring for the child</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28</a:t>
            </a:fld>
            <a:endParaRPr lang="en-US"/>
          </a:p>
        </p:txBody>
      </p:sp>
    </p:spTree>
    <p:extLst>
      <p:ext uri="{BB962C8B-B14F-4D97-AF65-F5344CB8AC3E}">
        <p14:creationId xmlns:p14="http://schemas.microsoft.com/office/powerpoint/2010/main" val="3601349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50000"/>
              </a:lnSpc>
              <a:buFont typeface="Arial" panose="020B0604020202020204" pitchFamily="34" charset="0"/>
              <a:buChar char="•"/>
            </a:pPr>
            <a:r>
              <a:rPr lang="en-US" altLang="en-US" sz="2400" dirty="0"/>
              <a:t>Legal duty to report</a:t>
            </a:r>
          </a:p>
          <a:p>
            <a:pPr marL="815302" lvl="1" indent="-349415">
              <a:lnSpc>
                <a:spcPct val="150000"/>
              </a:lnSpc>
              <a:buFont typeface="Arial" panose="020B0604020202020204" pitchFamily="34" charset="0"/>
              <a:buChar char="•"/>
            </a:pPr>
            <a:r>
              <a:rPr lang="en-US" altLang="en-US" sz="2400" dirty="0"/>
              <a:t>Educators, Counselors, Nurses, Coaches, Administrative staff, Paraprofessionals are all considered professional reporters </a:t>
            </a:r>
          </a:p>
          <a:p>
            <a:pPr marL="349415" indent="-349415">
              <a:lnSpc>
                <a:spcPct val="150000"/>
              </a:lnSpc>
              <a:buFont typeface="Arial" panose="020B0604020202020204" pitchFamily="34" charset="0"/>
              <a:buChar char="•"/>
            </a:pPr>
            <a:r>
              <a:rPr lang="en-US" altLang="en-US" sz="2400" dirty="0"/>
              <a:t>Consequences</a:t>
            </a:r>
          </a:p>
          <a:p>
            <a:pPr marL="815302" lvl="1" indent="-349415">
              <a:lnSpc>
                <a:spcPct val="150000"/>
              </a:lnSpc>
              <a:spcBef>
                <a:spcPct val="0"/>
              </a:spcBef>
              <a:buFont typeface="Arial" panose="020B0604020202020204" pitchFamily="34" charset="0"/>
              <a:buChar char="•"/>
            </a:pPr>
            <a:r>
              <a:rPr lang="en-US" altLang="en-US" sz="2400" dirty="0"/>
              <a:t>Class B Misdemeanor</a:t>
            </a:r>
          </a:p>
          <a:p>
            <a:pPr marL="815302" lvl="1" indent="-349415">
              <a:lnSpc>
                <a:spcPct val="150000"/>
              </a:lnSpc>
              <a:spcBef>
                <a:spcPct val="0"/>
              </a:spcBef>
              <a:buFont typeface="Arial" panose="020B0604020202020204" pitchFamily="34" charset="0"/>
              <a:buChar char="•"/>
            </a:pPr>
            <a:r>
              <a:rPr lang="en-US" altLang="en-US" sz="2400" dirty="0"/>
              <a:t>6 months in jail and fine</a:t>
            </a:r>
          </a:p>
          <a:p>
            <a:pPr marL="349415" indent="-349415">
              <a:lnSpc>
                <a:spcPct val="150000"/>
              </a:lnSpc>
              <a:buFont typeface="Arial" panose="020B0604020202020204" pitchFamily="34" charset="0"/>
              <a:buChar char="•"/>
            </a:pPr>
            <a:r>
              <a:rPr lang="en-US" altLang="en-US" sz="2400" dirty="0"/>
              <a:t>Reporting to CPS</a:t>
            </a:r>
          </a:p>
          <a:p>
            <a:pPr marL="815302" lvl="1" indent="-349415">
              <a:lnSpc>
                <a:spcPct val="150000"/>
              </a:lnSpc>
              <a:spcBef>
                <a:spcPct val="0"/>
              </a:spcBef>
              <a:buFont typeface="Arial" panose="020B0604020202020204" pitchFamily="34" charset="0"/>
              <a:buChar char="•"/>
            </a:pPr>
            <a:r>
              <a:rPr lang="en-US" altLang="en-US" sz="2400" dirty="0"/>
              <a:t>Priority 1cases</a:t>
            </a:r>
          </a:p>
          <a:p>
            <a:pPr marL="815302" lvl="1" indent="-349415">
              <a:lnSpc>
                <a:spcPct val="150000"/>
              </a:lnSpc>
              <a:spcBef>
                <a:spcPct val="0"/>
              </a:spcBef>
              <a:buFont typeface="Arial" panose="020B0604020202020204" pitchFamily="34" charset="0"/>
              <a:buChar char="•"/>
            </a:pPr>
            <a:r>
              <a:rPr lang="en-US" altLang="en-US" sz="2400" dirty="0"/>
              <a:t>Priority 2 cases</a:t>
            </a:r>
          </a:p>
          <a:p>
            <a:pPr marL="349415" indent="-349415">
              <a:lnSpc>
                <a:spcPct val="150000"/>
              </a:lnSpc>
              <a:buFont typeface="Arial" panose="020B0604020202020204" pitchFamily="34" charset="0"/>
              <a:buChar char="•"/>
            </a:pPr>
            <a:r>
              <a:rPr lang="en-US" altLang="en-US" sz="2400" dirty="0"/>
              <a:t>CPS Hotline  1-800-252-5400</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29</a:t>
            </a:fld>
            <a:endParaRPr lang="en-US"/>
          </a:p>
        </p:txBody>
      </p:sp>
    </p:spTree>
    <p:extLst>
      <p:ext uri="{BB962C8B-B14F-4D97-AF65-F5344CB8AC3E}">
        <p14:creationId xmlns:p14="http://schemas.microsoft.com/office/powerpoint/2010/main" val="6832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3</a:t>
            </a:fld>
            <a:endParaRPr lang="en-US"/>
          </a:p>
        </p:txBody>
      </p:sp>
    </p:spTree>
    <p:extLst>
      <p:ext uri="{BB962C8B-B14F-4D97-AF65-F5344CB8AC3E}">
        <p14:creationId xmlns:p14="http://schemas.microsoft.com/office/powerpoint/2010/main" val="1410579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50000"/>
              </a:lnSpc>
              <a:buFont typeface="Arial" panose="020B0604020202020204" pitchFamily="34" charset="0"/>
              <a:buChar char="•"/>
            </a:pPr>
            <a:r>
              <a:rPr lang="en-US" altLang="en-US" sz="2400" dirty="0"/>
              <a:t>Details needed to report</a:t>
            </a:r>
          </a:p>
          <a:p>
            <a:pPr marL="815302" lvl="1" indent="-349415">
              <a:spcBef>
                <a:spcPts val="611"/>
              </a:spcBef>
              <a:buFont typeface="Arial" panose="020B0604020202020204" pitchFamily="34" charset="0"/>
              <a:buChar char="•"/>
            </a:pPr>
            <a:r>
              <a:rPr lang="en-US" altLang="en-US" sz="2000" dirty="0"/>
              <a:t>Child’s name, age, DOB</a:t>
            </a:r>
          </a:p>
          <a:p>
            <a:pPr marL="815302" lvl="1" indent="-349415">
              <a:spcBef>
                <a:spcPts val="611"/>
              </a:spcBef>
              <a:buFont typeface="Arial" panose="020B0604020202020204" pitchFamily="34" charset="0"/>
              <a:buChar char="•"/>
            </a:pPr>
            <a:r>
              <a:rPr lang="en-US" altLang="en-US" sz="2000" dirty="0"/>
              <a:t>Type of abuse – what they told you or what you witnessed</a:t>
            </a:r>
          </a:p>
          <a:p>
            <a:pPr marL="815302" lvl="1" indent="-349415">
              <a:spcBef>
                <a:spcPts val="611"/>
              </a:spcBef>
              <a:buFont typeface="Arial" panose="020B0604020202020204" pitchFamily="34" charset="0"/>
              <a:buChar char="•"/>
            </a:pPr>
            <a:r>
              <a:rPr lang="en-US" altLang="en-US" sz="2000" dirty="0"/>
              <a:t>Name/relationship of alleged perpetrator</a:t>
            </a:r>
          </a:p>
          <a:p>
            <a:pPr marL="815302" lvl="1" indent="-349415">
              <a:spcBef>
                <a:spcPts val="611"/>
              </a:spcBef>
              <a:buFont typeface="Arial" panose="020B0604020202020204" pitchFamily="34" charset="0"/>
              <a:buChar char="•"/>
            </a:pPr>
            <a:r>
              <a:rPr lang="en-US" altLang="en-US" sz="2000" dirty="0"/>
              <a:t>If child is frightened to return home</a:t>
            </a:r>
          </a:p>
          <a:p>
            <a:pPr marL="349415" indent="-349415">
              <a:lnSpc>
                <a:spcPct val="90000"/>
              </a:lnSpc>
              <a:buFont typeface="Arial" panose="020B0604020202020204" pitchFamily="34" charset="0"/>
              <a:buChar char="•"/>
            </a:pPr>
            <a:r>
              <a:rPr lang="en-US" altLang="en-US" sz="2400" dirty="0"/>
              <a:t>Good information to have if child offers it but do not question for information</a:t>
            </a:r>
          </a:p>
          <a:p>
            <a:pPr marL="815302" lvl="1" indent="-349415">
              <a:lnSpc>
                <a:spcPct val="90000"/>
              </a:lnSpc>
              <a:spcBef>
                <a:spcPts val="611"/>
              </a:spcBef>
              <a:buFont typeface="Arial" panose="020B0604020202020204" pitchFamily="34" charset="0"/>
              <a:buChar char="•"/>
            </a:pPr>
            <a:r>
              <a:rPr lang="en-US" altLang="en-US" sz="2000" dirty="0"/>
              <a:t>Extent of abuse</a:t>
            </a:r>
          </a:p>
          <a:p>
            <a:pPr marL="815302" lvl="1" indent="-349415">
              <a:lnSpc>
                <a:spcPct val="90000"/>
              </a:lnSpc>
              <a:spcBef>
                <a:spcPts val="611"/>
              </a:spcBef>
              <a:buFont typeface="Arial" panose="020B0604020202020204" pitchFamily="34" charset="0"/>
              <a:buChar char="•"/>
            </a:pPr>
            <a:r>
              <a:rPr lang="en-US" altLang="en-US" sz="2000" dirty="0"/>
              <a:t>Frequency/duration</a:t>
            </a:r>
          </a:p>
          <a:p>
            <a:pPr marL="815302" lvl="1" indent="-349415">
              <a:lnSpc>
                <a:spcPct val="90000"/>
              </a:lnSpc>
              <a:spcBef>
                <a:spcPts val="611"/>
              </a:spcBef>
              <a:buFont typeface="Arial" panose="020B0604020202020204" pitchFamily="34" charset="0"/>
              <a:buChar char="•"/>
            </a:pPr>
            <a:r>
              <a:rPr lang="en-US" altLang="en-US" sz="2000" dirty="0"/>
              <a:t>Non-offending caregiver’s knowledge of abuse</a:t>
            </a:r>
          </a:p>
          <a:p>
            <a:pPr marL="349415" indent="-349415">
              <a:lnSpc>
                <a:spcPct val="90000"/>
              </a:lnSpc>
              <a:buFont typeface="Arial" panose="020B0604020202020204" pitchFamily="34" charset="0"/>
              <a:buChar char="•"/>
            </a:pPr>
            <a:r>
              <a:rPr lang="en-US" altLang="en-US" sz="2400" dirty="0"/>
              <a:t>Document conversation with child – outcry witness</a:t>
            </a:r>
            <a:endParaRPr lang="en-US" altLang="en-US" sz="2900" dirty="0"/>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30</a:t>
            </a:fld>
            <a:endParaRPr lang="en-US"/>
          </a:p>
        </p:txBody>
      </p:sp>
    </p:spTree>
    <p:extLst>
      <p:ext uri="{BB962C8B-B14F-4D97-AF65-F5344CB8AC3E}">
        <p14:creationId xmlns:p14="http://schemas.microsoft.com/office/powerpoint/2010/main" val="2144185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ltLang="en-US" dirty="0"/>
              <a:t>REVIEW WHAT THIS IS </a:t>
            </a:r>
          </a:p>
          <a:p>
            <a:pPr>
              <a:lnSpc>
                <a:spcPct val="150000"/>
              </a:lnSpc>
            </a:pPr>
            <a:endParaRPr lang="en-US" altLang="en-US" dirty="0"/>
          </a:p>
          <a:p>
            <a:pPr>
              <a:lnSpc>
                <a:spcPct val="150000"/>
              </a:lnSpc>
            </a:pPr>
            <a:r>
              <a:rPr lang="en-US" altLang="en-US" dirty="0"/>
              <a:t>Signs in Preschool/Elementary Age </a:t>
            </a:r>
          </a:p>
          <a:p>
            <a:pPr>
              <a:lnSpc>
                <a:spcPct val="150000"/>
              </a:lnSpc>
            </a:pPr>
            <a:endParaRPr lang="en-US" altLang="en-US" dirty="0"/>
          </a:p>
          <a:p>
            <a:pPr marL="291179" indent="-291179">
              <a:lnSpc>
                <a:spcPct val="150000"/>
              </a:lnSpc>
              <a:buFont typeface="Arial" panose="020B0604020202020204" pitchFamily="34" charset="0"/>
              <a:buChar char="•"/>
            </a:pPr>
            <a:r>
              <a:rPr lang="en-US" altLang="en-US" dirty="0"/>
              <a:t>Young children exhibiting sexual acting out behaviors</a:t>
            </a:r>
          </a:p>
          <a:p>
            <a:pPr marL="757066" lvl="1" indent="-291179">
              <a:lnSpc>
                <a:spcPct val="150000"/>
              </a:lnSpc>
              <a:buFont typeface="Arial" panose="020B0604020202020204" pitchFamily="34" charset="0"/>
              <a:buChar char="•"/>
            </a:pPr>
            <a:r>
              <a:rPr lang="en-US" altLang="en-US" dirty="0"/>
              <a:t>Actions beyond developmentally appropriate behavior ( preoccupation with genitals, touching other students on their genitals or asking to see private parts repeatedly, forcing another child to engage in sexual behavior) </a:t>
            </a:r>
          </a:p>
          <a:p>
            <a:pPr marL="757066" lvl="1" indent="-291179">
              <a:lnSpc>
                <a:spcPct val="150000"/>
              </a:lnSpc>
              <a:buFont typeface="Arial" panose="020B0604020202020204" pitchFamily="34" charset="0"/>
              <a:buChar char="•"/>
            </a:pPr>
            <a:r>
              <a:rPr lang="en-US" altLang="en-US" dirty="0"/>
              <a:t>Children &lt; 10 can have no legal consequences</a:t>
            </a:r>
          </a:p>
          <a:p>
            <a:pPr marL="465887" lvl="1">
              <a:lnSpc>
                <a:spcPct val="150000"/>
              </a:lnSpc>
            </a:pPr>
            <a:endParaRPr lang="en-US" altLang="en-US" dirty="0"/>
          </a:p>
          <a:p>
            <a:pPr>
              <a:lnSpc>
                <a:spcPct val="150000"/>
              </a:lnSpc>
            </a:pPr>
            <a:endParaRPr lang="en-US" altLang="en-US" dirty="0"/>
          </a:p>
          <a:p>
            <a:pPr>
              <a:lnSpc>
                <a:spcPct val="150000"/>
              </a:lnSpc>
            </a:pPr>
            <a:r>
              <a:rPr lang="en-US" altLang="en-US" dirty="0"/>
              <a:t>Signs of Sexual Abuse in Middle/High School students</a:t>
            </a:r>
          </a:p>
          <a:p>
            <a:pPr marL="291179" indent="-291179">
              <a:lnSpc>
                <a:spcPct val="150000"/>
              </a:lnSpc>
              <a:buFont typeface="Arial" panose="020B0604020202020204" pitchFamily="34" charset="0"/>
              <a:buChar char="•"/>
            </a:pPr>
            <a:r>
              <a:rPr lang="en-US" altLang="en-US" dirty="0"/>
              <a:t>Pre-teen/teens exhibiting sexual behavior</a:t>
            </a:r>
          </a:p>
          <a:p>
            <a:pPr marL="757066" lvl="1" indent="-291179">
              <a:lnSpc>
                <a:spcPct val="150000"/>
              </a:lnSpc>
              <a:buFont typeface="Arial" panose="020B0604020202020204" pitchFamily="34" charset="0"/>
              <a:buChar char="•"/>
            </a:pPr>
            <a:r>
              <a:rPr lang="en-US" altLang="en-US" dirty="0"/>
              <a:t>Sexual activity among peers on campus</a:t>
            </a:r>
          </a:p>
          <a:p>
            <a:pPr marL="757066" lvl="1" indent="-291179">
              <a:lnSpc>
                <a:spcPct val="150000"/>
              </a:lnSpc>
              <a:buFont typeface="Arial" panose="020B0604020202020204" pitchFamily="34" charset="0"/>
              <a:buChar char="•"/>
            </a:pPr>
            <a:r>
              <a:rPr lang="en-US" altLang="en-US" dirty="0"/>
              <a:t>Sexually explicit pictures being shared among students</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31</a:t>
            </a:fld>
            <a:endParaRPr lang="en-US"/>
          </a:p>
        </p:txBody>
      </p:sp>
    </p:spTree>
    <p:extLst>
      <p:ext uri="{BB962C8B-B14F-4D97-AF65-F5344CB8AC3E}">
        <p14:creationId xmlns:p14="http://schemas.microsoft.com/office/powerpoint/2010/main" val="2433255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2947" indent="-291179">
              <a:lnSpc>
                <a:spcPct val="150000"/>
              </a:lnSpc>
              <a:buFont typeface="Arial" panose="020B0604020202020204" pitchFamily="34" charset="0"/>
              <a:buChar char="•"/>
            </a:pPr>
            <a:r>
              <a:rPr lang="en-US" altLang="en-US" dirty="0"/>
              <a:t>Children &lt; 10 </a:t>
            </a:r>
          </a:p>
          <a:p>
            <a:pPr marL="757066" lvl="1" indent="-291179">
              <a:lnSpc>
                <a:spcPct val="150000"/>
              </a:lnSpc>
              <a:buFont typeface="Arial" panose="020B0604020202020204" pitchFamily="34" charset="0"/>
              <a:buChar char="•"/>
            </a:pPr>
            <a:r>
              <a:rPr lang="en-US" altLang="en-US" dirty="0"/>
              <a:t>Report to CPS ensure safety of both children involved. Please include any additional behavior, academic, or emotional changes in either child. </a:t>
            </a:r>
          </a:p>
          <a:p>
            <a:pPr marL="1222953" lvl="2" indent="-291179">
              <a:lnSpc>
                <a:spcPct val="150000"/>
              </a:lnSpc>
              <a:buFont typeface="Arial" panose="020B0604020202020204" pitchFamily="34" charset="0"/>
              <a:buChar char="•"/>
            </a:pPr>
            <a:r>
              <a:rPr lang="en-US" altLang="en-US" dirty="0"/>
              <a:t>Purpose is to determine if children have experienced abuse</a:t>
            </a:r>
          </a:p>
          <a:p>
            <a:pPr marL="757066" lvl="1" indent="-291179">
              <a:lnSpc>
                <a:spcPct val="150000"/>
              </a:lnSpc>
              <a:buFont typeface="Arial" panose="020B0604020202020204" pitchFamily="34" charset="0"/>
              <a:buChar char="•"/>
            </a:pPr>
            <a:r>
              <a:rPr lang="en-US" altLang="en-US" dirty="0"/>
              <a:t>Follow school policy regarding notifying family of victim</a:t>
            </a:r>
          </a:p>
          <a:p>
            <a:pPr marL="757066" lvl="1" indent="-291179">
              <a:lnSpc>
                <a:spcPct val="150000"/>
              </a:lnSpc>
              <a:buFont typeface="Arial" panose="020B0604020202020204" pitchFamily="34" charset="0"/>
              <a:buChar char="•"/>
            </a:pPr>
            <a:endParaRPr lang="en-US" altLang="en-US" dirty="0"/>
          </a:p>
          <a:p>
            <a:pPr marL="562947" indent="-291179">
              <a:lnSpc>
                <a:spcPct val="150000"/>
              </a:lnSpc>
              <a:buFont typeface="Arial" panose="020B0604020202020204" pitchFamily="34" charset="0"/>
              <a:buChar char="•"/>
            </a:pPr>
            <a:r>
              <a:rPr lang="en-US" altLang="en-US" dirty="0"/>
              <a:t>Pre-teen/teens</a:t>
            </a:r>
          </a:p>
          <a:p>
            <a:pPr marL="757066" lvl="1" indent="-291179">
              <a:lnSpc>
                <a:spcPct val="150000"/>
              </a:lnSpc>
              <a:buFont typeface="Arial" panose="020B0604020202020204" pitchFamily="34" charset="0"/>
              <a:buChar char="•"/>
            </a:pPr>
            <a:r>
              <a:rPr lang="en-US" altLang="en-US" dirty="0"/>
              <a:t>Reports should be made to school PD </a:t>
            </a:r>
          </a:p>
          <a:p>
            <a:pPr marL="757066" lvl="1" indent="-291179">
              <a:lnSpc>
                <a:spcPct val="150000"/>
              </a:lnSpc>
              <a:buFont typeface="Arial" panose="020B0604020202020204" pitchFamily="34" charset="0"/>
              <a:buChar char="•"/>
            </a:pPr>
            <a:r>
              <a:rPr lang="en-US" altLang="en-US" dirty="0"/>
              <a:t>Report is made to investigate “consent”</a:t>
            </a:r>
          </a:p>
          <a:p>
            <a:pPr marL="1222953" lvl="2" indent="-291179">
              <a:lnSpc>
                <a:spcPct val="150000"/>
              </a:lnSpc>
              <a:buFont typeface="Arial" panose="020B0604020202020204" pitchFamily="34" charset="0"/>
              <a:buChar char="•"/>
            </a:pPr>
            <a:r>
              <a:rPr lang="en-US" altLang="en-US" dirty="0"/>
              <a:t>No youth under 17 can give consent to sexual activity. </a:t>
            </a:r>
          </a:p>
          <a:p>
            <a:pPr marL="757066" lvl="1" indent="-291179">
              <a:lnSpc>
                <a:spcPct val="150000"/>
              </a:lnSpc>
              <a:buFont typeface="Arial" panose="020B0604020202020204" pitchFamily="34" charset="0"/>
              <a:buChar char="•"/>
            </a:pPr>
            <a:r>
              <a:rPr lang="en-US" altLang="en-US" dirty="0"/>
              <a:t>Helps identify potential patterns by aggressors </a:t>
            </a:r>
          </a:p>
          <a:p>
            <a:pPr marL="757066" lvl="1" indent="-291179">
              <a:lnSpc>
                <a:spcPct val="150000"/>
              </a:lnSpc>
              <a:buFont typeface="Arial" panose="020B0604020202020204" pitchFamily="34" charset="0"/>
              <a:buChar char="•"/>
            </a:pPr>
            <a:r>
              <a:rPr lang="en-US" altLang="en-US" dirty="0"/>
              <a:t>Identifies vulnerable victims</a:t>
            </a:r>
          </a:p>
          <a:p>
            <a:pPr marL="757066" lvl="1" indent="-291179">
              <a:lnSpc>
                <a:spcPct val="150000"/>
              </a:lnSpc>
              <a:buFont typeface="Arial" panose="020B0604020202020204" pitchFamily="34" charset="0"/>
              <a:buChar char="•"/>
            </a:pPr>
            <a:endParaRPr lang="en-US" altLang="en-US" dirty="0"/>
          </a:p>
          <a:p>
            <a:pPr marL="757066" lvl="1" indent="-291179">
              <a:lnSpc>
                <a:spcPct val="150000"/>
              </a:lnSpc>
              <a:buFont typeface="Arial" panose="020B0604020202020204" pitchFamily="34" charset="0"/>
              <a:buChar char="•"/>
            </a:pPr>
            <a:r>
              <a:rPr lang="en-US" altLang="en-US" dirty="0"/>
              <a:t>Follow school policy regarding notifying family of victim</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32</a:t>
            </a:fld>
            <a:endParaRPr lang="en-US"/>
          </a:p>
        </p:txBody>
      </p:sp>
    </p:spTree>
    <p:extLst>
      <p:ext uri="{BB962C8B-B14F-4D97-AF65-F5344CB8AC3E}">
        <p14:creationId xmlns:p14="http://schemas.microsoft.com/office/powerpoint/2010/main" val="4094506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lnSpc>
                <a:spcPct val="150000"/>
              </a:lnSpc>
              <a:buFont typeface="Arial" panose="020B0604020202020204" pitchFamily="34" charset="0"/>
              <a:buChar char="•"/>
            </a:pPr>
            <a:r>
              <a:rPr lang="en-US" altLang="en-US" sz="2000" dirty="0"/>
              <a:t>Boundary violations</a:t>
            </a:r>
          </a:p>
          <a:p>
            <a:pPr marL="291179" indent="-291179">
              <a:lnSpc>
                <a:spcPct val="150000"/>
              </a:lnSpc>
              <a:buFont typeface="Arial" panose="020B0604020202020204" pitchFamily="34" charset="0"/>
              <a:buChar char="•"/>
            </a:pPr>
            <a:r>
              <a:rPr lang="en-US" altLang="en-US" sz="2000" dirty="0"/>
              <a:t>Pattern of complaints about inappropriate physical contact with students</a:t>
            </a:r>
          </a:p>
          <a:p>
            <a:pPr marL="291179" indent="-291179">
              <a:lnSpc>
                <a:spcPct val="150000"/>
              </a:lnSpc>
              <a:buFont typeface="Arial" panose="020B0604020202020204" pitchFamily="34" charset="0"/>
              <a:buChar char="•"/>
            </a:pPr>
            <a:r>
              <a:rPr lang="en-US" altLang="en-US" sz="2000" dirty="0"/>
              <a:t>Students sharing comments about staff</a:t>
            </a:r>
          </a:p>
          <a:p>
            <a:pPr marL="757066" lvl="1" indent="-291179">
              <a:lnSpc>
                <a:spcPct val="150000"/>
              </a:lnSpc>
              <a:buFont typeface="Arial" panose="020B0604020202020204" pitchFamily="34" charset="0"/>
              <a:buChar char="•"/>
            </a:pPr>
            <a:r>
              <a:rPr lang="en-US" altLang="en-US" sz="2000" dirty="0"/>
              <a:t>“He’s creepy”</a:t>
            </a:r>
          </a:p>
          <a:p>
            <a:pPr marL="757066" lvl="1" indent="-291179">
              <a:lnSpc>
                <a:spcPct val="150000"/>
              </a:lnSpc>
              <a:buFont typeface="Arial" panose="020B0604020202020204" pitchFamily="34" charset="0"/>
              <a:buChar char="•"/>
            </a:pPr>
            <a:r>
              <a:rPr lang="en-US" altLang="en-US" sz="2000" dirty="0"/>
              <a:t>“She likes certain boys”</a:t>
            </a:r>
          </a:p>
          <a:p>
            <a:pPr marL="291179" indent="-291179">
              <a:lnSpc>
                <a:spcPct val="150000"/>
              </a:lnSpc>
              <a:buFont typeface="Arial" panose="020B0604020202020204" pitchFamily="34" charset="0"/>
              <a:buChar char="•"/>
            </a:pPr>
            <a:r>
              <a:rPr lang="en-US" altLang="en-US" sz="2000" dirty="0"/>
              <a:t>Teacher spending time behind closed doors with students</a:t>
            </a:r>
          </a:p>
          <a:p>
            <a:pPr marL="291179" indent="-291179">
              <a:lnSpc>
                <a:spcPct val="150000"/>
              </a:lnSpc>
              <a:buFont typeface="Arial" panose="020B0604020202020204" pitchFamily="34" charset="0"/>
              <a:buChar char="•"/>
            </a:pPr>
            <a:r>
              <a:rPr lang="en-US" altLang="en-US" sz="2000" dirty="0"/>
              <a:t>Unnecessary one on one time with students</a:t>
            </a:r>
          </a:p>
          <a:p>
            <a:pPr marL="291179" indent="-291179">
              <a:lnSpc>
                <a:spcPct val="150000"/>
              </a:lnSpc>
              <a:buFont typeface="Arial" panose="020B0604020202020204" pitchFamily="34" charset="0"/>
              <a:buChar char="•"/>
            </a:pPr>
            <a:r>
              <a:rPr lang="en-US" altLang="en-US" sz="2000" dirty="0"/>
              <a:t>Communication with students outside school platforms</a:t>
            </a:r>
          </a:p>
          <a:p>
            <a:pPr marL="291179" indent="-291179">
              <a:lnSpc>
                <a:spcPct val="150000"/>
              </a:lnSpc>
              <a:buFont typeface="Arial" panose="020B0604020202020204" pitchFamily="34" charset="0"/>
              <a:buChar char="•"/>
            </a:pPr>
            <a:r>
              <a:rPr lang="en-US" altLang="en-US" sz="2000" dirty="0"/>
              <a:t>Contact with students outside of school</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33</a:t>
            </a:fld>
            <a:endParaRPr lang="en-US"/>
          </a:p>
        </p:txBody>
      </p:sp>
    </p:spTree>
    <p:extLst>
      <p:ext uri="{BB962C8B-B14F-4D97-AF65-F5344CB8AC3E}">
        <p14:creationId xmlns:p14="http://schemas.microsoft.com/office/powerpoint/2010/main" val="309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t>Follow school policy regarding notification of parents</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34</a:t>
            </a:fld>
            <a:endParaRPr lang="en-US"/>
          </a:p>
        </p:txBody>
      </p:sp>
    </p:spTree>
    <p:extLst>
      <p:ext uri="{BB962C8B-B14F-4D97-AF65-F5344CB8AC3E}">
        <p14:creationId xmlns:p14="http://schemas.microsoft.com/office/powerpoint/2010/main" val="1664868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with special needs require more attention </a:t>
            </a:r>
            <a:r>
              <a:rPr lang="en-US"/>
              <a:t>and patience</a:t>
            </a:r>
          </a:p>
          <a:p>
            <a:endParaRPr lang="en-US" dirty="0"/>
          </a:p>
          <a:p>
            <a:r>
              <a:rPr lang="en-US" dirty="0"/>
              <a:t>Notice when you become frustrated and create a plan to ask for help. </a:t>
            </a:r>
          </a:p>
          <a:p>
            <a:r>
              <a:rPr lang="en-US" dirty="0"/>
              <a:t>Take frequent breaks if possible. </a:t>
            </a:r>
          </a:p>
          <a:p>
            <a:r>
              <a:rPr lang="en-US" dirty="0"/>
              <a:t>Allow another person to help with situations which easily frustrate you. </a:t>
            </a:r>
          </a:p>
          <a:p>
            <a:r>
              <a:rPr lang="en-US" dirty="0"/>
              <a:t>Utilize resources provided by your district or insurance. Investing in your own mental health will reduce burnout. </a:t>
            </a:r>
          </a:p>
        </p:txBody>
      </p:sp>
      <p:sp>
        <p:nvSpPr>
          <p:cNvPr id="4" name="Slide Number Placeholder 3"/>
          <p:cNvSpPr>
            <a:spLocks noGrp="1"/>
          </p:cNvSpPr>
          <p:nvPr>
            <p:ph type="sldNum" sz="quarter" idx="5"/>
          </p:nvPr>
        </p:nvSpPr>
        <p:spPr/>
        <p:txBody>
          <a:bodyPr/>
          <a:lstStyle/>
          <a:p>
            <a:fld id="{C634BC2A-C8BB-424A-8B0C-9CF22EC82E69}" type="slidenum">
              <a:rPr lang="en-US" smtClean="0"/>
              <a:t>35</a:t>
            </a:fld>
            <a:endParaRPr lang="en-US"/>
          </a:p>
        </p:txBody>
      </p:sp>
    </p:spTree>
    <p:extLst>
      <p:ext uri="{BB962C8B-B14F-4D97-AF65-F5344CB8AC3E}">
        <p14:creationId xmlns:p14="http://schemas.microsoft.com/office/powerpoint/2010/main" val="3172423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34BC2A-C8BB-424A-8B0C-9CF22EC82E69}" type="slidenum">
              <a:rPr lang="en-US" smtClean="0"/>
              <a:t>36</a:t>
            </a:fld>
            <a:endParaRPr lang="en-US"/>
          </a:p>
        </p:txBody>
      </p:sp>
    </p:spTree>
    <p:extLst>
      <p:ext uri="{BB962C8B-B14F-4D97-AF65-F5344CB8AC3E}">
        <p14:creationId xmlns:p14="http://schemas.microsoft.com/office/powerpoint/2010/main" val="3458391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34BC2A-C8BB-424A-8B0C-9CF22EC82E69}" type="slidenum">
              <a:rPr lang="en-US" smtClean="0"/>
              <a:t>37</a:t>
            </a:fld>
            <a:endParaRPr lang="en-US"/>
          </a:p>
        </p:txBody>
      </p:sp>
    </p:spTree>
    <p:extLst>
      <p:ext uri="{BB962C8B-B14F-4D97-AF65-F5344CB8AC3E}">
        <p14:creationId xmlns:p14="http://schemas.microsoft.com/office/powerpoint/2010/main" val="1152039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34BC2A-C8BB-424A-8B0C-9CF22EC82E69}" type="slidenum">
              <a:rPr lang="en-US" smtClean="0"/>
              <a:t>38</a:t>
            </a:fld>
            <a:endParaRPr lang="en-US"/>
          </a:p>
        </p:txBody>
      </p:sp>
    </p:spTree>
    <p:extLst>
      <p:ext uri="{BB962C8B-B14F-4D97-AF65-F5344CB8AC3E}">
        <p14:creationId xmlns:p14="http://schemas.microsoft.com/office/powerpoint/2010/main" val="380650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30-50% increase in domestic violence reports in our region during COVID-19.</a:t>
            </a:r>
          </a:p>
          <a:p>
            <a:r>
              <a:rPr lang="en-US" dirty="0"/>
              <a:t>We saw more severe cases of physical abuse. </a:t>
            </a:r>
          </a:p>
          <a:p>
            <a:endParaRPr lang="en-US" dirty="0"/>
          </a:p>
          <a:p>
            <a:r>
              <a:rPr lang="en-US" dirty="0"/>
              <a:t>5,360 reports were reviewed in our CAC for possible interviews resulting in 2458 meeting criteria for an interview. This is up 53% from 2019. </a:t>
            </a:r>
          </a:p>
          <a:p>
            <a:endParaRPr lang="en-US" dirty="0"/>
          </a:p>
          <a:p>
            <a:r>
              <a:rPr lang="en-US" dirty="0"/>
              <a:t>3,524 children and families were served in our CASA and CAC programs in 2020. </a:t>
            </a:r>
          </a:p>
        </p:txBody>
      </p:sp>
      <p:sp>
        <p:nvSpPr>
          <p:cNvPr id="4" name="Slide Number Placeholder 3"/>
          <p:cNvSpPr>
            <a:spLocks noGrp="1"/>
          </p:cNvSpPr>
          <p:nvPr>
            <p:ph type="sldNum" sz="quarter" idx="5"/>
          </p:nvPr>
        </p:nvSpPr>
        <p:spPr/>
        <p:txBody>
          <a:bodyPr/>
          <a:lstStyle/>
          <a:p>
            <a:fld id="{C634BC2A-C8BB-424A-8B0C-9CF22EC82E69}" type="slidenum">
              <a:rPr lang="en-US" smtClean="0"/>
              <a:t>4</a:t>
            </a:fld>
            <a:endParaRPr lang="en-US"/>
          </a:p>
        </p:txBody>
      </p:sp>
    </p:spTree>
    <p:extLst>
      <p:ext uri="{BB962C8B-B14F-4D97-AF65-F5344CB8AC3E}">
        <p14:creationId xmlns:p14="http://schemas.microsoft.com/office/powerpoint/2010/main" val="1638308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5</a:t>
            </a:fld>
            <a:endParaRPr lang="en-US"/>
          </a:p>
        </p:txBody>
      </p:sp>
    </p:spTree>
    <p:extLst>
      <p:ext uri="{BB962C8B-B14F-4D97-AF65-F5344CB8AC3E}">
        <p14:creationId xmlns:p14="http://schemas.microsoft.com/office/powerpoint/2010/main" val="2700894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34BC2A-C8BB-424A-8B0C-9CF22EC82E69}" type="slidenum">
              <a:rPr lang="en-US" smtClean="0"/>
              <a:t>6</a:t>
            </a:fld>
            <a:endParaRPr lang="en-US"/>
          </a:p>
        </p:txBody>
      </p:sp>
    </p:spTree>
    <p:extLst>
      <p:ext uri="{BB962C8B-B14F-4D97-AF65-F5344CB8AC3E}">
        <p14:creationId xmlns:p14="http://schemas.microsoft.com/office/powerpoint/2010/main" val="3832811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34BC2A-C8BB-424A-8B0C-9CF22EC82E69}" type="slidenum">
              <a:rPr lang="en-US" smtClean="0"/>
              <a:t>7</a:t>
            </a:fld>
            <a:endParaRPr lang="en-US"/>
          </a:p>
        </p:txBody>
      </p:sp>
    </p:spTree>
    <p:extLst>
      <p:ext uri="{BB962C8B-B14F-4D97-AF65-F5344CB8AC3E}">
        <p14:creationId xmlns:p14="http://schemas.microsoft.com/office/powerpoint/2010/main" val="216772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Neglect is the most common form of abuse according to Child Trends for FY 2019 both in Texas and across the nation.  This is reflective in the number of children served in our CASA program where 65% of the children served are primarily a result of neglect. </a:t>
            </a:r>
          </a:p>
          <a:p>
            <a:endParaRPr lang="en-US" dirty="0"/>
          </a:p>
          <a:p>
            <a:r>
              <a:rPr lang="en-US" dirty="0"/>
              <a:t>Many types of abuse overlap with each other which means that when we see one type of abuse, we need also be looking for other types of abuse. </a:t>
            </a:r>
          </a:p>
          <a:p>
            <a:endParaRPr lang="en-US" dirty="0"/>
          </a:p>
          <a:p>
            <a:r>
              <a:rPr lang="en-US" dirty="0"/>
              <a:t>Domestic violence is a risk factor for child abuse. Rates of domestic violence co-occur from 30% to 60% </a:t>
            </a:r>
          </a:p>
          <a:p>
            <a:endParaRPr lang="en-US" dirty="0"/>
          </a:p>
          <a:p>
            <a:r>
              <a:rPr lang="en-US" dirty="0"/>
              <a:t>The Children’s Advocacy Center sees children who have experienced sexual abuse,  serious physical abuse, or witness of violent crimes</a:t>
            </a:r>
          </a:p>
          <a:p>
            <a:r>
              <a:rPr lang="en-US" dirty="0"/>
              <a:t>66% of their cases are for sexual abuse 22% are for physical abuse and 7% are witness to violent crime.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8</a:t>
            </a:fld>
            <a:endParaRPr lang="en-US"/>
          </a:p>
        </p:txBody>
      </p:sp>
    </p:spTree>
    <p:extLst>
      <p:ext uri="{BB962C8B-B14F-4D97-AF65-F5344CB8AC3E}">
        <p14:creationId xmlns:p14="http://schemas.microsoft.com/office/powerpoint/2010/main" val="9384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in 10 children will experience sexual abuse before their 18</a:t>
            </a:r>
            <a:r>
              <a:rPr lang="en-US" baseline="30000" dirty="0"/>
              <a:t>th</a:t>
            </a:r>
            <a:r>
              <a:rPr lang="en-US" dirty="0"/>
              <a:t> birthday. </a:t>
            </a:r>
          </a:p>
          <a:p>
            <a:r>
              <a:rPr lang="en-US" dirty="0"/>
              <a:t>40 % of sexually abused children will be revictimized in their lifetime. </a:t>
            </a:r>
          </a:p>
          <a:p>
            <a:r>
              <a:rPr lang="en-US" dirty="0"/>
              <a:t>98% of children are abused by someone they know </a:t>
            </a:r>
          </a:p>
          <a:p>
            <a:endParaRPr lang="en-US" dirty="0"/>
          </a:p>
        </p:txBody>
      </p:sp>
      <p:sp>
        <p:nvSpPr>
          <p:cNvPr id="4" name="Slide Number Placeholder 3"/>
          <p:cNvSpPr>
            <a:spLocks noGrp="1"/>
          </p:cNvSpPr>
          <p:nvPr>
            <p:ph type="sldNum" sz="quarter" idx="5"/>
          </p:nvPr>
        </p:nvSpPr>
        <p:spPr/>
        <p:txBody>
          <a:bodyPr/>
          <a:lstStyle/>
          <a:p>
            <a:fld id="{C634BC2A-C8BB-424A-8B0C-9CF22EC82E69}" type="slidenum">
              <a:rPr lang="en-US" smtClean="0"/>
              <a:t>9</a:t>
            </a:fld>
            <a:endParaRPr lang="en-US"/>
          </a:p>
        </p:txBody>
      </p:sp>
    </p:spTree>
    <p:extLst>
      <p:ext uri="{BB962C8B-B14F-4D97-AF65-F5344CB8AC3E}">
        <p14:creationId xmlns:p14="http://schemas.microsoft.com/office/powerpoint/2010/main" val="3348822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87"/>
            <a:ext cx="9144000" cy="6854825"/>
          </a:xfrm>
          <a:prstGeom prst="rect">
            <a:avLst/>
          </a:prstGeom>
        </p:spPr>
      </p:pic>
    </p:spTree>
    <p:extLst>
      <p:ext uri="{BB962C8B-B14F-4D97-AF65-F5344CB8AC3E}">
        <p14:creationId xmlns:p14="http://schemas.microsoft.com/office/powerpoint/2010/main" val="325422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E5BD4-806E-4E3D-B15F-7FEC20B5B13F}"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263650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E5BD4-806E-4E3D-B15F-7FEC20B5B13F}"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261477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09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FE5BD4-806E-4E3D-B15F-7FEC20B5B13F}" type="datetimeFigureOut">
              <a:rPr lang="en-US" smtClean="0"/>
              <a:t>6/28/22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666157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FE5BD4-806E-4E3D-B15F-7FEC20B5B13F}"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157006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FE5BD4-806E-4E3D-B15F-7FEC20B5B13F}" type="datetimeFigureOut">
              <a:rPr lang="en-US" smtClean="0"/>
              <a:t>6/28/22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2891786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FE5BD4-806E-4E3D-B15F-7FEC20B5B13F}" type="datetimeFigureOut">
              <a:rPr lang="en-US" smtClean="0"/>
              <a:t>6/28/22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246533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E5BD4-806E-4E3D-B15F-7FEC20B5B13F}" type="datetimeFigureOut">
              <a:rPr lang="en-US" smtClean="0"/>
              <a:t>6/28/22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170625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FE5BD4-806E-4E3D-B15F-7FEC20B5B13F}"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77998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FE5BD4-806E-4E3D-B15F-7FEC20B5B13F}" type="datetimeFigureOut">
              <a:rPr lang="en-US" smtClean="0"/>
              <a:t>6/28/22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4A555A-92E8-4054-A4EB-6D26BD0575D0}" type="slidenum">
              <a:rPr lang="en-US" smtClean="0"/>
              <a:t>‹#›</a:t>
            </a:fld>
            <a:endParaRPr lang="en-US"/>
          </a:p>
        </p:txBody>
      </p:sp>
    </p:spTree>
    <p:extLst>
      <p:ext uri="{BB962C8B-B14F-4D97-AF65-F5344CB8AC3E}">
        <p14:creationId xmlns:p14="http://schemas.microsoft.com/office/powerpoint/2010/main" val="3855960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E5BD4-806E-4E3D-B15F-7FEC20B5B13F}" type="datetimeFigureOut">
              <a:rPr lang="en-US" smtClean="0"/>
              <a:t>6/28/22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A555A-92E8-4054-A4EB-6D26BD0575D0}" type="slidenum">
              <a:rPr lang="en-US" smtClean="0"/>
              <a:t>‹#›</a:t>
            </a:fld>
            <a:endParaRPr lang="en-US"/>
          </a:p>
        </p:txBody>
      </p:sp>
    </p:spTree>
    <p:extLst>
      <p:ext uri="{BB962C8B-B14F-4D97-AF65-F5344CB8AC3E}">
        <p14:creationId xmlns:p14="http://schemas.microsoft.com/office/powerpoint/2010/main" val="2244472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26.xml"/><Relationship Id="rId5" Type="http://schemas.openxmlformats.org/officeDocument/2006/relationships/slideLayout" Target="../slideLayouts/slideLayout7.xml"/><Relationship Id="rId4" Type="http://schemas.openxmlformats.org/officeDocument/2006/relationships/tags" Target="../tags/tag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6DD050-6EC7-4959-87CD-790697D9A3B6}"/>
              </a:ext>
            </a:extLst>
          </p:cNvPr>
          <p:cNvPicPr>
            <a:picLocks noChangeAspect="1"/>
          </p:cNvPicPr>
          <p:nvPr/>
        </p:nvPicPr>
        <p:blipFill>
          <a:blip r:embed="rId3"/>
          <a:stretch>
            <a:fillRect/>
          </a:stretch>
        </p:blipFill>
        <p:spPr>
          <a:xfrm>
            <a:off x="451944" y="1727563"/>
            <a:ext cx="8156027" cy="42748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8914" name="Title 1">
            <a:extLst>
              <a:ext uri="{FF2B5EF4-FFF2-40B4-BE49-F238E27FC236}">
                <a16:creationId xmlns:a16="http://schemas.microsoft.com/office/drawing/2014/main" id="{31293F60-F6B1-4BFE-B162-1E64949F71F0}"/>
              </a:ext>
            </a:extLst>
          </p:cNvPr>
          <p:cNvSpPr>
            <a:spLocks noGrp="1" noChangeArrowheads="1"/>
          </p:cNvSpPr>
          <p:nvPr>
            <p:ph type="title" idx="4294967295"/>
          </p:nvPr>
        </p:nvSpPr>
        <p:spPr>
          <a:xfrm>
            <a:off x="225972" y="-1147609"/>
            <a:ext cx="8692056" cy="400645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eaLnBrk="1" hangingPunct="1"/>
            <a:r>
              <a:rPr lang="en-US" altLang="en-US" dirty="0">
                <a:solidFill>
                  <a:schemeClr val="bg1"/>
                </a:solidFill>
                <a:latin typeface="Calibri" panose="020F0502020204030204" pitchFamily="34" charset="0"/>
                <a:cs typeface="Calibri" panose="020F0502020204030204" pitchFamily="34" charset="0"/>
              </a:rPr>
              <a:t>Recognizing and Responding </a:t>
            </a:r>
            <a:br>
              <a:rPr lang="en-US" altLang="en-US" dirty="0">
                <a:solidFill>
                  <a:schemeClr val="bg1"/>
                </a:solidFill>
                <a:latin typeface="Calibri" panose="020F0502020204030204" pitchFamily="34" charset="0"/>
                <a:cs typeface="Calibri" panose="020F0502020204030204" pitchFamily="34" charset="0"/>
              </a:rPr>
            </a:br>
            <a:r>
              <a:rPr lang="en-US" altLang="en-US" dirty="0">
                <a:solidFill>
                  <a:schemeClr val="bg1"/>
                </a:solidFill>
                <a:latin typeface="Calibri" panose="020F0502020204030204" pitchFamily="34" charset="0"/>
                <a:cs typeface="Calibri" panose="020F0502020204030204" pitchFamily="34" charset="0"/>
              </a:rPr>
              <a:t>to Child Abuse </a:t>
            </a:r>
          </a:p>
        </p:txBody>
      </p:sp>
    </p:spTree>
    <p:extLst>
      <p:ext uri="{BB962C8B-B14F-4D97-AF65-F5344CB8AC3E}">
        <p14:creationId xmlns:p14="http://schemas.microsoft.com/office/powerpoint/2010/main" val="144914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32C60F-079C-4DEE-8868-4309B4FEBAD0}"/>
              </a:ext>
            </a:extLst>
          </p:cNvPr>
          <p:cNvSpPr txBox="1">
            <a:spLocks noChangeArrowheads="1"/>
          </p:cNvSpPr>
          <p:nvPr/>
        </p:nvSpPr>
        <p:spPr>
          <a:xfrm>
            <a:off x="495300" y="401052"/>
            <a:ext cx="8153400" cy="990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dirty="0">
                <a:solidFill>
                  <a:schemeClr val="bg1"/>
                </a:solidFill>
                <a:latin typeface="Calibri" panose="020F0502020204030204" pitchFamily="34" charset="0"/>
                <a:cs typeface="Calibri" panose="020F0502020204030204" pitchFamily="34" charset="0"/>
              </a:rPr>
              <a:t>Child Abuse Facts </a:t>
            </a:r>
          </a:p>
        </p:txBody>
      </p:sp>
      <p:sp>
        <p:nvSpPr>
          <p:cNvPr id="5" name="TextBox 4">
            <a:extLst>
              <a:ext uri="{FF2B5EF4-FFF2-40B4-BE49-F238E27FC236}">
                <a16:creationId xmlns:a16="http://schemas.microsoft.com/office/drawing/2014/main" id="{F65F2992-649F-4339-A7C5-F6B7BB8567DE}"/>
              </a:ext>
            </a:extLst>
          </p:cNvPr>
          <p:cNvSpPr txBox="1"/>
          <p:nvPr/>
        </p:nvSpPr>
        <p:spPr>
          <a:xfrm>
            <a:off x="570917" y="3644742"/>
            <a:ext cx="1360331" cy="707886"/>
          </a:xfrm>
          <a:prstGeom prst="rect">
            <a:avLst/>
          </a:prstGeom>
          <a:noFill/>
        </p:spPr>
        <p:txBody>
          <a:bodyPr wrap="square">
            <a:spAutoFit/>
          </a:bodyPr>
          <a:lstStyle/>
          <a:p>
            <a:pPr eaLnBrk="1" hangingPunct="1"/>
            <a:r>
              <a:rPr lang="en-US" altLang="en-US" sz="4000" dirty="0"/>
              <a:t> </a:t>
            </a:r>
          </a:p>
        </p:txBody>
      </p:sp>
      <p:graphicFrame>
        <p:nvGraphicFramePr>
          <p:cNvPr id="20" name="Chart 19">
            <a:extLst>
              <a:ext uri="{FF2B5EF4-FFF2-40B4-BE49-F238E27FC236}">
                <a16:creationId xmlns:a16="http://schemas.microsoft.com/office/drawing/2014/main" id="{A462A19E-AF31-4DCC-A367-7C280DCF4E7E}"/>
              </a:ext>
            </a:extLst>
          </p:cNvPr>
          <p:cNvGraphicFramePr/>
          <p:nvPr>
            <p:extLst>
              <p:ext uri="{D42A27DB-BD31-4B8C-83A1-F6EECF244321}">
                <p14:modId xmlns:p14="http://schemas.microsoft.com/office/powerpoint/2010/main" val="1427029354"/>
              </p:ext>
            </p:extLst>
          </p:nvPr>
        </p:nvGraphicFramePr>
        <p:xfrm>
          <a:off x="0" y="1606731"/>
          <a:ext cx="9144000" cy="44222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906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500"/>
                                  </p:stCondLst>
                                  <p:childTnLst>
                                    <p:set>
                                      <p:cBhvr>
                                        <p:cTn id="6" dur="1" fill="hold">
                                          <p:stCondLst>
                                            <p:cond delay="0"/>
                                          </p:stCondLst>
                                        </p:cTn>
                                        <p:tgtEl>
                                          <p:spTgt spid="20">
                                            <p:graphicEl>
                                              <a:chart seriesIdx="-4" categoryIdx="0" bldStep="category"/>
                                            </p:graphicEl>
                                          </p:spTgt>
                                        </p:tgtEl>
                                        <p:attrNameLst>
                                          <p:attrName>style.visibility</p:attrName>
                                        </p:attrNameLst>
                                      </p:cBhvr>
                                      <p:to>
                                        <p:strVal val="visible"/>
                                      </p:to>
                                    </p:set>
                                    <p:animEffect transition="in" filter="wheel(1)">
                                      <p:cBhvr>
                                        <p:cTn id="7" dur="2000"/>
                                        <p:tgtEl>
                                          <p:spTgt spid="20">
                                            <p:graphicEl>
                                              <a:chart seriesIdx="-4" categoryIdx="0" bldStep="category"/>
                                            </p:graphicEl>
                                          </p:spTgt>
                                        </p:tgtEl>
                                      </p:cBhvr>
                                    </p:animEffect>
                                  </p:childTnLst>
                                </p:cTn>
                              </p:par>
                            </p:childTnLst>
                          </p:cTn>
                        </p:par>
                        <p:par>
                          <p:cTn id="8" fill="hold">
                            <p:stCondLst>
                              <p:cond delay="2500"/>
                            </p:stCondLst>
                            <p:childTnLst>
                              <p:par>
                                <p:cTn id="9" presetID="21" presetClass="entr" presetSubtype="1" fill="hold" grpId="0" nodeType="afterEffect">
                                  <p:stCondLst>
                                    <p:cond delay="0"/>
                                  </p:stCondLst>
                                  <p:childTnLst>
                                    <p:set>
                                      <p:cBhvr>
                                        <p:cTn id="10" dur="1" fill="hold">
                                          <p:stCondLst>
                                            <p:cond delay="0"/>
                                          </p:stCondLst>
                                        </p:cTn>
                                        <p:tgtEl>
                                          <p:spTgt spid="20">
                                            <p:graphicEl>
                                              <a:chart seriesIdx="-4" categoryIdx="1" bldStep="category"/>
                                            </p:graphicEl>
                                          </p:spTgt>
                                        </p:tgtEl>
                                        <p:attrNameLst>
                                          <p:attrName>style.visibility</p:attrName>
                                        </p:attrNameLst>
                                      </p:cBhvr>
                                      <p:to>
                                        <p:strVal val="visible"/>
                                      </p:to>
                                    </p:set>
                                    <p:animEffect transition="in" filter="wheel(1)">
                                      <p:cBhvr>
                                        <p:cTn id="11" dur="2000"/>
                                        <p:tgtEl>
                                          <p:spTgt spid="20">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category"/>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1FE673-9EA8-4BF7-BB7F-187102545755}"/>
              </a:ext>
            </a:extLst>
          </p:cNvPr>
          <p:cNvSpPr txBox="1"/>
          <p:nvPr/>
        </p:nvSpPr>
        <p:spPr>
          <a:xfrm>
            <a:off x="180472" y="357681"/>
            <a:ext cx="8184209"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400" dirty="0">
                <a:solidFill>
                  <a:schemeClr val="bg1"/>
                </a:solidFill>
              </a:rPr>
              <a:t>Children with Disabilities</a:t>
            </a:r>
          </a:p>
        </p:txBody>
      </p:sp>
      <p:graphicFrame>
        <p:nvGraphicFramePr>
          <p:cNvPr id="3" name="Diagram 2">
            <a:extLst>
              <a:ext uri="{FF2B5EF4-FFF2-40B4-BE49-F238E27FC236}">
                <a16:creationId xmlns:a16="http://schemas.microsoft.com/office/drawing/2014/main" id="{923A85E2-44D2-4345-8E78-7EA4712977F8}"/>
              </a:ext>
            </a:extLst>
          </p:cNvPr>
          <p:cNvGraphicFramePr/>
          <p:nvPr>
            <p:extLst>
              <p:ext uri="{D42A27DB-BD31-4B8C-83A1-F6EECF244321}">
                <p14:modId xmlns:p14="http://schemas.microsoft.com/office/powerpoint/2010/main" val="1473007582"/>
              </p:ext>
            </p:extLst>
          </p:nvPr>
        </p:nvGraphicFramePr>
        <p:xfrm>
          <a:off x="207818" y="1766455"/>
          <a:ext cx="8728363" cy="4125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71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3">
                                            <p:graphicEl>
                                              <a:dgm id="{29448F3C-6CE3-4B11-A7D3-622493F535AD}"/>
                                            </p:graphicEl>
                                          </p:spTgt>
                                        </p:tgtEl>
                                        <p:attrNameLst>
                                          <p:attrName>style.visibility</p:attrName>
                                        </p:attrNameLst>
                                      </p:cBhvr>
                                      <p:to>
                                        <p:strVal val="visible"/>
                                      </p:to>
                                    </p:set>
                                    <p:anim calcmode="lin" valueType="num">
                                      <p:cBhvr additive="base">
                                        <p:cTn id="7" dur="500" fill="hold"/>
                                        <p:tgtEl>
                                          <p:spTgt spid="3">
                                            <p:graphicEl>
                                              <a:dgm id="{29448F3C-6CE3-4B11-A7D3-622493F535A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dgm id="{29448F3C-6CE3-4B11-A7D3-622493F535AD}"/>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3">
                                            <p:graphicEl>
                                              <a:dgm id="{72A90C9C-C3D3-41A5-B991-83D9C2CA17F0}"/>
                                            </p:graphicEl>
                                          </p:spTgt>
                                        </p:tgtEl>
                                        <p:attrNameLst>
                                          <p:attrName>style.visibility</p:attrName>
                                        </p:attrNameLst>
                                      </p:cBhvr>
                                      <p:to>
                                        <p:strVal val="visible"/>
                                      </p:to>
                                    </p:set>
                                    <p:anim calcmode="lin" valueType="num">
                                      <p:cBhvr additive="base">
                                        <p:cTn id="11" dur="500" fill="hold"/>
                                        <p:tgtEl>
                                          <p:spTgt spid="3">
                                            <p:graphicEl>
                                              <a:dgm id="{72A90C9C-C3D3-41A5-B991-83D9C2CA17F0}"/>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graphicEl>
                                              <a:dgm id="{72A90C9C-C3D3-41A5-B991-83D9C2CA17F0}"/>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graphicEl>
                                              <a:dgm id="{F99B95F8-DBA5-41E8-8251-EDDADDB8E815}"/>
                                            </p:graphicEl>
                                          </p:spTgt>
                                        </p:tgtEl>
                                        <p:attrNameLst>
                                          <p:attrName>style.visibility</p:attrName>
                                        </p:attrNameLst>
                                      </p:cBhvr>
                                      <p:to>
                                        <p:strVal val="visible"/>
                                      </p:to>
                                    </p:set>
                                    <p:anim calcmode="lin" valueType="num">
                                      <p:cBhvr additive="base">
                                        <p:cTn id="17" dur="500" fill="hold"/>
                                        <p:tgtEl>
                                          <p:spTgt spid="3">
                                            <p:graphicEl>
                                              <a:dgm id="{F99B95F8-DBA5-41E8-8251-EDDADDB8E815}"/>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graphicEl>
                                              <a:dgm id="{F99B95F8-DBA5-41E8-8251-EDDADDB8E815}"/>
                                            </p:graphic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graphicEl>
                                              <a:dgm id="{ADACDE0D-B85B-4BA2-B123-744390FAD9CC}"/>
                                            </p:graphicEl>
                                          </p:spTgt>
                                        </p:tgtEl>
                                        <p:attrNameLst>
                                          <p:attrName>style.visibility</p:attrName>
                                        </p:attrNameLst>
                                      </p:cBhvr>
                                      <p:to>
                                        <p:strVal val="visible"/>
                                      </p:to>
                                    </p:set>
                                    <p:anim calcmode="lin" valueType="num">
                                      <p:cBhvr additive="base">
                                        <p:cTn id="21" dur="500" fill="hold"/>
                                        <p:tgtEl>
                                          <p:spTgt spid="3">
                                            <p:graphicEl>
                                              <a:dgm id="{ADACDE0D-B85B-4BA2-B123-744390FAD9CC}"/>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graphicEl>
                                              <a:dgm id="{ADACDE0D-B85B-4BA2-B123-744390FAD9CC}"/>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
                                            <p:graphicEl>
                                              <a:dgm id="{C4326F30-3A21-45FD-9543-D2C6D0B819F1}"/>
                                            </p:graphicEl>
                                          </p:spTgt>
                                        </p:tgtEl>
                                        <p:attrNameLst>
                                          <p:attrName>style.visibility</p:attrName>
                                        </p:attrNameLst>
                                      </p:cBhvr>
                                      <p:to>
                                        <p:strVal val="visible"/>
                                      </p:to>
                                    </p:set>
                                    <p:anim calcmode="lin" valueType="num">
                                      <p:cBhvr additive="base">
                                        <p:cTn id="27" dur="500" fill="hold"/>
                                        <p:tgtEl>
                                          <p:spTgt spid="3">
                                            <p:graphicEl>
                                              <a:dgm id="{C4326F30-3A21-45FD-9543-D2C6D0B819F1}"/>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graphicEl>
                                              <a:dgm id="{C4326F30-3A21-45FD-9543-D2C6D0B819F1}"/>
                                            </p:graphic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graphicEl>
                                              <a:dgm id="{E97187ED-BC3A-4B0D-81F5-3BFDD3A18A64}"/>
                                            </p:graphicEl>
                                          </p:spTgt>
                                        </p:tgtEl>
                                        <p:attrNameLst>
                                          <p:attrName>style.visibility</p:attrName>
                                        </p:attrNameLst>
                                      </p:cBhvr>
                                      <p:to>
                                        <p:strVal val="visible"/>
                                      </p:to>
                                    </p:set>
                                    <p:anim calcmode="lin" valueType="num">
                                      <p:cBhvr additive="base">
                                        <p:cTn id="31" dur="500" fill="hold"/>
                                        <p:tgtEl>
                                          <p:spTgt spid="3">
                                            <p:graphicEl>
                                              <a:dgm id="{E97187ED-BC3A-4B0D-81F5-3BFDD3A18A64}"/>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graphicEl>
                                              <a:dgm id="{E97187ED-BC3A-4B0D-81F5-3BFDD3A18A64}"/>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9F1238-22AC-451E-A7D4-34C6D16EF403}"/>
              </a:ext>
            </a:extLst>
          </p:cNvPr>
          <p:cNvSpPr txBox="1"/>
          <p:nvPr/>
        </p:nvSpPr>
        <p:spPr>
          <a:xfrm>
            <a:off x="6473536" y="1470991"/>
            <a:ext cx="2297844" cy="34343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p>
            <a:pPr algn="r">
              <a:lnSpc>
                <a:spcPct val="90000"/>
              </a:lnSpc>
              <a:spcBef>
                <a:spcPct val="0"/>
              </a:spcBef>
              <a:spcAft>
                <a:spcPts val="600"/>
              </a:spcAft>
            </a:pPr>
            <a:r>
              <a:rPr lang="en-US" altLang="en-US" sz="5400" dirty="0">
                <a:latin typeface="+mj-lt"/>
                <a:ea typeface="+mj-ea"/>
                <a:cs typeface="+mj-cs"/>
              </a:rPr>
              <a:t>Types</a:t>
            </a:r>
            <a:r>
              <a:rPr lang="en-US" altLang="en-US" sz="5400" kern="1200" dirty="0">
                <a:solidFill>
                  <a:schemeClr val="tx1"/>
                </a:solidFill>
                <a:latin typeface="+mj-lt"/>
                <a:ea typeface="+mj-ea"/>
                <a:cs typeface="+mj-cs"/>
              </a:rPr>
              <a:t> of Neglect</a:t>
            </a:r>
            <a:endParaRPr lang="en-US" sz="5400" kern="1200" dirty="0">
              <a:solidFill>
                <a:schemeClr val="tx1"/>
              </a:solidFill>
              <a:latin typeface="+mj-lt"/>
              <a:ea typeface="+mj-ea"/>
              <a:cs typeface="+mj-cs"/>
            </a:endParaRPr>
          </a:p>
        </p:txBody>
      </p:sp>
      <p:pic>
        <p:nvPicPr>
          <p:cNvPr id="4" name="Picture 3" descr="Light on a wheelchair">
            <a:extLst>
              <a:ext uri="{FF2B5EF4-FFF2-40B4-BE49-F238E27FC236}">
                <a16:creationId xmlns:a16="http://schemas.microsoft.com/office/drawing/2014/main" id="{8C44F466-C726-496D-B9B0-0DB51B3F9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54" r="14086" b="-5"/>
          <a:stretch/>
        </p:blipFill>
        <p:spPr>
          <a:xfrm>
            <a:off x="4123708" y="1301313"/>
            <a:ext cx="2166358"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descr="Children playing with chalk">
            <a:extLst>
              <a:ext uri="{FF2B5EF4-FFF2-40B4-BE49-F238E27FC236}">
                <a16:creationId xmlns:a16="http://schemas.microsoft.com/office/drawing/2014/main" id="{CA17722E-52D3-4105-9071-4AB1701600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228" r="1" b="18147"/>
          <a:stretch/>
        </p:blipFill>
        <p:spPr>
          <a:xfrm>
            <a:off x="1" y="1"/>
            <a:ext cx="5211125" cy="2456679"/>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descr="Baby in bathtub">
            <a:extLst>
              <a:ext uri="{FF2B5EF4-FFF2-40B4-BE49-F238E27FC236}">
                <a16:creationId xmlns:a16="http://schemas.microsoft.com/office/drawing/2014/main" id="{5445D824-9C4A-4C99-82CF-7C3D67D229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9" t="664" r="11255" b="-665"/>
          <a:stretch/>
        </p:blipFill>
        <p:spPr>
          <a:xfrm>
            <a:off x="0" y="2566284"/>
            <a:ext cx="5757430" cy="4238389"/>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8470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9F1238-22AC-451E-A7D4-34C6D16EF403}"/>
              </a:ext>
            </a:extLst>
          </p:cNvPr>
          <p:cNvSpPr txBox="1"/>
          <p:nvPr/>
        </p:nvSpPr>
        <p:spPr>
          <a:xfrm>
            <a:off x="6473536" y="1470991"/>
            <a:ext cx="2297844" cy="34343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p>
            <a:pPr algn="r">
              <a:lnSpc>
                <a:spcPct val="90000"/>
              </a:lnSpc>
              <a:spcBef>
                <a:spcPct val="0"/>
              </a:spcBef>
              <a:spcAft>
                <a:spcPts val="600"/>
              </a:spcAft>
            </a:pPr>
            <a:r>
              <a:rPr lang="en-US" altLang="en-US" sz="5400" kern="1200" dirty="0">
                <a:solidFill>
                  <a:schemeClr val="tx1"/>
                </a:solidFill>
                <a:latin typeface="+mj-lt"/>
                <a:ea typeface="+mj-ea"/>
                <a:cs typeface="+mj-cs"/>
              </a:rPr>
              <a:t>Signs of Neglect</a:t>
            </a:r>
            <a:endParaRPr lang="en-US" sz="5400" kern="1200" dirty="0">
              <a:solidFill>
                <a:schemeClr val="tx1"/>
              </a:solidFill>
              <a:latin typeface="+mj-lt"/>
              <a:ea typeface="+mj-ea"/>
              <a:cs typeface="+mj-cs"/>
            </a:endParaRPr>
          </a:p>
        </p:txBody>
      </p:sp>
      <p:pic>
        <p:nvPicPr>
          <p:cNvPr id="4" name="Picture 3" descr="Child playing with bubbles">
            <a:extLst>
              <a:ext uri="{FF2B5EF4-FFF2-40B4-BE49-F238E27FC236}">
                <a16:creationId xmlns:a16="http://schemas.microsoft.com/office/drawing/2014/main" id="{8C44F466-C726-496D-B9B0-0DB51B3F9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26" r="23387"/>
          <a:stretch/>
        </p:blipFill>
        <p:spPr>
          <a:xfrm>
            <a:off x="4123708" y="1301313"/>
            <a:ext cx="2166358"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Picture 6" descr="Child with eyeglasses">
            <a:extLst>
              <a:ext uri="{FF2B5EF4-FFF2-40B4-BE49-F238E27FC236}">
                <a16:creationId xmlns:a16="http://schemas.microsoft.com/office/drawing/2014/main" id="{CA17722E-52D3-4105-9071-4AB170160017}"/>
              </a:ext>
            </a:extLst>
          </p:cNvPr>
          <p:cNvPicPr>
            <a:picLocks noChangeAspect="1"/>
          </p:cNvPicPr>
          <p:nvPr/>
        </p:nvPicPr>
        <p:blipFill>
          <a:blip r:embed="rId4" cstate="print">
            <a:extLst>
              <a:ext uri="{28A0092B-C50C-407E-A947-70E740481C1C}">
                <a14:useLocalDpi xmlns:a14="http://schemas.microsoft.com/office/drawing/2010/main" val="0"/>
              </a:ext>
            </a:extLst>
          </a:blip>
          <a:srcRect t="14643" b="14643"/>
          <a:stretch/>
        </p:blipFill>
        <p:spPr>
          <a:xfrm>
            <a:off x="1" y="1"/>
            <a:ext cx="5211125" cy="2456679"/>
          </a:xfrm>
          <a:custGeom>
            <a:avLst/>
            <a:gdLst/>
            <a:ahLst/>
            <a:cxnLst/>
            <a:rect l="l" t="t" r="r" b="b"/>
            <a:pathLst>
              <a:path w="6948167" h="2456679">
                <a:moveTo>
                  <a:pt x="6948167" y="603033"/>
                </a:moveTo>
                <a:lnTo>
                  <a:pt x="6948167" y="617220"/>
                </a:lnTo>
                <a:lnTo>
                  <a:pt x="6946213" y="610127"/>
                </a:lnTo>
                <a:close/>
                <a:moveTo>
                  <a:pt x="0" y="0"/>
                </a:moveTo>
                <a:lnTo>
                  <a:pt x="6766605" y="0"/>
                </a:lnTo>
                <a:lnTo>
                  <a:pt x="6638979" y="219780"/>
                </a:lnTo>
                <a:cubicBezTo>
                  <a:pt x="5552228" y="2091240"/>
                  <a:pt x="5552228" y="2091240"/>
                  <a:pt x="5552228" y="2091240"/>
                </a:cubicBezTo>
                <a:cubicBezTo>
                  <a:pt x="5429962" y="2317464"/>
                  <a:pt x="5185434" y="2456679"/>
                  <a:pt x="4932171" y="2456679"/>
                </a:cubicBezTo>
                <a:cubicBezTo>
                  <a:pt x="888708" y="2456679"/>
                  <a:pt x="888708" y="2456679"/>
                  <a:pt x="888708" y="2456679"/>
                </a:cubicBezTo>
                <a:cubicBezTo>
                  <a:pt x="626713" y="2456679"/>
                  <a:pt x="390917" y="2317464"/>
                  <a:pt x="259919" y="2091240"/>
                </a:cubicBezTo>
                <a:cubicBezTo>
                  <a:pt x="196877" y="1982206"/>
                  <a:pt x="135804" y="1876580"/>
                  <a:pt x="76640" y="1774254"/>
                </a:cubicBezTo>
                <a:lnTo>
                  <a:pt x="0" y="1641704"/>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descr="Smiling toddler eating food at home">
            <a:extLst>
              <a:ext uri="{FF2B5EF4-FFF2-40B4-BE49-F238E27FC236}">
                <a16:creationId xmlns:a16="http://schemas.microsoft.com/office/drawing/2014/main" id="{5445D824-9C4A-4C99-82CF-7C3D67D229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26" t="-1258" r="436" b="1258"/>
          <a:stretch/>
        </p:blipFill>
        <p:spPr>
          <a:xfrm>
            <a:off x="0" y="2566284"/>
            <a:ext cx="5757430" cy="4238389"/>
          </a:xfrm>
          <a:custGeom>
            <a:avLst/>
            <a:gdLst/>
            <a:ahLst/>
            <a:cxnLst/>
            <a:rect l="l" t="t" r="r" b="b"/>
            <a:pathLst>
              <a:path w="7676573" h="4238389">
                <a:moveTo>
                  <a:pt x="6948167" y="1839459"/>
                </a:moveTo>
                <a:lnTo>
                  <a:pt x="6948167" y="1853646"/>
                </a:lnTo>
                <a:lnTo>
                  <a:pt x="6946213" y="1846552"/>
                </a:lnTo>
                <a:close/>
                <a:moveTo>
                  <a:pt x="888708" y="0"/>
                </a:moveTo>
                <a:cubicBezTo>
                  <a:pt x="888708" y="0"/>
                  <a:pt x="888708" y="0"/>
                  <a:pt x="4932171" y="0"/>
                </a:cubicBezTo>
                <a:cubicBezTo>
                  <a:pt x="5185434" y="0"/>
                  <a:pt x="5429962" y="139215"/>
                  <a:pt x="5552228" y="365439"/>
                </a:cubicBezTo>
                <a:cubicBezTo>
                  <a:pt x="5552228" y="365439"/>
                  <a:pt x="5552228" y="365439"/>
                  <a:pt x="7578324" y="3854515"/>
                </a:cubicBezTo>
                <a:cubicBezTo>
                  <a:pt x="7643823" y="3963277"/>
                  <a:pt x="7676573" y="4087266"/>
                  <a:pt x="7676573" y="4211255"/>
                </a:cubicBezTo>
                <a:lnTo>
                  <a:pt x="7672952" y="4238389"/>
                </a:lnTo>
                <a:lnTo>
                  <a:pt x="0" y="4238389"/>
                </a:lnTo>
                <a:lnTo>
                  <a:pt x="0" y="814976"/>
                </a:lnTo>
                <a:lnTo>
                  <a:pt x="76640" y="682425"/>
                </a:lnTo>
                <a:cubicBezTo>
                  <a:pt x="135804" y="580099"/>
                  <a:pt x="196877" y="474473"/>
                  <a:pt x="259919" y="365439"/>
                </a:cubicBezTo>
                <a:cubicBezTo>
                  <a:pt x="390917" y="139215"/>
                  <a:pt x="626713" y="0"/>
                  <a:pt x="888708"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64143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353291" y="2265219"/>
            <a:ext cx="2475634" cy="39403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nSpc>
                <a:spcPct val="90000"/>
              </a:lnSpc>
              <a:spcBef>
                <a:spcPct val="0"/>
              </a:spcBef>
              <a:spcAft>
                <a:spcPts val="600"/>
              </a:spcAft>
            </a:pPr>
            <a:r>
              <a:rPr lang="en-US" altLang="en-US" sz="4800" dirty="0">
                <a:latin typeface="+mj-lt"/>
                <a:ea typeface="+mj-ea"/>
                <a:cs typeface="+mj-cs"/>
              </a:rPr>
              <a:t>Physical Abuse</a:t>
            </a:r>
            <a:endParaRPr lang="en-US" sz="4800" dirty="0">
              <a:latin typeface="+mj-lt"/>
              <a:ea typeface="+mj-ea"/>
              <a:cs typeface="+mj-cs"/>
            </a:endParaRPr>
          </a:p>
        </p:txBody>
      </p:sp>
      <p:pic>
        <p:nvPicPr>
          <p:cNvPr id="6" name="Picture 5" descr="Children reading">
            <a:extLst>
              <a:ext uri="{FF2B5EF4-FFF2-40B4-BE49-F238E27FC236}">
                <a16:creationId xmlns:a16="http://schemas.microsoft.com/office/drawing/2014/main" id="{8C6852C2-CF9D-4861-92CC-7044416FE3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97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extBox 8">
            <a:extLst>
              <a:ext uri="{FF2B5EF4-FFF2-40B4-BE49-F238E27FC236}">
                <a16:creationId xmlns:a16="http://schemas.microsoft.com/office/drawing/2014/main" id="{DF4D72FE-5334-4188-AFA3-EE9F315152D5}"/>
              </a:ext>
            </a:extLst>
          </p:cNvPr>
          <p:cNvSpPr txBox="1"/>
          <p:nvPr/>
        </p:nvSpPr>
        <p:spPr>
          <a:xfrm>
            <a:off x="2828925" y="3752849"/>
            <a:ext cx="6277836" cy="23089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p>
            <a:pPr>
              <a:lnSpc>
                <a:spcPct val="90000"/>
              </a:lnSpc>
              <a:spcAft>
                <a:spcPts val="600"/>
              </a:spcAft>
            </a:pPr>
            <a:r>
              <a:rPr lang="en-US" sz="3200" dirty="0"/>
              <a:t>Deliberate actions resulting in injuries to a child or genuine threats of such actions or concerns about physical injuries of an unexplained or suspicious nature.   </a:t>
            </a:r>
          </a:p>
        </p:txBody>
      </p:sp>
    </p:spTree>
    <p:extLst>
      <p:ext uri="{BB962C8B-B14F-4D97-AF65-F5344CB8AC3E}">
        <p14:creationId xmlns:p14="http://schemas.microsoft.com/office/powerpoint/2010/main" val="221784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0" y="313441"/>
            <a:ext cx="7491845" cy="11079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altLang="en-US" sz="6600" dirty="0">
                <a:solidFill>
                  <a:schemeClr val="bg1"/>
                </a:solidFill>
              </a:rPr>
              <a:t>Physical Abuse cont.</a:t>
            </a:r>
            <a:endParaRPr lang="en-US" sz="6600" dirty="0">
              <a:solidFill>
                <a:schemeClr val="bg1"/>
              </a:solidFill>
            </a:endParaRPr>
          </a:p>
        </p:txBody>
      </p:sp>
      <p:graphicFrame>
        <p:nvGraphicFramePr>
          <p:cNvPr id="2" name="Diagram 1">
            <a:extLst>
              <a:ext uri="{FF2B5EF4-FFF2-40B4-BE49-F238E27FC236}">
                <a16:creationId xmlns:a16="http://schemas.microsoft.com/office/drawing/2014/main" id="{3DC74403-75C2-4FB2-9C2F-D27EFEC5F9E0}"/>
              </a:ext>
            </a:extLst>
          </p:cNvPr>
          <p:cNvGraphicFramePr/>
          <p:nvPr>
            <p:extLst>
              <p:ext uri="{D42A27DB-BD31-4B8C-83A1-F6EECF244321}">
                <p14:modId xmlns:p14="http://schemas.microsoft.com/office/powerpoint/2010/main" val="210031172"/>
              </p:ext>
            </p:extLst>
          </p:nvPr>
        </p:nvGraphicFramePr>
        <p:xfrm>
          <a:off x="1824445" y="177582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294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graphicEl>
                                              <a:dgm id="{97AFCC18-7262-4ED6-8663-C19BD2EB08EE}"/>
                                            </p:graphicEl>
                                          </p:spTgt>
                                        </p:tgtEl>
                                        <p:attrNameLst>
                                          <p:attrName>style.visibility</p:attrName>
                                        </p:attrNameLst>
                                      </p:cBhvr>
                                      <p:to>
                                        <p:strVal val="visible"/>
                                      </p:to>
                                    </p:set>
                                    <p:animEffect transition="in" filter="fade">
                                      <p:cBhvr>
                                        <p:cTn id="7" dur="1000"/>
                                        <p:tgtEl>
                                          <p:spTgt spid="2">
                                            <p:graphicEl>
                                              <a:dgm id="{97AFCC18-7262-4ED6-8663-C19BD2EB08EE}"/>
                                            </p:graphicEl>
                                          </p:spTgt>
                                        </p:tgtEl>
                                      </p:cBhvr>
                                    </p:animEffect>
                                    <p:anim calcmode="lin" valueType="num">
                                      <p:cBhvr>
                                        <p:cTn id="8" dur="1000" fill="hold"/>
                                        <p:tgtEl>
                                          <p:spTgt spid="2">
                                            <p:graphicEl>
                                              <a:dgm id="{97AFCC18-7262-4ED6-8663-C19BD2EB08EE}"/>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97AFCC18-7262-4ED6-8663-C19BD2EB08EE}"/>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B3C7111C-FBFF-43A2-9B11-511B1256F55D}"/>
                                            </p:graphicEl>
                                          </p:spTgt>
                                        </p:tgtEl>
                                        <p:attrNameLst>
                                          <p:attrName>style.visibility</p:attrName>
                                        </p:attrNameLst>
                                      </p:cBhvr>
                                      <p:to>
                                        <p:strVal val="visible"/>
                                      </p:to>
                                    </p:set>
                                    <p:animEffect transition="in" filter="fade">
                                      <p:cBhvr>
                                        <p:cTn id="12" dur="1000"/>
                                        <p:tgtEl>
                                          <p:spTgt spid="2">
                                            <p:graphicEl>
                                              <a:dgm id="{B3C7111C-FBFF-43A2-9B11-511B1256F55D}"/>
                                            </p:graphicEl>
                                          </p:spTgt>
                                        </p:tgtEl>
                                      </p:cBhvr>
                                    </p:animEffect>
                                    <p:anim calcmode="lin" valueType="num">
                                      <p:cBhvr>
                                        <p:cTn id="13" dur="1000" fill="hold"/>
                                        <p:tgtEl>
                                          <p:spTgt spid="2">
                                            <p:graphicEl>
                                              <a:dgm id="{B3C7111C-FBFF-43A2-9B11-511B1256F55D}"/>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B3C7111C-FBFF-43A2-9B11-511B1256F55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47F93BA0-8576-49AC-98DE-199A599C01FC}"/>
                                            </p:graphicEl>
                                          </p:spTgt>
                                        </p:tgtEl>
                                        <p:attrNameLst>
                                          <p:attrName>style.visibility</p:attrName>
                                        </p:attrNameLst>
                                      </p:cBhvr>
                                      <p:to>
                                        <p:strVal val="visible"/>
                                      </p:to>
                                    </p:set>
                                    <p:animEffect transition="in" filter="fade">
                                      <p:cBhvr>
                                        <p:cTn id="19" dur="1000"/>
                                        <p:tgtEl>
                                          <p:spTgt spid="2">
                                            <p:graphicEl>
                                              <a:dgm id="{47F93BA0-8576-49AC-98DE-199A599C01FC}"/>
                                            </p:graphicEl>
                                          </p:spTgt>
                                        </p:tgtEl>
                                      </p:cBhvr>
                                    </p:animEffect>
                                    <p:anim calcmode="lin" valueType="num">
                                      <p:cBhvr>
                                        <p:cTn id="20" dur="1000" fill="hold"/>
                                        <p:tgtEl>
                                          <p:spTgt spid="2">
                                            <p:graphicEl>
                                              <a:dgm id="{47F93BA0-8576-49AC-98DE-199A599C01FC}"/>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47F93BA0-8576-49AC-98DE-199A599C01F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07B52D72-4D2C-489A-84AE-CB90DFD933ED}"/>
                                            </p:graphicEl>
                                          </p:spTgt>
                                        </p:tgtEl>
                                        <p:attrNameLst>
                                          <p:attrName>style.visibility</p:attrName>
                                        </p:attrNameLst>
                                      </p:cBhvr>
                                      <p:to>
                                        <p:strVal val="visible"/>
                                      </p:to>
                                    </p:set>
                                    <p:animEffect transition="in" filter="fade">
                                      <p:cBhvr>
                                        <p:cTn id="24" dur="1000"/>
                                        <p:tgtEl>
                                          <p:spTgt spid="2">
                                            <p:graphicEl>
                                              <a:dgm id="{07B52D72-4D2C-489A-84AE-CB90DFD933ED}"/>
                                            </p:graphicEl>
                                          </p:spTgt>
                                        </p:tgtEl>
                                      </p:cBhvr>
                                    </p:animEffect>
                                    <p:anim calcmode="lin" valueType="num">
                                      <p:cBhvr>
                                        <p:cTn id="25" dur="1000" fill="hold"/>
                                        <p:tgtEl>
                                          <p:spTgt spid="2">
                                            <p:graphicEl>
                                              <a:dgm id="{07B52D72-4D2C-489A-84AE-CB90DFD933ED}"/>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07B52D72-4D2C-489A-84AE-CB90DFD933E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06466F28-CACD-4316-9D9E-8DFF6EB83DD8}"/>
                                            </p:graphicEl>
                                          </p:spTgt>
                                        </p:tgtEl>
                                        <p:attrNameLst>
                                          <p:attrName>style.visibility</p:attrName>
                                        </p:attrNameLst>
                                      </p:cBhvr>
                                      <p:to>
                                        <p:strVal val="visible"/>
                                      </p:to>
                                    </p:set>
                                    <p:animEffect transition="in" filter="fade">
                                      <p:cBhvr>
                                        <p:cTn id="31" dur="1000"/>
                                        <p:tgtEl>
                                          <p:spTgt spid="2">
                                            <p:graphicEl>
                                              <a:dgm id="{06466F28-CACD-4316-9D9E-8DFF6EB83DD8}"/>
                                            </p:graphicEl>
                                          </p:spTgt>
                                        </p:tgtEl>
                                      </p:cBhvr>
                                    </p:animEffect>
                                    <p:anim calcmode="lin" valueType="num">
                                      <p:cBhvr>
                                        <p:cTn id="32" dur="1000" fill="hold"/>
                                        <p:tgtEl>
                                          <p:spTgt spid="2">
                                            <p:graphicEl>
                                              <a:dgm id="{06466F28-CACD-4316-9D9E-8DFF6EB83DD8}"/>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06466F28-CACD-4316-9D9E-8DFF6EB83DD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966327D2-0BBF-4157-A355-949D80BB6DA6}"/>
                                            </p:graphicEl>
                                          </p:spTgt>
                                        </p:tgtEl>
                                        <p:attrNameLst>
                                          <p:attrName>style.visibility</p:attrName>
                                        </p:attrNameLst>
                                      </p:cBhvr>
                                      <p:to>
                                        <p:strVal val="visible"/>
                                      </p:to>
                                    </p:set>
                                    <p:animEffect transition="in" filter="fade">
                                      <p:cBhvr>
                                        <p:cTn id="36" dur="1000"/>
                                        <p:tgtEl>
                                          <p:spTgt spid="2">
                                            <p:graphicEl>
                                              <a:dgm id="{966327D2-0BBF-4157-A355-949D80BB6DA6}"/>
                                            </p:graphicEl>
                                          </p:spTgt>
                                        </p:tgtEl>
                                      </p:cBhvr>
                                    </p:animEffect>
                                    <p:anim calcmode="lin" valueType="num">
                                      <p:cBhvr>
                                        <p:cTn id="37" dur="1000" fill="hold"/>
                                        <p:tgtEl>
                                          <p:spTgt spid="2">
                                            <p:graphicEl>
                                              <a:dgm id="{966327D2-0BBF-4157-A355-949D80BB6DA6}"/>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966327D2-0BBF-4157-A355-949D80BB6DA6}"/>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graphicEl>
                                              <a:dgm id="{C98E1FAD-0141-4F73-9F16-10E60BCF8147}"/>
                                            </p:graphicEl>
                                          </p:spTgt>
                                        </p:tgtEl>
                                        <p:attrNameLst>
                                          <p:attrName>style.visibility</p:attrName>
                                        </p:attrNameLst>
                                      </p:cBhvr>
                                      <p:to>
                                        <p:strVal val="visible"/>
                                      </p:to>
                                    </p:set>
                                    <p:animEffect transition="in" filter="fade">
                                      <p:cBhvr>
                                        <p:cTn id="43" dur="1000"/>
                                        <p:tgtEl>
                                          <p:spTgt spid="2">
                                            <p:graphicEl>
                                              <a:dgm id="{C98E1FAD-0141-4F73-9F16-10E60BCF8147}"/>
                                            </p:graphicEl>
                                          </p:spTgt>
                                        </p:tgtEl>
                                      </p:cBhvr>
                                    </p:animEffect>
                                    <p:anim calcmode="lin" valueType="num">
                                      <p:cBhvr>
                                        <p:cTn id="44" dur="1000" fill="hold"/>
                                        <p:tgtEl>
                                          <p:spTgt spid="2">
                                            <p:graphicEl>
                                              <a:dgm id="{C98E1FAD-0141-4F73-9F16-10E60BCF8147}"/>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C98E1FAD-0141-4F73-9F16-10E60BCF8147}"/>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graphicEl>
                                              <a:dgm id="{B0531290-4304-4438-A647-CC5EC3664345}"/>
                                            </p:graphicEl>
                                          </p:spTgt>
                                        </p:tgtEl>
                                        <p:attrNameLst>
                                          <p:attrName>style.visibility</p:attrName>
                                        </p:attrNameLst>
                                      </p:cBhvr>
                                      <p:to>
                                        <p:strVal val="visible"/>
                                      </p:to>
                                    </p:set>
                                    <p:animEffect transition="in" filter="fade">
                                      <p:cBhvr>
                                        <p:cTn id="48" dur="1000"/>
                                        <p:tgtEl>
                                          <p:spTgt spid="2">
                                            <p:graphicEl>
                                              <a:dgm id="{B0531290-4304-4438-A647-CC5EC3664345}"/>
                                            </p:graphicEl>
                                          </p:spTgt>
                                        </p:tgtEl>
                                      </p:cBhvr>
                                    </p:animEffect>
                                    <p:anim calcmode="lin" valueType="num">
                                      <p:cBhvr>
                                        <p:cTn id="49" dur="1000" fill="hold"/>
                                        <p:tgtEl>
                                          <p:spTgt spid="2">
                                            <p:graphicEl>
                                              <a:dgm id="{B0531290-4304-4438-A647-CC5EC3664345}"/>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B0531290-4304-4438-A647-CC5EC366434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Child sitting on a couch">
            <a:extLst>
              <a:ext uri="{FF2B5EF4-FFF2-40B4-BE49-F238E27FC236}">
                <a16:creationId xmlns:a16="http://schemas.microsoft.com/office/drawing/2014/main" id="{A47DAFB2-5C50-4875-B930-4338554C1E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8035"/>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scene3d>
            <a:camera prst="orthographicFront">
              <a:rot lat="0" lon="0" rev="0"/>
            </a:camera>
            <a:lightRig rig="balanced" dir="t">
              <a:rot lat="0" lon="0" rev="8700000"/>
            </a:lightRig>
          </a:scene3d>
          <a:sp3d>
            <a:bevelT w="190500" h="38100"/>
          </a:sp3d>
        </p:spPr>
      </p:pic>
      <p:pic>
        <p:nvPicPr>
          <p:cNvPr id="11" name="Picture 10" descr="Child using coloring pen">
            <a:extLst>
              <a:ext uri="{FF2B5EF4-FFF2-40B4-BE49-F238E27FC236}">
                <a16:creationId xmlns:a16="http://schemas.microsoft.com/office/drawing/2014/main" id="{B4C55B95-1BF3-429B-83CF-8BA3C4B4F6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8034"/>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scene3d>
            <a:camera prst="orthographicFront">
              <a:rot lat="0" lon="0" rev="0"/>
            </a:camera>
            <a:lightRig rig="balanced" dir="t">
              <a:rot lat="0" lon="0" rev="8700000"/>
            </a:lightRig>
          </a:scene3d>
          <a:sp3d>
            <a:bevelT w="190500" h="38100"/>
          </a:sp3d>
        </p:spPr>
      </p:pic>
      <p:sp useBgFill="1">
        <p:nvSpPr>
          <p:cNvPr id="47" name="Freeform: Shape 4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Freeform: Shape 4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39F39A27-262C-4D46-8036-ECE8AD4815CF}"/>
              </a:ext>
            </a:extLst>
          </p:cNvPr>
          <p:cNvSpPr txBox="1"/>
          <p:nvPr/>
        </p:nvSpPr>
        <p:spPr>
          <a:xfrm>
            <a:off x="336042" y="859536"/>
            <a:ext cx="3624601" cy="12435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p>
            <a:pPr>
              <a:lnSpc>
                <a:spcPct val="90000"/>
              </a:lnSpc>
              <a:spcBef>
                <a:spcPct val="0"/>
              </a:spcBef>
              <a:spcAft>
                <a:spcPts val="600"/>
              </a:spcAft>
            </a:pPr>
            <a:r>
              <a:rPr lang="en-US" altLang="en-US" sz="4800" kern="1200" dirty="0">
                <a:solidFill>
                  <a:schemeClr val="tx1"/>
                </a:solidFill>
                <a:latin typeface="+mj-lt"/>
                <a:ea typeface="+mj-ea"/>
                <a:cs typeface="+mj-cs"/>
              </a:rPr>
              <a:t>Emotional Abuse</a:t>
            </a:r>
            <a:endParaRPr lang="en-US" sz="4800" kern="1200" dirty="0">
              <a:solidFill>
                <a:schemeClr val="tx1"/>
              </a:solidFill>
              <a:latin typeface="+mj-lt"/>
              <a:ea typeface="+mj-ea"/>
              <a:cs typeface="+mj-cs"/>
            </a:endParaRPr>
          </a:p>
        </p:txBody>
      </p:sp>
      <p:sp>
        <p:nvSpPr>
          <p:cNvPr id="46" name="Rectangle 4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8" name="Rectangle 4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51396BA0-1B20-484C-A24E-0367FF7CA595}"/>
              </a:ext>
            </a:extLst>
          </p:cNvPr>
          <p:cNvSpPr txBox="1"/>
          <p:nvPr/>
        </p:nvSpPr>
        <p:spPr>
          <a:xfrm>
            <a:off x="336042" y="2512611"/>
            <a:ext cx="3624602" cy="36643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a:bodyPr>
          <a:lstStyle/>
          <a:p>
            <a:pPr marL="0" lvl="1">
              <a:lnSpc>
                <a:spcPct val="90000"/>
              </a:lnSpc>
              <a:spcAft>
                <a:spcPts val="600"/>
              </a:spcAft>
              <a:defRPr/>
            </a:pPr>
            <a:r>
              <a:rPr lang="en-US" sz="2800" b="0" i="0" dirty="0">
                <a:effectLst/>
              </a:rPr>
              <a:t>An emotional or mental injury caused by the parent or caregiver that results in an observable effect on the child.</a:t>
            </a:r>
          </a:p>
          <a:p>
            <a:pPr lvl="1" indent="-228600">
              <a:lnSpc>
                <a:spcPct val="90000"/>
              </a:lnSpc>
              <a:spcAft>
                <a:spcPts val="600"/>
              </a:spcAft>
              <a:buFont typeface="Arial" panose="020B0604020202020204" pitchFamily="34" charset="0"/>
              <a:buChar char="•"/>
              <a:defRPr/>
            </a:pPr>
            <a:endParaRPr lang="en-US" altLang="en-US" sz="1700" dirty="0"/>
          </a:p>
        </p:txBody>
      </p:sp>
    </p:spTree>
    <p:extLst>
      <p:ext uri="{BB962C8B-B14F-4D97-AF65-F5344CB8AC3E}">
        <p14:creationId xmlns:p14="http://schemas.microsoft.com/office/powerpoint/2010/main" val="17566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0" y="313441"/>
            <a:ext cx="6309360" cy="11079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altLang="en-US" sz="6600" dirty="0">
                <a:solidFill>
                  <a:schemeClr val="bg1"/>
                </a:solidFill>
              </a:rPr>
              <a:t>Emotional Abuse</a:t>
            </a:r>
            <a:endParaRPr lang="en-US" sz="6600" dirty="0">
              <a:solidFill>
                <a:schemeClr val="bg1"/>
              </a:solidFill>
            </a:endParaRPr>
          </a:p>
        </p:txBody>
      </p:sp>
      <p:graphicFrame>
        <p:nvGraphicFramePr>
          <p:cNvPr id="2" name="Diagram 1">
            <a:extLst>
              <a:ext uri="{FF2B5EF4-FFF2-40B4-BE49-F238E27FC236}">
                <a16:creationId xmlns:a16="http://schemas.microsoft.com/office/drawing/2014/main" id="{3DC74403-75C2-4FB2-9C2F-D27EFEC5F9E0}"/>
              </a:ext>
            </a:extLst>
          </p:cNvPr>
          <p:cNvGraphicFramePr/>
          <p:nvPr>
            <p:extLst>
              <p:ext uri="{D42A27DB-BD31-4B8C-83A1-F6EECF244321}">
                <p14:modId xmlns:p14="http://schemas.microsoft.com/office/powerpoint/2010/main" val="3555989001"/>
              </p:ext>
            </p:extLst>
          </p:nvPr>
        </p:nvGraphicFramePr>
        <p:xfrm>
          <a:off x="218208" y="1797627"/>
          <a:ext cx="8634847" cy="4291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05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graphicEl>
                                              <a:dgm id="{97AFCC18-7262-4ED6-8663-C19BD2EB08EE}"/>
                                            </p:graphicEl>
                                          </p:spTgt>
                                        </p:tgtEl>
                                        <p:attrNameLst>
                                          <p:attrName>style.visibility</p:attrName>
                                        </p:attrNameLst>
                                      </p:cBhvr>
                                      <p:to>
                                        <p:strVal val="visible"/>
                                      </p:to>
                                    </p:set>
                                    <p:animEffect transition="in" filter="fade">
                                      <p:cBhvr>
                                        <p:cTn id="7" dur="1000"/>
                                        <p:tgtEl>
                                          <p:spTgt spid="2">
                                            <p:graphicEl>
                                              <a:dgm id="{97AFCC18-7262-4ED6-8663-C19BD2EB08EE}"/>
                                            </p:graphicEl>
                                          </p:spTgt>
                                        </p:tgtEl>
                                      </p:cBhvr>
                                    </p:animEffect>
                                    <p:anim calcmode="lin" valueType="num">
                                      <p:cBhvr>
                                        <p:cTn id="8" dur="1000" fill="hold"/>
                                        <p:tgtEl>
                                          <p:spTgt spid="2">
                                            <p:graphicEl>
                                              <a:dgm id="{97AFCC18-7262-4ED6-8663-C19BD2EB08EE}"/>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97AFCC18-7262-4ED6-8663-C19BD2EB08EE}"/>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B3C7111C-FBFF-43A2-9B11-511B1256F55D}"/>
                                            </p:graphicEl>
                                          </p:spTgt>
                                        </p:tgtEl>
                                        <p:attrNameLst>
                                          <p:attrName>style.visibility</p:attrName>
                                        </p:attrNameLst>
                                      </p:cBhvr>
                                      <p:to>
                                        <p:strVal val="visible"/>
                                      </p:to>
                                    </p:set>
                                    <p:animEffect transition="in" filter="fade">
                                      <p:cBhvr>
                                        <p:cTn id="12" dur="1000"/>
                                        <p:tgtEl>
                                          <p:spTgt spid="2">
                                            <p:graphicEl>
                                              <a:dgm id="{B3C7111C-FBFF-43A2-9B11-511B1256F55D}"/>
                                            </p:graphicEl>
                                          </p:spTgt>
                                        </p:tgtEl>
                                      </p:cBhvr>
                                    </p:animEffect>
                                    <p:anim calcmode="lin" valueType="num">
                                      <p:cBhvr>
                                        <p:cTn id="13" dur="1000" fill="hold"/>
                                        <p:tgtEl>
                                          <p:spTgt spid="2">
                                            <p:graphicEl>
                                              <a:dgm id="{B3C7111C-FBFF-43A2-9B11-511B1256F55D}"/>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B3C7111C-FBFF-43A2-9B11-511B1256F55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47F93BA0-8576-49AC-98DE-199A599C01FC}"/>
                                            </p:graphicEl>
                                          </p:spTgt>
                                        </p:tgtEl>
                                        <p:attrNameLst>
                                          <p:attrName>style.visibility</p:attrName>
                                        </p:attrNameLst>
                                      </p:cBhvr>
                                      <p:to>
                                        <p:strVal val="visible"/>
                                      </p:to>
                                    </p:set>
                                    <p:animEffect transition="in" filter="fade">
                                      <p:cBhvr>
                                        <p:cTn id="19" dur="1000"/>
                                        <p:tgtEl>
                                          <p:spTgt spid="2">
                                            <p:graphicEl>
                                              <a:dgm id="{47F93BA0-8576-49AC-98DE-199A599C01FC}"/>
                                            </p:graphicEl>
                                          </p:spTgt>
                                        </p:tgtEl>
                                      </p:cBhvr>
                                    </p:animEffect>
                                    <p:anim calcmode="lin" valueType="num">
                                      <p:cBhvr>
                                        <p:cTn id="20" dur="1000" fill="hold"/>
                                        <p:tgtEl>
                                          <p:spTgt spid="2">
                                            <p:graphicEl>
                                              <a:dgm id="{47F93BA0-8576-49AC-98DE-199A599C01FC}"/>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47F93BA0-8576-49AC-98DE-199A599C01F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07B52D72-4D2C-489A-84AE-CB90DFD933ED}"/>
                                            </p:graphicEl>
                                          </p:spTgt>
                                        </p:tgtEl>
                                        <p:attrNameLst>
                                          <p:attrName>style.visibility</p:attrName>
                                        </p:attrNameLst>
                                      </p:cBhvr>
                                      <p:to>
                                        <p:strVal val="visible"/>
                                      </p:to>
                                    </p:set>
                                    <p:animEffect transition="in" filter="fade">
                                      <p:cBhvr>
                                        <p:cTn id="24" dur="1000"/>
                                        <p:tgtEl>
                                          <p:spTgt spid="2">
                                            <p:graphicEl>
                                              <a:dgm id="{07B52D72-4D2C-489A-84AE-CB90DFD933ED}"/>
                                            </p:graphicEl>
                                          </p:spTgt>
                                        </p:tgtEl>
                                      </p:cBhvr>
                                    </p:animEffect>
                                    <p:anim calcmode="lin" valueType="num">
                                      <p:cBhvr>
                                        <p:cTn id="25" dur="1000" fill="hold"/>
                                        <p:tgtEl>
                                          <p:spTgt spid="2">
                                            <p:graphicEl>
                                              <a:dgm id="{07B52D72-4D2C-489A-84AE-CB90DFD933ED}"/>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07B52D72-4D2C-489A-84AE-CB90DFD933E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06466F28-CACD-4316-9D9E-8DFF6EB83DD8}"/>
                                            </p:graphicEl>
                                          </p:spTgt>
                                        </p:tgtEl>
                                        <p:attrNameLst>
                                          <p:attrName>style.visibility</p:attrName>
                                        </p:attrNameLst>
                                      </p:cBhvr>
                                      <p:to>
                                        <p:strVal val="visible"/>
                                      </p:to>
                                    </p:set>
                                    <p:animEffect transition="in" filter="fade">
                                      <p:cBhvr>
                                        <p:cTn id="31" dur="1000"/>
                                        <p:tgtEl>
                                          <p:spTgt spid="2">
                                            <p:graphicEl>
                                              <a:dgm id="{06466F28-CACD-4316-9D9E-8DFF6EB83DD8}"/>
                                            </p:graphicEl>
                                          </p:spTgt>
                                        </p:tgtEl>
                                      </p:cBhvr>
                                    </p:animEffect>
                                    <p:anim calcmode="lin" valueType="num">
                                      <p:cBhvr>
                                        <p:cTn id="32" dur="1000" fill="hold"/>
                                        <p:tgtEl>
                                          <p:spTgt spid="2">
                                            <p:graphicEl>
                                              <a:dgm id="{06466F28-CACD-4316-9D9E-8DFF6EB83DD8}"/>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06466F28-CACD-4316-9D9E-8DFF6EB83DD8}"/>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966327D2-0BBF-4157-A355-949D80BB6DA6}"/>
                                            </p:graphicEl>
                                          </p:spTgt>
                                        </p:tgtEl>
                                        <p:attrNameLst>
                                          <p:attrName>style.visibility</p:attrName>
                                        </p:attrNameLst>
                                      </p:cBhvr>
                                      <p:to>
                                        <p:strVal val="visible"/>
                                      </p:to>
                                    </p:set>
                                    <p:animEffect transition="in" filter="fade">
                                      <p:cBhvr>
                                        <p:cTn id="36" dur="1000"/>
                                        <p:tgtEl>
                                          <p:spTgt spid="2">
                                            <p:graphicEl>
                                              <a:dgm id="{966327D2-0BBF-4157-A355-949D80BB6DA6}"/>
                                            </p:graphicEl>
                                          </p:spTgt>
                                        </p:tgtEl>
                                      </p:cBhvr>
                                    </p:animEffect>
                                    <p:anim calcmode="lin" valueType="num">
                                      <p:cBhvr>
                                        <p:cTn id="37" dur="1000" fill="hold"/>
                                        <p:tgtEl>
                                          <p:spTgt spid="2">
                                            <p:graphicEl>
                                              <a:dgm id="{966327D2-0BBF-4157-A355-949D80BB6DA6}"/>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966327D2-0BBF-4157-A355-949D80BB6DA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699820" y="3025485"/>
            <a:ext cx="2468166" cy="245268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nSpc>
                <a:spcPct val="90000"/>
              </a:lnSpc>
              <a:spcBef>
                <a:spcPct val="0"/>
              </a:spcBef>
              <a:spcAft>
                <a:spcPts val="600"/>
              </a:spcAft>
            </a:pPr>
            <a:r>
              <a:rPr lang="en-US" sz="4800" dirty="0">
                <a:latin typeface="+mj-lt"/>
                <a:ea typeface="+mj-ea"/>
                <a:cs typeface="+mj-cs"/>
              </a:rPr>
              <a:t>Sexual Abuse</a:t>
            </a:r>
          </a:p>
        </p:txBody>
      </p:sp>
      <p:pic>
        <p:nvPicPr>
          <p:cNvPr id="4" name="Picture 3" descr="Row of chairs and tables">
            <a:extLst>
              <a:ext uri="{FF2B5EF4-FFF2-40B4-BE49-F238E27FC236}">
                <a16:creationId xmlns:a16="http://schemas.microsoft.com/office/drawing/2014/main" id="{DE328987-8452-4B01-BD20-7B34F3618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96" b="3641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3B86C104-811F-4FD5-BACB-AEBC20DEF3FC}"/>
              </a:ext>
            </a:extLst>
          </p:cNvPr>
          <p:cNvSpPr txBox="1"/>
          <p:nvPr/>
        </p:nvSpPr>
        <p:spPr>
          <a:xfrm>
            <a:off x="3167986" y="3752850"/>
            <a:ext cx="5614060" cy="245268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a:bodyPr>
          <a:lstStyle/>
          <a:p>
            <a:pPr>
              <a:lnSpc>
                <a:spcPct val="90000"/>
              </a:lnSpc>
              <a:spcAft>
                <a:spcPts val="600"/>
              </a:spcAft>
            </a:pPr>
            <a:r>
              <a:rPr lang="en-US" sz="3200" b="0" i="0" dirty="0">
                <a:effectLst/>
              </a:rPr>
              <a:t>Any sexual act between an adult and a minor, or between two minors, when one exerts power over the other. </a:t>
            </a:r>
            <a:endParaRPr lang="en-US" sz="3200" dirty="0"/>
          </a:p>
        </p:txBody>
      </p:sp>
    </p:spTree>
    <p:extLst>
      <p:ext uri="{BB962C8B-B14F-4D97-AF65-F5344CB8AC3E}">
        <p14:creationId xmlns:p14="http://schemas.microsoft.com/office/powerpoint/2010/main" val="69013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0" y="313441"/>
            <a:ext cx="5908537" cy="11079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6600" dirty="0">
                <a:solidFill>
                  <a:schemeClr val="bg1"/>
                </a:solidFill>
              </a:rPr>
              <a:t>Sexual Abuse</a:t>
            </a:r>
          </a:p>
        </p:txBody>
      </p:sp>
      <p:graphicFrame>
        <p:nvGraphicFramePr>
          <p:cNvPr id="2" name="Diagram 1">
            <a:extLst>
              <a:ext uri="{FF2B5EF4-FFF2-40B4-BE49-F238E27FC236}">
                <a16:creationId xmlns:a16="http://schemas.microsoft.com/office/drawing/2014/main" id="{3DC74403-75C2-4FB2-9C2F-D27EFEC5F9E0}"/>
              </a:ext>
            </a:extLst>
          </p:cNvPr>
          <p:cNvGraphicFramePr/>
          <p:nvPr>
            <p:extLst>
              <p:ext uri="{D42A27DB-BD31-4B8C-83A1-F6EECF244321}">
                <p14:modId xmlns:p14="http://schemas.microsoft.com/office/powerpoint/2010/main" val="1635496847"/>
              </p:ext>
            </p:extLst>
          </p:nvPr>
        </p:nvGraphicFramePr>
        <p:xfrm>
          <a:off x="1007920" y="1787236"/>
          <a:ext cx="7949044" cy="3938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graphicEl>
                                              <a:dgm id="{97AFCC18-7262-4ED6-8663-C19BD2EB08EE}"/>
                                            </p:graphicEl>
                                          </p:spTgt>
                                        </p:tgtEl>
                                        <p:attrNameLst>
                                          <p:attrName>style.visibility</p:attrName>
                                        </p:attrNameLst>
                                      </p:cBhvr>
                                      <p:to>
                                        <p:strVal val="visible"/>
                                      </p:to>
                                    </p:set>
                                    <p:animEffect transition="in" filter="fade">
                                      <p:cBhvr>
                                        <p:cTn id="7" dur="1000"/>
                                        <p:tgtEl>
                                          <p:spTgt spid="2">
                                            <p:graphicEl>
                                              <a:dgm id="{97AFCC18-7262-4ED6-8663-C19BD2EB08EE}"/>
                                            </p:graphicEl>
                                          </p:spTgt>
                                        </p:tgtEl>
                                      </p:cBhvr>
                                    </p:animEffect>
                                    <p:anim calcmode="lin" valueType="num">
                                      <p:cBhvr>
                                        <p:cTn id="8" dur="1000" fill="hold"/>
                                        <p:tgtEl>
                                          <p:spTgt spid="2">
                                            <p:graphicEl>
                                              <a:dgm id="{97AFCC18-7262-4ED6-8663-C19BD2EB08EE}"/>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97AFCC18-7262-4ED6-8663-C19BD2EB08EE}"/>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B3C7111C-FBFF-43A2-9B11-511B1256F55D}"/>
                                            </p:graphicEl>
                                          </p:spTgt>
                                        </p:tgtEl>
                                        <p:attrNameLst>
                                          <p:attrName>style.visibility</p:attrName>
                                        </p:attrNameLst>
                                      </p:cBhvr>
                                      <p:to>
                                        <p:strVal val="visible"/>
                                      </p:to>
                                    </p:set>
                                    <p:animEffect transition="in" filter="fade">
                                      <p:cBhvr>
                                        <p:cTn id="12" dur="1000"/>
                                        <p:tgtEl>
                                          <p:spTgt spid="2">
                                            <p:graphicEl>
                                              <a:dgm id="{B3C7111C-FBFF-43A2-9B11-511B1256F55D}"/>
                                            </p:graphicEl>
                                          </p:spTgt>
                                        </p:tgtEl>
                                      </p:cBhvr>
                                    </p:animEffect>
                                    <p:anim calcmode="lin" valueType="num">
                                      <p:cBhvr>
                                        <p:cTn id="13" dur="1000" fill="hold"/>
                                        <p:tgtEl>
                                          <p:spTgt spid="2">
                                            <p:graphicEl>
                                              <a:dgm id="{B3C7111C-FBFF-43A2-9B11-511B1256F55D}"/>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B3C7111C-FBFF-43A2-9B11-511B1256F55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47F93BA0-8576-49AC-98DE-199A599C01FC}"/>
                                            </p:graphicEl>
                                          </p:spTgt>
                                        </p:tgtEl>
                                        <p:attrNameLst>
                                          <p:attrName>style.visibility</p:attrName>
                                        </p:attrNameLst>
                                      </p:cBhvr>
                                      <p:to>
                                        <p:strVal val="visible"/>
                                      </p:to>
                                    </p:set>
                                    <p:animEffect transition="in" filter="fade">
                                      <p:cBhvr>
                                        <p:cTn id="19" dur="1000"/>
                                        <p:tgtEl>
                                          <p:spTgt spid="2">
                                            <p:graphicEl>
                                              <a:dgm id="{47F93BA0-8576-49AC-98DE-199A599C01FC}"/>
                                            </p:graphicEl>
                                          </p:spTgt>
                                        </p:tgtEl>
                                      </p:cBhvr>
                                    </p:animEffect>
                                    <p:anim calcmode="lin" valueType="num">
                                      <p:cBhvr>
                                        <p:cTn id="20" dur="1000" fill="hold"/>
                                        <p:tgtEl>
                                          <p:spTgt spid="2">
                                            <p:graphicEl>
                                              <a:dgm id="{47F93BA0-8576-49AC-98DE-199A599C01FC}"/>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47F93BA0-8576-49AC-98DE-199A599C01F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07B52D72-4D2C-489A-84AE-CB90DFD933ED}"/>
                                            </p:graphicEl>
                                          </p:spTgt>
                                        </p:tgtEl>
                                        <p:attrNameLst>
                                          <p:attrName>style.visibility</p:attrName>
                                        </p:attrNameLst>
                                      </p:cBhvr>
                                      <p:to>
                                        <p:strVal val="visible"/>
                                      </p:to>
                                    </p:set>
                                    <p:animEffect transition="in" filter="fade">
                                      <p:cBhvr>
                                        <p:cTn id="24" dur="1000"/>
                                        <p:tgtEl>
                                          <p:spTgt spid="2">
                                            <p:graphicEl>
                                              <a:dgm id="{07B52D72-4D2C-489A-84AE-CB90DFD933ED}"/>
                                            </p:graphicEl>
                                          </p:spTgt>
                                        </p:tgtEl>
                                      </p:cBhvr>
                                    </p:animEffect>
                                    <p:anim calcmode="lin" valueType="num">
                                      <p:cBhvr>
                                        <p:cTn id="25" dur="1000" fill="hold"/>
                                        <p:tgtEl>
                                          <p:spTgt spid="2">
                                            <p:graphicEl>
                                              <a:dgm id="{07B52D72-4D2C-489A-84AE-CB90DFD933ED}"/>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07B52D72-4D2C-489A-84AE-CB90DFD933E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528904EC-605F-4725-9252-40DF7749C414}"/>
                                            </p:graphicEl>
                                          </p:spTgt>
                                        </p:tgtEl>
                                        <p:attrNameLst>
                                          <p:attrName>style.visibility</p:attrName>
                                        </p:attrNameLst>
                                      </p:cBhvr>
                                      <p:to>
                                        <p:strVal val="visible"/>
                                      </p:to>
                                    </p:set>
                                    <p:animEffect transition="in" filter="fade">
                                      <p:cBhvr>
                                        <p:cTn id="31" dur="1000"/>
                                        <p:tgtEl>
                                          <p:spTgt spid="2">
                                            <p:graphicEl>
                                              <a:dgm id="{528904EC-605F-4725-9252-40DF7749C414}"/>
                                            </p:graphicEl>
                                          </p:spTgt>
                                        </p:tgtEl>
                                      </p:cBhvr>
                                    </p:animEffect>
                                    <p:anim calcmode="lin" valueType="num">
                                      <p:cBhvr>
                                        <p:cTn id="32" dur="1000" fill="hold"/>
                                        <p:tgtEl>
                                          <p:spTgt spid="2">
                                            <p:graphicEl>
                                              <a:dgm id="{528904EC-605F-4725-9252-40DF7749C414}"/>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528904EC-605F-4725-9252-40DF7749C41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E5BDE32A-2F2B-420A-8182-C81255DF45C3}"/>
                                            </p:graphicEl>
                                          </p:spTgt>
                                        </p:tgtEl>
                                        <p:attrNameLst>
                                          <p:attrName>style.visibility</p:attrName>
                                        </p:attrNameLst>
                                      </p:cBhvr>
                                      <p:to>
                                        <p:strVal val="visible"/>
                                      </p:to>
                                    </p:set>
                                    <p:animEffect transition="in" filter="fade">
                                      <p:cBhvr>
                                        <p:cTn id="36" dur="1000"/>
                                        <p:tgtEl>
                                          <p:spTgt spid="2">
                                            <p:graphicEl>
                                              <a:dgm id="{E5BDE32A-2F2B-420A-8182-C81255DF45C3}"/>
                                            </p:graphicEl>
                                          </p:spTgt>
                                        </p:tgtEl>
                                      </p:cBhvr>
                                    </p:animEffect>
                                    <p:anim calcmode="lin" valueType="num">
                                      <p:cBhvr>
                                        <p:cTn id="37" dur="1000" fill="hold"/>
                                        <p:tgtEl>
                                          <p:spTgt spid="2">
                                            <p:graphicEl>
                                              <a:dgm id="{E5BDE32A-2F2B-420A-8182-C81255DF45C3}"/>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E5BDE32A-2F2B-420A-8182-C81255DF45C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1293F60-F6B1-4BFE-B162-1E64949F71F0}"/>
              </a:ext>
            </a:extLst>
          </p:cNvPr>
          <p:cNvSpPr>
            <a:spLocks noGrp="1" noChangeArrowheads="1"/>
          </p:cNvSpPr>
          <p:nvPr>
            <p:ph type="title" idx="4294967295"/>
          </p:nvPr>
        </p:nvSpPr>
        <p:spPr>
          <a:xfrm>
            <a:off x="0" y="103094"/>
            <a:ext cx="4582789" cy="123264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eaLnBrk="1" hangingPunct="1"/>
            <a:r>
              <a:rPr lang="en-US" altLang="en-US" sz="6600" dirty="0">
                <a:solidFill>
                  <a:schemeClr val="bg1"/>
                </a:solidFill>
                <a:latin typeface="Calibri" panose="020F0502020204030204" pitchFamily="34" charset="0"/>
                <a:cs typeface="Calibri" panose="020F0502020204030204" pitchFamily="34" charset="0"/>
              </a:rPr>
              <a:t>Who we are</a:t>
            </a:r>
          </a:p>
        </p:txBody>
      </p:sp>
      <p:pic>
        <p:nvPicPr>
          <p:cNvPr id="4" name="Picture 3">
            <a:extLst>
              <a:ext uri="{FF2B5EF4-FFF2-40B4-BE49-F238E27FC236}">
                <a16:creationId xmlns:a16="http://schemas.microsoft.com/office/drawing/2014/main" id="{F3DC38D8-D9BB-4A83-B418-2BF467E986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260"/>
          <a:stretch/>
        </p:blipFill>
        <p:spPr>
          <a:xfrm>
            <a:off x="1865812" y="1727563"/>
            <a:ext cx="5044440" cy="4274820"/>
          </a:xfrm>
          <a:prstGeom prst="rect">
            <a:avLst/>
          </a:prstGeom>
          <a:ln>
            <a:noFill/>
          </a:ln>
          <a:effectLst>
            <a:outerShdw blurRad="44450" dist="27940" dir="5400000" sx="93000" sy="93000" algn="ctr">
              <a:srgbClr val="000000">
                <a:alpha val="32000"/>
              </a:srgbClr>
            </a:outerShdw>
            <a:softEdge rad="31750"/>
          </a:effectLst>
          <a:scene3d>
            <a:camera prst="orthographicFront">
              <a:rot lat="0" lon="0" rev="0"/>
            </a:camera>
            <a:lightRig rig="balanced" dir="t">
              <a:rot lat="0" lon="0" rev="8700000"/>
            </a:lightRig>
          </a:scene3d>
          <a:sp3d>
            <a:bevelT w="190500" h="38100"/>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0" y="313441"/>
            <a:ext cx="9279082" cy="11079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6600" dirty="0">
                <a:solidFill>
                  <a:schemeClr val="bg1"/>
                </a:solidFill>
              </a:rPr>
              <a:t>Sexual Abuse Prevention</a:t>
            </a:r>
          </a:p>
        </p:txBody>
      </p:sp>
      <p:graphicFrame>
        <p:nvGraphicFramePr>
          <p:cNvPr id="3" name="Diagram 2">
            <a:extLst>
              <a:ext uri="{FF2B5EF4-FFF2-40B4-BE49-F238E27FC236}">
                <a16:creationId xmlns:a16="http://schemas.microsoft.com/office/drawing/2014/main" id="{2529AA82-049C-4CED-9633-64C3B182DEAB}"/>
              </a:ext>
            </a:extLst>
          </p:cNvPr>
          <p:cNvGraphicFramePr/>
          <p:nvPr>
            <p:extLst>
              <p:ext uri="{D42A27DB-BD31-4B8C-83A1-F6EECF244321}">
                <p14:modId xmlns:p14="http://schemas.microsoft.com/office/powerpoint/2010/main" val="2815663734"/>
              </p:ext>
            </p:extLst>
          </p:nvPr>
        </p:nvGraphicFramePr>
        <p:xfrm>
          <a:off x="503959" y="2057399"/>
          <a:ext cx="8136082" cy="3584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63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dgm id="{2743DD0B-0672-4468-B133-AEB9FAA4B3C1}"/>
                                            </p:graphicEl>
                                          </p:spTgt>
                                        </p:tgtEl>
                                        <p:attrNameLst>
                                          <p:attrName>style.visibility</p:attrName>
                                        </p:attrNameLst>
                                      </p:cBhvr>
                                      <p:to>
                                        <p:strVal val="visible"/>
                                      </p:to>
                                    </p:set>
                                    <p:animEffect transition="in" filter="wipe(left)">
                                      <p:cBhvr>
                                        <p:cTn id="7" dur="500"/>
                                        <p:tgtEl>
                                          <p:spTgt spid="3">
                                            <p:graphicEl>
                                              <a:dgm id="{2743DD0B-0672-4468-B133-AEB9FAA4B3C1}"/>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53A22973-31FE-4459-ABFB-B88915DB3758}"/>
                                            </p:graphicEl>
                                          </p:spTgt>
                                        </p:tgtEl>
                                        <p:attrNameLst>
                                          <p:attrName>style.visibility</p:attrName>
                                        </p:attrNameLst>
                                      </p:cBhvr>
                                      <p:to>
                                        <p:strVal val="visible"/>
                                      </p:to>
                                    </p:set>
                                    <p:animEffect transition="in" filter="wipe(left)">
                                      <p:cBhvr>
                                        <p:cTn id="10" dur="500"/>
                                        <p:tgtEl>
                                          <p:spTgt spid="3">
                                            <p:graphicEl>
                                              <a:dgm id="{53A22973-31FE-4459-ABFB-B88915DB375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33919246-AE87-4C95-8068-B0EC74DF4F07}"/>
                                            </p:graphicEl>
                                          </p:spTgt>
                                        </p:tgtEl>
                                        <p:attrNameLst>
                                          <p:attrName>style.visibility</p:attrName>
                                        </p:attrNameLst>
                                      </p:cBhvr>
                                      <p:to>
                                        <p:strVal val="visible"/>
                                      </p:to>
                                    </p:set>
                                    <p:animEffect transition="in" filter="wipe(left)">
                                      <p:cBhvr>
                                        <p:cTn id="15" dur="500"/>
                                        <p:tgtEl>
                                          <p:spTgt spid="3">
                                            <p:graphicEl>
                                              <a:dgm id="{33919246-AE87-4C95-8068-B0EC74DF4F07}"/>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graphicEl>
                                              <a:dgm id="{998A63EF-DAA2-428E-9840-78E1E3EAF303}"/>
                                            </p:graphicEl>
                                          </p:spTgt>
                                        </p:tgtEl>
                                        <p:attrNameLst>
                                          <p:attrName>style.visibility</p:attrName>
                                        </p:attrNameLst>
                                      </p:cBhvr>
                                      <p:to>
                                        <p:strVal val="visible"/>
                                      </p:to>
                                    </p:set>
                                    <p:animEffect transition="in" filter="wipe(left)">
                                      <p:cBhvr>
                                        <p:cTn id="18" dur="500"/>
                                        <p:tgtEl>
                                          <p:spTgt spid="3">
                                            <p:graphicEl>
                                              <a:dgm id="{998A63EF-DAA2-428E-9840-78E1E3EAF30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graphicEl>
                                              <a:dgm id="{A5D9CA80-E334-4ECD-9869-2AFAE0754024}"/>
                                            </p:graphicEl>
                                          </p:spTgt>
                                        </p:tgtEl>
                                        <p:attrNameLst>
                                          <p:attrName>style.visibility</p:attrName>
                                        </p:attrNameLst>
                                      </p:cBhvr>
                                      <p:to>
                                        <p:strVal val="visible"/>
                                      </p:to>
                                    </p:set>
                                    <p:animEffect transition="in" filter="wipe(left)">
                                      <p:cBhvr>
                                        <p:cTn id="23" dur="500"/>
                                        <p:tgtEl>
                                          <p:spTgt spid="3">
                                            <p:graphicEl>
                                              <a:dgm id="{A5D9CA80-E334-4ECD-9869-2AFAE0754024}"/>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graphicEl>
                                              <a:dgm id="{531B5158-48E8-4940-83BF-45F30675C9DD}"/>
                                            </p:graphicEl>
                                          </p:spTgt>
                                        </p:tgtEl>
                                        <p:attrNameLst>
                                          <p:attrName>style.visibility</p:attrName>
                                        </p:attrNameLst>
                                      </p:cBhvr>
                                      <p:to>
                                        <p:strVal val="visible"/>
                                      </p:to>
                                    </p:set>
                                    <p:animEffect transition="in" filter="wipe(left)">
                                      <p:cBhvr>
                                        <p:cTn id="26" dur="500"/>
                                        <p:tgtEl>
                                          <p:spTgt spid="3">
                                            <p:graphicEl>
                                              <a:dgm id="{531B5158-48E8-4940-83BF-45F30675C9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140689" y="342470"/>
            <a:ext cx="9279082" cy="11079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6600" dirty="0">
                <a:solidFill>
                  <a:schemeClr val="bg1"/>
                </a:solidFill>
              </a:rPr>
              <a:t>When a child discloses….</a:t>
            </a:r>
          </a:p>
        </p:txBody>
      </p:sp>
      <p:pic>
        <p:nvPicPr>
          <p:cNvPr id="6" name="Graphic 5" descr="House with solid fill">
            <a:extLst>
              <a:ext uri="{FF2B5EF4-FFF2-40B4-BE49-F238E27FC236}">
                <a16:creationId xmlns:a16="http://schemas.microsoft.com/office/drawing/2014/main" id="{0D4E4034-06EC-409E-A450-0A327FB119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3883" y="2532742"/>
            <a:ext cx="1792515" cy="1792515"/>
          </a:xfrm>
          <a:prstGeom prst="rect">
            <a:avLst/>
          </a:prstGeom>
          <a:effectLst>
            <a:outerShdw blurRad="50800" dist="38100" dir="5400000" algn="t" rotWithShape="0">
              <a:prstClr val="black">
                <a:alpha val="40000"/>
              </a:prstClr>
            </a:outerShdw>
          </a:effectLst>
        </p:spPr>
      </p:pic>
      <p:pic>
        <p:nvPicPr>
          <p:cNvPr id="8" name="Graphic 7" descr="Ear with solid fill">
            <a:extLst>
              <a:ext uri="{FF2B5EF4-FFF2-40B4-BE49-F238E27FC236}">
                <a16:creationId xmlns:a16="http://schemas.microsoft.com/office/drawing/2014/main" id="{B14E9555-27A3-4318-AFFF-CD29BB04E8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75742" y="2532742"/>
            <a:ext cx="1792515" cy="1792515"/>
          </a:xfrm>
          <a:prstGeom prst="rect">
            <a:avLst/>
          </a:prstGeom>
          <a:ln>
            <a:noFill/>
          </a:ln>
          <a:effectLst>
            <a:outerShdw blurRad="50800" dist="38100" dir="2700000" algn="tl" rotWithShape="0">
              <a:prstClr val="black">
                <a:alpha val="40000"/>
              </a:prstClr>
            </a:outerShdw>
          </a:effectLst>
        </p:spPr>
      </p:pic>
      <p:pic>
        <p:nvPicPr>
          <p:cNvPr id="10" name="Graphic 9" descr="Books on shelf with solid fill">
            <a:extLst>
              <a:ext uri="{FF2B5EF4-FFF2-40B4-BE49-F238E27FC236}">
                <a16:creationId xmlns:a16="http://schemas.microsoft.com/office/drawing/2014/main" id="{ED122BDF-1A36-4C34-974F-798CEB680A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97601" y="2570308"/>
            <a:ext cx="1792515" cy="1792515"/>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11" name="TextBox 10">
            <a:extLst>
              <a:ext uri="{FF2B5EF4-FFF2-40B4-BE49-F238E27FC236}">
                <a16:creationId xmlns:a16="http://schemas.microsoft.com/office/drawing/2014/main" id="{9F0539FA-172D-4189-A61B-90880BB29AF7}"/>
              </a:ext>
            </a:extLst>
          </p:cNvPr>
          <p:cNvSpPr txBox="1"/>
          <p:nvPr/>
        </p:nvSpPr>
        <p:spPr>
          <a:xfrm>
            <a:off x="872672" y="4313696"/>
            <a:ext cx="2438398" cy="923330"/>
          </a:xfrm>
          <a:prstGeom prst="rect">
            <a:avLst/>
          </a:prstGeom>
          <a:noFill/>
        </p:spPr>
        <p:txBody>
          <a:bodyPr wrap="square" rtlCol="0">
            <a:spAutoFit/>
          </a:bodyPr>
          <a:lstStyle/>
          <a:p>
            <a:pPr algn="ctr"/>
            <a:r>
              <a:rPr lang="en-US" dirty="0"/>
              <a:t>Abuse most often occurs with a known adult</a:t>
            </a:r>
          </a:p>
        </p:txBody>
      </p:sp>
      <p:sp>
        <p:nvSpPr>
          <p:cNvPr id="12" name="TextBox 11">
            <a:extLst>
              <a:ext uri="{FF2B5EF4-FFF2-40B4-BE49-F238E27FC236}">
                <a16:creationId xmlns:a16="http://schemas.microsoft.com/office/drawing/2014/main" id="{063A6253-6595-4604-85CA-67526CC6BBCE}"/>
              </a:ext>
            </a:extLst>
          </p:cNvPr>
          <p:cNvSpPr txBox="1"/>
          <p:nvPr/>
        </p:nvSpPr>
        <p:spPr>
          <a:xfrm>
            <a:off x="3352800" y="4362823"/>
            <a:ext cx="2438398" cy="646331"/>
          </a:xfrm>
          <a:prstGeom prst="rect">
            <a:avLst/>
          </a:prstGeom>
          <a:noFill/>
        </p:spPr>
        <p:txBody>
          <a:bodyPr wrap="square" rtlCol="0">
            <a:spAutoFit/>
          </a:bodyPr>
          <a:lstStyle/>
          <a:p>
            <a:pPr algn="ctr"/>
            <a:r>
              <a:rPr lang="en-US" dirty="0"/>
              <a:t>Children sometimes “test the waters” </a:t>
            </a:r>
          </a:p>
        </p:txBody>
      </p:sp>
      <p:sp>
        <p:nvSpPr>
          <p:cNvPr id="13" name="TextBox 12">
            <a:extLst>
              <a:ext uri="{FF2B5EF4-FFF2-40B4-BE49-F238E27FC236}">
                <a16:creationId xmlns:a16="http://schemas.microsoft.com/office/drawing/2014/main" id="{B9C3AC28-C5F2-4B5E-9AFB-3BE4DDE96412}"/>
              </a:ext>
            </a:extLst>
          </p:cNvPr>
          <p:cNvSpPr txBox="1"/>
          <p:nvPr/>
        </p:nvSpPr>
        <p:spPr>
          <a:xfrm>
            <a:off x="5874659" y="4331163"/>
            <a:ext cx="2438398" cy="923330"/>
          </a:xfrm>
          <a:prstGeom prst="rect">
            <a:avLst/>
          </a:prstGeom>
          <a:noFill/>
        </p:spPr>
        <p:txBody>
          <a:bodyPr wrap="square" rtlCol="0">
            <a:spAutoFit/>
          </a:bodyPr>
          <a:lstStyle/>
          <a:p>
            <a:pPr algn="ctr"/>
            <a:r>
              <a:rPr lang="en-US" dirty="0"/>
              <a:t>Most abuse cases are reported by school personnel</a:t>
            </a:r>
          </a:p>
        </p:txBody>
      </p:sp>
    </p:spTree>
    <p:extLst>
      <p:ext uri="{BB962C8B-B14F-4D97-AF65-F5344CB8AC3E}">
        <p14:creationId xmlns:p14="http://schemas.microsoft.com/office/powerpoint/2010/main" val="247320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1FE673-9EA8-4BF7-BB7F-187102545755}"/>
              </a:ext>
            </a:extLst>
          </p:cNvPr>
          <p:cNvSpPr txBox="1"/>
          <p:nvPr/>
        </p:nvSpPr>
        <p:spPr>
          <a:xfrm>
            <a:off x="180472" y="357681"/>
            <a:ext cx="8184209"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400" dirty="0">
                <a:solidFill>
                  <a:schemeClr val="bg1"/>
                </a:solidFill>
              </a:rPr>
              <a:t>Best Practices for Educators</a:t>
            </a:r>
          </a:p>
        </p:txBody>
      </p:sp>
      <p:graphicFrame>
        <p:nvGraphicFramePr>
          <p:cNvPr id="3" name="Diagram 2">
            <a:extLst>
              <a:ext uri="{FF2B5EF4-FFF2-40B4-BE49-F238E27FC236}">
                <a16:creationId xmlns:a16="http://schemas.microsoft.com/office/drawing/2014/main" id="{923A85E2-44D2-4345-8E78-7EA4712977F8}"/>
              </a:ext>
            </a:extLst>
          </p:cNvPr>
          <p:cNvGraphicFramePr/>
          <p:nvPr>
            <p:extLst>
              <p:ext uri="{D42A27DB-BD31-4B8C-83A1-F6EECF244321}">
                <p14:modId xmlns:p14="http://schemas.microsoft.com/office/powerpoint/2010/main" val="1873773354"/>
              </p:ext>
            </p:extLst>
          </p:nvPr>
        </p:nvGraphicFramePr>
        <p:xfrm>
          <a:off x="207818" y="1766455"/>
          <a:ext cx="8728363" cy="41251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920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graphicEl>
                                              <a:dgm id="{29448F3C-6CE3-4B11-A7D3-622493F535AD}"/>
                                            </p:graphicEl>
                                          </p:spTgt>
                                        </p:tgtEl>
                                        <p:attrNameLst>
                                          <p:attrName>style.visibility</p:attrName>
                                        </p:attrNameLst>
                                      </p:cBhvr>
                                      <p:to>
                                        <p:strVal val="visible"/>
                                      </p:to>
                                    </p:set>
                                    <p:animEffect transition="in" filter="wipe(left)">
                                      <p:cBhvr>
                                        <p:cTn id="7" dur="500"/>
                                        <p:tgtEl>
                                          <p:spTgt spid="3">
                                            <p:graphicEl>
                                              <a:dgm id="{29448F3C-6CE3-4B11-A7D3-622493F535A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graphicEl>
                                              <a:dgm id="{72A90C9C-C3D3-41A5-B991-83D9C2CA17F0}"/>
                                            </p:graphicEl>
                                          </p:spTgt>
                                        </p:tgtEl>
                                        <p:attrNameLst>
                                          <p:attrName>style.visibility</p:attrName>
                                        </p:attrNameLst>
                                      </p:cBhvr>
                                      <p:to>
                                        <p:strVal val="visible"/>
                                      </p:to>
                                    </p:set>
                                    <p:animEffect transition="in" filter="wipe(left)">
                                      <p:cBhvr>
                                        <p:cTn id="10" dur="500"/>
                                        <p:tgtEl>
                                          <p:spTgt spid="3">
                                            <p:graphicEl>
                                              <a:dgm id="{72A90C9C-C3D3-41A5-B991-83D9C2CA17F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F99B95F8-DBA5-41E8-8251-EDDADDB8E815}"/>
                                            </p:graphicEl>
                                          </p:spTgt>
                                        </p:tgtEl>
                                        <p:attrNameLst>
                                          <p:attrName>style.visibility</p:attrName>
                                        </p:attrNameLst>
                                      </p:cBhvr>
                                      <p:to>
                                        <p:strVal val="visible"/>
                                      </p:to>
                                    </p:set>
                                    <p:animEffect transition="in" filter="wipe(left)">
                                      <p:cBhvr>
                                        <p:cTn id="15" dur="500"/>
                                        <p:tgtEl>
                                          <p:spTgt spid="3">
                                            <p:graphicEl>
                                              <a:dgm id="{F99B95F8-DBA5-41E8-8251-EDDADDB8E815}"/>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graphicEl>
                                              <a:dgm id="{ADACDE0D-B85B-4BA2-B123-744390FAD9CC}"/>
                                            </p:graphicEl>
                                          </p:spTgt>
                                        </p:tgtEl>
                                        <p:attrNameLst>
                                          <p:attrName>style.visibility</p:attrName>
                                        </p:attrNameLst>
                                      </p:cBhvr>
                                      <p:to>
                                        <p:strVal val="visible"/>
                                      </p:to>
                                    </p:set>
                                    <p:animEffect transition="in" filter="wipe(left)">
                                      <p:cBhvr>
                                        <p:cTn id="18" dur="500"/>
                                        <p:tgtEl>
                                          <p:spTgt spid="3">
                                            <p:graphicEl>
                                              <a:dgm id="{ADACDE0D-B85B-4BA2-B123-744390FAD9CC}"/>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graphicEl>
                                              <a:dgm id="{C4326F30-3A21-45FD-9543-D2C6D0B819F1}"/>
                                            </p:graphicEl>
                                          </p:spTgt>
                                        </p:tgtEl>
                                        <p:attrNameLst>
                                          <p:attrName>style.visibility</p:attrName>
                                        </p:attrNameLst>
                                      </p:cBhvr>
                                      <p:to>
                                        <p:strVal val="visible"/>
                                      </p:to>
                                    </p:set>
                                    <p:animEffect transition="in" filter="wipe(left)">
                                      <p:cBhvr>
                                        <p:cTn id="23" dur="500"/>
                                        <p:tgtEl>
                                          <p:spTgt spid="3">
                                            <p:graphicEl>
                                              <a:dgm id="{C4326F30-3A21-45FD-9543-D2C6D0B819F1}"/>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graphicEl>
                                              <a:dgm id="{E97187ED-BC3A-4B0D-81F5-3BFDD3A18A64}"/>
                                            </p:graphicEl>
                                          </p:spTgt>
                                        </p:tgtEl>
                                        <p:attrNameLst>
                                          <p:attrName>style.visibility</p:attrName>
                                        </p:attrNameLst>
                                      </p:cBhvr>
                                      <p:to>
                                        <p:strVal val="visible"/>
                                      </p:to>
                                    </p:set>
                                    <p:animEffect transition="in" filter="wipe(left)">
                                      <p:cBhvr>
                                        <p:cTn id="26" dur="500"/>
                                        <p:tgtEl>
                                          <p:spTgt spid="3">
                                            <p:graphicEl>
                                              <a:dgm id="{E97187ED-BC3A-4B0D-81F5-3BFDD3A18A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loor, indoor&#10;&#10;Description automatically generated">
            <a:extLst>
              <a:ext uri="{FF2B5EF4-FFF2-40B4-BE49-F238E27FC236}">
                <a16:creationId xmlns:a16="http://schemas.microsoft.com/office/drawing/2014/main" id="{2DAC1FF3-AB91-4FDE-843A-271840F52556}"/>
              </a:ext>
            </a:extLst>
          </p:cNvPr>
          <p:cNvPicPr>
            <a:picLocks noChangeAspect="1"/>
          </p:cNvPicPr>
          <p:nvPr/>
        </p:nvPicPr>
        <p:blipFill rotWithShape="1">
          <a:blip r:embed="rId3">
            <a:extLst>
              <a:ext uri="{28A0092B-C50C-407E-A947-70E740481C1C}">
                <a14:useLocalDpi xmlns:a14="http://schemas.microsoft.com/office/drawing/2010/main" val="0"/>
              </a:ext>
            </a:extLst>
          </a:blip>
          <a:srcRect l="27177" r="6534"/>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5D05B2E-CFF5-4AFB-B276-2C0080DFDE99}"/>
              </a:ext>
            </a:extLst>
          </p:cNvPr>
          <p:cNvSpPr txBox="1"/>
          <p:nvPr/>
        </p:nvSpPr>
        <p:spPr>
          <a:xfrm>
            <a:off x="358485" y="1122363"/>
            <a:ext cx="3017520" cy="32041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lnSpcReduction="10000"/>
          </a:bodyPr>
          <a:lstStyle/>
          <a:p>
            <a:pPr>
              <a:lnSpc>
                <a:spcPct val="90000"/>
              </a:lnSpc>
              <a:spcBef>
                <a:spcPct val="0"/>
              </a:spcBef>
              <a:spcAft>
                <a:spcPts val="600"/>
              </a:spcAft>
            </a:pPr>
            <a:r>
              <a:rPr lang="en-US" sz="4200" dirty="0">
                <a:latin typeface="+mj-lt"/>
                <a:ea typeface="+mj-ea"/>
                <a:cs typeface="+mj-cs"/>
              </a:rPr>
              <a:t>Why is it important for children to tell their story one time? </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2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wall, floor, indoor, room&#10;&#10;Description automatically generated">
            <a:extLst>
              <a:ext uri="{FF2B5EF4-FFF2-40B4-BE49-F238E27FC236}">
                <a16:creationId xmlns:a16="http://schemas.microsoft.com/office/drawing/2014/main" id="{99256F13-8773-4FEE-BA0C-C61F2EABF8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4" t="9091" r="27840"/>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7546C4F-A364-491F-923B-8FAA6F88CB31}"/>
              </a:ext>
            </a:extLst>
          </p:cNvPr>
          <p:cNvSpPr txBox="1"/>
          <p:nvPr/>
        </p:nvSpPr>
        <p:spPr>
          <a:xfrm>
            <a:off x="358485" y="1122363"/>
            <a:ext cx="3017520" cy="32041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Response to a child who discloses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48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EABF310-3547-4D15-B0AF-8FE05F0F9018}"/>
              </a:ext>
            </a:extLst>
          </p:cNvPr>
          <p:cNvSpPr txBox="1"/>
          <p:nvPr/>
        </p:nvSpPr>
        <p:spPr>
          <a:xfrm>
            <a:off x="603504" y="5116529"/>
            <a:ext cx="7944130" cy="10006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t">
            <a:normAutofit/>
          </a:bodyPr>
          <a:lstStyle/>
          <a:p>
            <a:pPr>
              <a:lnSpc>
                <a:spcPct val="90000"/>
              </a:lnSpc>
              <a:spcBef>
                <a:spcPct val="0"/>
              </a:spcBef>
              <a:spcAft>
                <a:spcPts val="600"/>
              </a:spcAft>
            </a:pPr>
            <a:r>
              <a:rPr lang="en-US" sz="3500" dirty="0">
                <a:solidFill>
                  <a:schemeClr val="tx1">
                    <a:lumMod val="95000"/>
                    <a:lumOff val="5000"/>
                  </a:schemeClr>
                </a:solidFill>
                <a:latin typeface="+mj-lt"/>
                <a:ea typeface="+mj-ea"/>
                <a:cs typeface="+mj-cs"/>
              </a:rPr>
              <a:t>Interacting with parents/caregivers</a:t>
            </a:r>
          </a:p>
        </p:txBody>
      </p:sp>
      <p:pic>
        <p:nvPicPr>
          <p:cNvPr id="4" name="Picture 3" descr="A picture containing indoor, wall, ceiling, room&#10;&#10;Description automatically generated">
            <a:extLst>
              <a:ext uri="{FF2B5EF4-FFF2-40B4-BE49-F238E27FC236}">
                <a16:creationId xmlns:a16="http://schemas.microsoft.com/office/drawing/2014/main" id="{711F711E-F206-435D-967C-75861BD221E9}"/>
              </a:ext>
            </a:extLst>
          </p:cNvPr>
          <p:cNvPicPr>
            <a:picLocks noChangeAspect="1"/>
          </p:cNvPicPr>
          <p:nvPr/>
        </p:nvPicPr>
        <p:blipFill rotWithShape="1">
          <a:blip r:embed="rId3">
            <a:extLst>
              <a:ext uri="{28A0092B-C50C-407E-A947-70E740481C1C}">
                <a14:useLocalDpi xmlns:a14="http://schemas.microsoft.com/office/drawing/2010/main" val="0"/>
              </a:ext>
            </a:extLst>
          </a:blip>
          <a:srcRect t="30890" b="7847"/>
          <a:stretch/>
        </p:blipFill>
        <p:spPr>
          <a:xfrm>
            <a:off x="20" y="10"/>
            <a:ext cx="9143980" cy="4770603"/>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1010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A8A99-584C-4CA3-9782-C967C5EC97C9}"/>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114800" y="665953"/>
            <a:ext cx="914400" cy="382594"/>
          </a:xfrm>
          <a:prstGeom prst="rect">
            <a:avLst/>
          </a:prstGeom>
        </p:spPr>
      </p:pic>
      <p:sp>
        <p:nvSpPr>
          <p:cNvPr id="4" name="Rectangle 3">
            <a:extLst>
              <a:ext uri="{FF2B5EF4-FFF2-40B4-BE49-F238E27FC236}">
                <a16:creationId xmlns:a16="http://schemas.microsoft.com/office/drawing/2014/main" id="{AC9B9CA7-2551-49C1-A9D6-86968AD2FED8}"/>
              </a:ext>
            </a:extLst>
          </p:cNvPr>
          <p:cNvSpPr/>
          <p:nvPr>
            <p:custDataLst>
              <p:tags r:id="rId3"/>
            </p:custDataLst>
          </p:nvPr>
        </p:nvSpPr>
        <p:spPr>
          <a:xfrm>
            <a:off x="0" y="1714500"/>
            <a:ext cx="9144000" cy="3429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24242"/>
                </a:solidFill>
              </a:rPr>
              <a:t>What is your biggest concern when making a CPS report? </a:t>
            </a:r>
          </a:p>
        </p:txBody>
      </p:sp>
      <p:sp>
        <p:nvSpPr>
          <p:cNvPr id="5" name="Rectangle 4">
            <a:extLst>
              <a:ext uri="{FF2B5EF4-FFF2-40B4-BE49-F238E27FC236}">
                <a16:creationId xmlns:a16="http://schemas.microsoft.com/office/drawing/2014/main" id="{BBEB1352-EC3F-4CE3-A9FD-D3B10C7D889E}"/>
              </a:ext>
            </a:extLst>
          </p:cNvPr>
          <p:cNvSpPr/>
          <p:nvPr>
            <p:custDataLst>
              <p:tags r:id="rId4"/>
            </p:custDataLst>
          </p:nvPr>
        </p:nvSpPr>
        <p:spPr>
          <a:xfrm>
            <a:off x="0" y="5143500"/>
            <a:ext cx="9144000" cy="17145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rgbClr val="39AC37"/>
                </a:solidFill>
              </a:rPr>
              <a:t>ⓘ</a:t>
            </a:r>
            <a:r>
              <a:rPr lang="en-US" sz="1400">
                <a:solidFill>
                  <a:srgbClr val="424242"/>
                </a:solidFill>
              </a:rPr>
              <a:t> Start presenting to display the poll results on this slide.</a:t>
            </a:r>
          </a:p>
        </p:txBody>
      </p:sp>
    </p:spTree>
    <p:custDataLst>
      <p:tags r:id="rId1"/>
    </p:custDataLst>
    <p:extLst>
      <p:ext uri="{BB962C8B-B14F-4D97-AF65-F5344CB8AC3E}">
        <p14:creationId xmlns:p14="http://schemas.microsoft.com/office/powerpoint/2010/main" val="67714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32C60F-079C-4DEE-8868-4309B4FEBAD0}"/>
              </a:ext>
            </a:extLst>
          </p:cNvPr>
          <p:cNvSpPr txBox="1">
            <a:spLocks noChangeArrowheads="1"/>
          </p:cNvSpPr>
          <p:nvPr/>
        </p:nvSpPr>
        <p:spPr>
          <a:xfrm>
            <a:off x="495300" y="401052"/>
            <a:ext cx="8153400" cy="990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dirty="0">
                <a:solidFill>
                  <a:schemeClr val="bg1"/>
                </a:solidFill>
                <a:latin typeface="Calibri" panose="020F0502020204030204" pitchFamily="34" charset="0"/>
                <a:cs typeface="Calibri" panose="020F0502020204030204" pitchFamily="34" charset="0"/>
              </a:rPr>
              <a:t>Missed reports </a:t>
            </a:r>
          </a:p>
        </p:txBody>
      </p:sp>
      <p:sp>
        <p:nvSpPr>
          <p:cNvPr id="5" name="TextBox 4">
            <a:extLst>
              <a:ext uri="{FF2B5EF4-FFF2-40B4-BE49-F238E27FC236}">
                <a16:creationId xmlns:a16="http://schemas.microsoft.com/office/drawing/2014/main" id="{F65F2992-649F-4339-A7C5-F6B7BB8567DE}"/>
              </a:ext>
            </a:extLst>
          </p:cNvPr>
          <p:cNvSpPr txBox="1"/>
          <p:nvPr/>
        </p:nvSpPr>
        <p:spPr>
          <a:xfrm>
            <a:off x="531015" y="3518485"/>
            <a:ext cx="1360331" cy="707886"/>
          </a:xfrm>
          <a:prstGeom prst="rect">
            <a:avLst/>
          </a:prstGeom>
          <a:noFill/>
        </p:spPr>
        <p:txBody>
          <a:bodyPr wrap="square">
            <a:spAutoFit/>
          </a:bodyPr>
          <a:lstStyle/>
          <a:p>
            <a:pPr eaLnBrk="1" hangingPunct="1"/>
            <a:r>
              <a:rPr lang="en-US" altLang="en-US" sz="4000" dirty="0"/>
              <a:t> </a:t>
            </a:r>
          </a:p>
        </p:txBody>
      </p:sp>
      <p:pic>
        <p:nvPicPr>
          <p:cNvPr id="8" name="Graphic 7" descr="Harvey Balls 70% with solid fill">
            <a:extLst>
              <a:ext uri="{FF2B5EF4-FFF2-40B4-BE49-F238E27FC236}">
                <a16:creationId xmlns:a16="http://schemas.microsoft.com/office/drawing/2014/main" id="{51FA563D-3092-476E-896D-A68BDF962A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015" y="1784416"/>
            <a:ext cx="2669158" cy="2669158"/>
          </a:xfrm>
          <a:prstGeom prst="rect">
            <a:avLst/>
          </a:prstGeom>
        </p:spPr>
      </p:pic>
      <p:sp>
        <p:nvSpPr>
          <p:cNvPr id="9" name="TextBox 8">
            <a:extLst>
              <a:ext uri="{FF2B5EF4-FFF2-40B4-BE49-F238E27FC236}">
                <a16:creationId xmlns:a16="http://schemas.microsoft.com/office/drawing/2014/main" id="{349293DC-CE0E-46A8-A982-F34A48EB9E97}"/>
              </a:ext>
            </a:extLst>
          </p:cNvPr>
          <p:cNvSpPr txBox="1"/>
          <p:nvPr/>
        </p:nvSpPr>
        <p:spPr>
          <a:xfrm>
            <a:off x="3423138" y="2637692"/>
            <a:ext cx="5228492" cy="2246769"/>
          </a:xfrm>
          <a:prstGeom prst="rect">
            <a:avLst/>
          </a:prstGeom>
          <a:noFill/>
        </p:spPr>
        <p:txBody>
          <a:bodyPr wrap="square" rtlCol="0">
            <a:spAutoFit/>
          </a:bodyPr>
          <a:lstStyle/>
          <a:p>
            <a:r>
              <a:rPr lang="en-US" sz="2800" dirty="0"/>
              <a:t>70% of child sex offenders have between one and nine victims </a:t>
            </a:r>
          </a:p>
          <a:p>
            <a:endParaRPr lang="en-US" sz="2800" dirty="0"/>
          </a:p>
          <a:p>
            <a:r>
              <a:rPr lang="en-US" sz="2800" dirty="0"/>
              <a:t>Sometimes suspected abuse is never reported</a:t>
            </a:r>
          </a:p>
        </p:txBody>
      </p:sp>
    </p:spTree>
    <p:extLst>
      <p:ext uri="{BB962C8B-B14F-4D97-AF65-F5344CB8AC3E}">
        <p14:creationId xmlns:p14="http://schemas.microsoft.com/office/powerpoint/2010/main" val="15536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1FE673-9EA8-4BF7-BB7F-187102545755}"/>
              </a:ext>
            </a:extLst>
          </p:cNvPr>
          <p:cNvSpPr txBox="1"/>
          <p:nvPr/>
        </p:nvSpPr>
        <p:spPr>
          <a:xfrm>
            <a:off x="180472" y="357681"/>
            <a:ext cx="8184209" cy="76944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400" dirty="0">
                <a:solidFill>
                  <a:schemeClr val="bg1"/>
                </a:solidFill>
              </a:rPr>
              <a:t>When should I make a CPS report? </a:t>
            </a:r>
          </a:p>
        </p:txBody>
      </p:sp>
      <p:graphicFrame>
        <p:nvGraphicFramePr>
          <p:cNvPr id="8" name="Diagram 7">
            <a:extLst>
              <a:ext uri="{FF2B5EF4-FFF2-40B4-BE49-F238E27FC236}">
                <a16:creationId xmlns:a16="http://schemas.microsoft.com/office/drawing/2014/main" id="{A4BF49C2-80F2-43A0-A779-E7659F86C672}"/>
              </a:ext>
            </a:extLst>
          </p:cNvPr>
          <p:cNvGraphicFramePr/>
          <p:nvPr>
            <p:extLst>
              <p:ext uri="{D42A27DB-BD31-4B8C-83A1-F6EECF244321}">
                <p14:modId xmlns:p14="http://schemas.microsoft.com/office/powerpoint/2010/main" val="1395091741"/>
              </p:ext>
            </p:extLst>
          </p:nvPr>
        </p:nvGraphicFramePr>
        <p:xfrm>
          <a:off x="1007920" y="1787236"/>
          <a:ext cx="7949044" cy="3938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351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graphicEl>
                                              <a:dgm id="{97AFCC18-7262-4ED6-8663-C19BD2EB08EE}"/>
                                            </p:graphicEl>
                                          </p:spTgt>
                                        </p:tgtEl>
                                        <p:attrNameLst>
                                          <p:attrName>style.visibility</p:attrName>
                                        </p:attrNameLst>
                                      </p:cBhvr>
                                      <p:to>
                                        <p:strVal val="visible"/>
                                      </p:to>
                                    </p:set>
                                    <p:animEffect transition="in" filter="fade">
                                      <p:cBhvr>
                                        <p:cTn id="7" dur="1000"/>
                                        <p:tgtEl>
                                          <p:spTgt spid="8">
                                            <p:graphicEl>
                                              <a:dgm id="{97AFCC18-7262-4ED6-8663-C19BD2EB08EE}"/>
                                            </p:graphicEl>
                                          </p:spTgt>
                                        </p:tgtEl>
                                      </p:cBhvr>
                                    </p:animEffect>
                                    <p:anim calcmode="lin" valueType="num">
                                      <p:cBhvr>
                                        <p:cTn id="8" dur="1000" fill="hold"/>
                                        <p:tgtEl>
                                          <p:spTgt spid="8">
                                            <p:graphicEl>
                                              <a:dgm id="{97AFCC18-7262-4ED6-8663-C19BD2EB08EE}"/>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97AFCC18-7262-4ED6-8663-C19BD2EB08EE}"/>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graphicEl>
                                              <a:dgm id="{B3C7111C-FBFF-43A2-9B11-511B1256F55D}"/>
                                            </p:graphicEl>
                                          </p:spTgt>
                                        </p:tgtEl>
                                        <p:attrNameLst>
                                          <p:attrName>style.visibility</p:attrName>
                                        </p:attrNameLst>
                                      </p:cBhvr>
                                      <p:to>
                                        <p:strVal val="visible"/>
                                      </p:to>
                                    </p:set>
                                    <p:animEffect transition="in" filter="fade">
                                      <p:cBhvr>
                                        <p:cTn id="12" dur="1000"/>
                                        <p:tgtEl>
                                          <p:spTgt spid="8">
                                            <p:graphicEl>
                                              <a:dgm id="{B3C7111C-FBFF-43A2-9B11-511B1256F55D}"/>
                                            </p:graphicEl>
                                          </p:spTgt>
                                        </p:tgtEl>
                                      </p:cBhvr>
                                    </p:animEffect>
                                    <p:anim calcmode="lin" valueType="num">
                                      <p:cBhvr>
                                        <p:cTn id="13" dur="1000" fill="hold"/>
                                        <p:tgtEl>
                                          <p:spTgt spid="8">
                                            <p:graphicEl>
                                              <a:dgm id="{B3C7111C-FBFF-43A2-9B11-511B1256F55D}"/>
                                            </p:graphicEl>
                                          </p:spTgt>
                                        </p:tgtEl>
                                        <p:attrNameLst>
                                          <p:attrName>ppt_x</p:attrName>
                                        </p:attrNameLst>
                                      </p:cBhvr>
                                      <p:tavLst>
                                        <p:tav tm="0">
                                          <p:val>
                                            <p:strVal val="#ppt_x"/>
                                          </p:val>
                                        </p:tav>
                                        <p:tav tm="100000">
                                          <p:val>
                                            <p:strVal val="#ppt_x"/>
                                          </p:val>
                                        </p:tav>
                                      </p:tavLst>
                                    </p:anim>
                                    <p:anim calcmode="lin" valueType="num">
                                      <p:cBhvr>
                                        <p:cTn id="14" dur="1000" fill="hold"/>
                                        <p:tgtEl>
                                          <p:spTgt spid="8">
                                            <p:graphicEl>
                                              <a:dgm id="{B3C7111C-FBFF-43A2-9B11-511B1256F55D}"/>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graphicEl>
                                              <a:dgm id="{47F93BA0-8576-49AC-98DE-199A599C01FC}"/>
                                            </p:graphicEl>
                                          </p:spTgt>
                                        </p:tgtEl>
                                        <p:attrNameLst>
                                          <p:attrName>style.visibility</p:attrName>
                                        </p:attrNameLst>
                                      </p:cBhvr>
                                      <p:to>
                                        <p:strVal val="visible"/>
                                      </p:to>
                                    </p:set>
                                    <p:animEffect transition="in" filter="fade">
                                      <p:cBhvr>
                                        <p:cTn id="19" dur="1000"/>
                                        <p:tgtEl>
                                          <p:spTgt spid="8">
                                            <p:graphicEl>
                                              <a:dgm id="{47F93BA0-8576-49AC-98DE-199A599C01FC}"/>
                                            </p:graphicEl>
                                          </p:spTgt>
                                        </p:tgtEl>
                                      </p:cBhvr>
                                    </p:animEffect>
                                    <p:anim calcmode="lin" valueType="num">
                                      <p:cBhvr>
                                        <p:cTn id="20" dur="1000" fill="hold"/>
                                        <p:tgtEl>
                                          <p:spTgt spid="8">
                                            <p:graphicEl>
                                              <a:dgm id="{47F93BA0-8576-49AC-98DE-199A599C01FC}"/>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47F93BA0-8576-49AC-98DE-199A599C01FC}"/>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graphicEl>
                                              <a:dgm id="{07B52D72-4D2C-489A-84AE-CB90DFD933ED}"/>
                                            </p:graphicEl>
                                          </p:spTgt>
                                        </p:tgtEl>
                                        <p:attrNameLst>
                                          <p:attrName>style.visibility</p:attrName>
                                        </p:attrNameLst>
                                      </p:cBhvr>
                                      <p:to>
                                        <p:strVal val="visible"/>
                                      </p:to>
                                    </p:set>
                                    <p:animEffect transition="in" filter="fade">
                                      <p:cBhvr>
                                        <p:cTn id="24" dur="1000"/>
                                        <p:tgtEl>
                                          <p:spTgt spid="8">
                                            <p:graphicEl>
                                              <a:dgm id="{07B52D72-4D2C-489A-84AE-CB90DFD933ED}"/>
                                            </p:graphicEl>
                                          </p:spTgt>
                                        </p:tgtEl>
                                      </p:cBhvr>
                                    </p:animEffect>
                                    <p:anim calcmode="lin" valueType="num">
                                      <p:cBhvr>
                                        <p:cTn id="25" dur="1000" fill="hold"/>
                                        <p:tgtEl>
                                          <p:spTgt spid="8">
                                            <p:graphicEl>
                                              <a:dgm id="{07B52D72-4D2C-489A-84AE-CB90DFD933ED}"/>
                                            </p:graphicEl>
                                          </p:spTgt>
                                        </p:tgtEl>
                                        <p:attrNameLst>
                                          <p:attrName>ppt_x</p:attrName>
                                        </p:attrNameLst>
                                      </p:cBhvr>
                                      <p:tavLst>
                                        <p:tav tm="0">
                                          <p:val>
                                            <p:strVal val="#ppt_x"/>
                                          </p:val>
                                        </p:tav>
                                        <p:tav tm="100000">
                                          <p:val>
                                            <p:strVal val="#ppt_x"/>
                                          </p:val>
                                        </p:tav>
                                      </p:tavLst>
                                    </p:anim>
                                    <p:anim calcmode="lin" valueType="num">
                                      <p:cBhvr>
                                        <p:cTn id="26" dur="1000" fill="hold"/>
                                        <p:tgtEl>
                                          <p:spTgt spid="8">
                                            <p:graphicEl>
                                              <a:dgm id="{07B52D72-4D2C-489A-84AE-CB90DFD933ED}"/>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graphicEl>
                                              <a:dgm id="{528904EC-605F-4725-9252-40DF7749C414}"/>
                                            </p:graphicEl>
                                          </p:spTgt>
                                        </p:tgtEl>
                                        <p:attrNameLst>
                                          <p:attrName>style.visibility</p:attrName>
                                        </p:attrNameLst>
                                      </p:cBhvr>
                                      <p:to>
                                        <p:strVal val="visible"/>
                                      </p:to>
                                    </p:set>
                                    <p:animEffect transition="in" filter="fade">
                                      <p:cBhvr>
                                        <p:cTn id="31" dur="1000"/>
                                        <p:tgtEl>
                                          <p:spTgt spid="8">
                                            <p:graphicEl>
                                              <a:dgm id="{528904EC-605F-4725-9252-40DF7749C414}"/>
                                            </p:graphicEl>
                                          </p:spTgt>
                                        </p:tgtEl>
                                      </p:cBhvr>
                                    </p:animEffect>
                                    <p:anim calcmode="lin" valueType="num">
                                      <p:cBhvr>
                                        <p:cTn id="32" dur="1000" fill="hold"/>
                                        <p:tgtEl>
                                          <p:spTgt spid="8">
                                            <p:graphicEl>
                                              <a:dgm id="{528904EC-605F-4725-9252-40DF7749C414}"/>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528904EC-605F-4725-9252-40DF7749C41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graphicEl>
                                              <a:dgm id="{E5BDE32A-2F2B-420A-8182-C81255DF45C3}"/>
                                            </p:graphicEl>
                                          </p:spTgt>
                                        </p:tgtEl>
                                        <p:attrNameLst>
                                          <p:attrName>style.visibility</p:attrName>
                                        </p:attrNameLst>
                                      </p:cBhvr>
                                      <p:to>
                                        <p:strVal val="visible"/>
                                      </p:to>
                                    </p:set>
                                    <p:animEffect transition="in" filter="fade">
                                      <p:cBhvr>
                                        <p:cTn id="36" dur="1000"/>
                                        <p:tgtEl>
                                          <p:spTgt spid="8">
                                            <p:graphicEl>
                                              <a:dgm id="{E5BDE32A-2F2B-420A-8182-C81255DF45C3}"/>
                                            </p:graphicEl>
                                          </p:spTgt>
                                        </p:tgtEl>
                                      </p:cBhvr>
                                    </p:animEffect>
                                    <p:anim calcmode="lin" valueType="num">
                                      <p:cBhvr>
                                        <p:cTn id="37" dur="1000" fill="hold"/>
                                        <p:tgtEl>
                                          <p:spTgt spid="8">
                                            <p:graphicEl>
                                              <a:dgm id="{E5BDE32A-2F2B-420A-8182-C81255DF45C3}"/>
                                            </p:graphicEl>
                                          </p:spTgt>
                                        </p:tgtEl>
                                        <p:attrNameLst>
                                          <p:attrName>ppt_x</p:attrName>
                                        </p:attrNameLst>
                                      </p:cBhvr>
                                      <p:tavLst>
                                        <p:tav tm="0">
                                          <p:val>
                                            <p:strVal val="#ppt_x"/>
                                          </p:val>
                                        </p:tav>
                                        <p:tav tm="100000">
                                          <p:val>
                                            <p:strVal val="#ppt_x"/>
                                          </p:val>
                                        </p:tav>
                                      </p:tavLst>
                                    </p:anim>
                                    <p:anim calcmode="lin" valueType="num">
                                      <p:cBhvr>
                                        <p:cTn id="38" dur="1000" fill="hold"/>
                                        <p:tgtEl>
                                          <p:spTgt spid="8">
                                            <p:graphicEl>
                                              <a:dgm id="{E5BDE32A-2F2B-420A-8182-C81255DF45C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Yellow school bus">
            <a:extLst>
              <a:ext uri="{FF2B5EF4-FFF2-40B4-BE49-F238E27FC236}">
                <a16:creationId xmlns:a16="http://schemas.microsoft.com/office/drawing/2014/main" id="{FB11CCE6-0BB5-4329-AB8C-1CBE9A5944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3" t="9091" r="37811"/>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EC94268-C475-48EE-BCFF-7C2F85312593}"/>
              </a:ext>
            </a:extLst>
          </p:cNvPr>
          <p:cNvSpPr txBox="1"/>
          <p:nvPr/>
        </p:nvSpPr>
        <p:spPr>
          <a:xfrm>
            <a:off x="278320" y="1161288"/>
            <a:ext cx="2578608" cy="1124712"/>
          </a:xfrm>
          <a:prstGeom prst="rect">
            <a:avLst/>
          </a:prstGeom>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p:spPr>
        <p:txBody>
          <a:bodyPr vert="horz" lIns="91440" tIns="45720" rIns="91440" bIns="45720" rtlCol="0" anchor="b">
            <a:noAutofit/>
          </a:bodyPr>
          <a:lstStyle/>
          <a:p>
            <a:pPr>
              <a:lnSpc>
                <a:spcPct val="90000"/>
              </a:lnSpc>
              <a:spcBef>
                <a:spcPct val="0"/>
              </a:spcBef>
              <a:spcAft>
                <a:spcPts val="600"/>
              </a:spcAft>
            </a:pPr>
            <a:r>
              <a:rPr lang="en-US" altLang="en-US" sz="4400" dirty="0">
                <a:latin typeface="+mj-lt"/>
                <a:ea typeface="+mj-ea"/>
                <a:cs typeface="+mj-cs"/>
              </a:rPr>
              <a:t>Reporting Law</a:t>
            </a:r>
            <a:endParaRPr lang="en-US" sz="4400" dirty="0">
              <a:latin typeface="+mj-lt"/>
              <a:ea typeface="+mj-ea"/>
              <a:cs typeface="+mj-cs"/>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51B96D-895B-4CF5-9FDC-8911DD7325FF}"/>
              </a:ext>
            </a:extLst>
          </p:cNvPr>
          <p:cNvSpPr txBox="1"/>
          <p:nvPr/>
        </p:nvSpPr>
        <p:spPr>
          <a:xfrm>
            <a:off x="278320" y="2807208"/>
            <a:ext cx="2579180" cy="32072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t">
            <a:normAutofit fontScale="92500" lnSpcReduction="10000"/>
          </a:bodyPr>
          <a:lstStyle/>
          <a:p>
            <a:pPr>
              <a:lnSpc>
                <a:spcPct val="90000"/>
              </a:lnSpc>
              <a:spcAft>
                <a:spcPts val="600"/>
              </a:spcAft>
            </a:pPr>
            <a:r>
              <a:rPr lang="en-US" sz="2000" dirty="0"/>
              <a:t>Professionals must make a CPS report within 48 hours of their discovery or suspicions of abuse</a:t>
            </a:r>
          </a:p>
          <a:p>
            <a:pPr>
              <a:lnSpc>
                <a:spcPct val="90000"/>
              </a:lnSpc>
              <a:spcAft>
                <a:spcPts val="600"/>
              </a:spcAft>
            </a:pPr>
            <a:endParaRPr lang="en-US" sz="2000" dirty="0"/>
          </a:p>
          <a:p>
            <a:pPr>
              <a:lnSpc>
                <a:spcPct val="90000"/>
              </a:lnSpc>
              <a:spcAft>
                <a:spcPts val="600"/>
              </a:spcAft>
            </a:pPr>
            <a:endParaRPr lang="en-US" sz="2000" dirty="0"/>
          </a:p>
          <a:p>
            <a:pPr>
              <a:lnSpc>
                <a:spcPct val="90000"/>
              </a:lnSpc>
              <a:spcAft>
                <a:spcPts val="600"/>
              </a:spcAft>
            </a:pPr>
            <a:r>
              <a:rPr lang="en-US" sz="2000" dirty="0"/>
              <a:t>If you have suspicions of abuse, you are responsible for making a report, not another person within your staff.  </a:t>
            </a:r>
          </a:p>
        </p:txBody>
      </p:sp>
    </p:spTree>
    <p:extLst>
      <p:ext uri="{BB962C8B-B14F-4D97-AF65-F5344CB8AC3E}">
        <p14:creationId xmlns:p14="http://schemas.microsoft.com/office/powerpoint/2010/main" val="33496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Diagram&#10;&#10;Description automatically generated">
            <a:extLst>
              <a:ext uri="{FF2B5EF4-FFF2-40B4-BE49-F238E27FC236}">
                <a16:creationId xmlns:a16="http://schemas.microsoft.com/office/drawing/2014/main" id="{75AA8D43-7167-49A7-89A1-CB4CFADBF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1" y="104005"/>
            <a:ext cx="8783058" cy="6474417"/>
          </a:xfrm>
          <a:prstGeom prst="rect">
            <a:avLst/>
          </a:prstGeom>
          <a:ln>
            <a:noFill/>
          </a:ln>
        </p:spPr>
      </p:pic>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18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1FE673-9EA8-4BF7-BB7F-187102545755}"/>
              </a:ext>
            </a:extLst>
          </p:cNvPr>
          <p:cNvSpPr txBox="1"/>
          <p:nvPr/>
        </p:nvSpPr>
        <p:spPr>
          <a:xfrm>
            <a:off x="180472" y="357681"/>
            <a:ext cx="6926909"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5400" dirty="0">
                <a:solidFill>
                  <a:schemeClr val="bg1"/>
                </a:solidFill>
              </a:rPr>
              <a:t>When making a report</a:t>
            </a:r>
          </a:p>
        </p:txBody>
      </p:sp>
      <p:pic>
        <p:nvPicPr>
          <p:cNvPr id="4" name="Graphic 3" descr="Employee badge outline">
            <a:extLst>
              <a:ext uri="{FF2B5EF4-FFF2-40B4-BE49-F238E27FC236}">
                <a16:creationId xmlns:a16="http://schemas.microsoft.com/office/drawing/2014/main" id="{5BF4BD87-B66F-4E88-BACB-55A2932483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5041" y="2044958"/>
            <a:ext cx="3293918" cy="3293918"/>
          </a:xfrm>
          <a:prstGeom prst="rect">
            <a:avLst/>
          </a:prstGeom>
          <a:effectLst>
            <a:glow rad="139700">
              <a:schemeClr val="accent1">
                <a:satMod val="175000"/>
                <a:alpha val="40000"/>
              </a:schemeClr>
            </a:glow>
          </a:effectLst>
        </p:spPr>
      </p:pic>
      <p:pic>
        <p:nvPicPr>
          <p:cNvPr id="7" name="Graphic 6" descr="Pencil outline">
            <a:extLst>
              <a:ext uri="{FF2B5EF4-FFF2-40B4-BE49-F238E27FC236}">
                <a16:creationId xmlns:a16="http://schemas.microsoft.com/office/drawing/2014/main" id="{30DB57DE-0C1A-4CBD-8E61-EF7082C13F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52183" y="2500586"/>
            <a:ext cx="2382663" cy="2382663"/>
          </a:xfrm>
          <a:prstGeom prst="rect">
            <a:avLst/>
          </a:prstGeom>
          <a:effectLst>
            <a:glow rad="139700">
              <a:schemeClr val="accent1">
                <a:satMod val="175000"/>
                <a:alpha val="40000"/>
              </a:schemeClr>
            </a:glow>
          </a:effectLst>
        </p:spPr>
      </p:pic>
      <p:pic>
        <p:nvPicPr>
          <p:cNvPr id="9" name="Graphic 8" descr="Phone Vibration outline">
            <a:extLst>
              <a:ext uri="{FF2B5EF4-FFF2-40B4-BE49-F238E27FC236}">
                <a16:creationId xmlns:a16="http://schemas.microsoft.com/office/drawing/2014/main" id="{25738ECA-CBB0-4137-ABB8-7E00554FCB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164455"/>
            <a:ext cx="3054926" cy="3054926"/>
          </a:xfrm>
          <a:prstGeom prst="rect">
            <a:avLst/>
          </a:prstGeom>
          <a:effectLst>
            <a:glow rad="139700">
              <a:schemeClr val="accent1">
                <a:satMod val="175000"/>
                <a:alpha val="40000"/>
              </a:schemeClr>
            </a:glow>
          </a:effectLst>
        </p:spPr>
      </p:pic>
      <p:sp>
        <p:nvSpPr>
          <p:cNvPr id="10" name="TextBox 9">
            <a:extLst>
              <a:ext uri="{FF2B5EF4-FFF2-40B4-BE49-F238E27FC236}">
                <a16:creationId xmlns:a16="http://schemas.microsoft.com/office/drawing/2014/main" id="{C4480381-52C8-4426-B229-CE96BBA1D244}"/>
              </a:ext>
            </a:extLst>
          </p:cNvPr>
          <p:cNvSpPr txBox="1"/>
          <p:nvPr/>
        </p:nvSpPr>
        <p:spPr>
          <a:xfrm>
            <a:off x="2660073" y="5338876"/>
            <a:ext cx="3823854" cy="769441"/>
          </a:xfrm>
          <a:prstGeom prst="rect">
            <a:avLst/>
          </a:prstGeom>
          <a:noFill/>
        </p:spPr>
        <p:txBody>
          <a:bodyPr wrap="square" rtlCol="0">
            <a:spAutoFit/>
          </a:bodyPr>
          <a:lstStyle/>
          <a:p>
            <a:pPr algn="ctr"/>
            <a:r>
              <a:rPr lang="en-US" sz="4400" dirty="0"/>
              <a:t>1-800-252-5400</a:t>
            </a:r>
          </a:p>
        </p:txBody>
      </p:sp>
    </p:spTree>
    <p:extLst>
      <p:ext uri="{BB962C8B-B14F-4D97-AF65-F5344CB8AC3E}">
        <p14:creationId xmlns:p14="http://schemas.microsoft.com/office/powerpoint/2010/main" val="110331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3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Young child playing hopscotch">
            <a:extLst>
              <a:ext uri="{FF2B5EF4-FFF2-40B4-BE49-F238E27FC236}">
                <a16:creationId xmlns:a16="http://schemas.microsoft.com/office/drawing/2014/main" id="{7B69C0DF-5779-47D4-81B5-714A3A492EE3}"/>
              </a:ext>
            </a:extLst>
          </p:cNvPr>
          <p:cNvPicPr>
            <a:picLocks noChangeAspect="1"/>
          </p:cNvPicPr>
          <p:nvPr/>
        </p:nvPicPr>
        <p:blipFill rotWithShape="1">
          <a:blip r:embed="rId3">
            <a:extLst>
              <a:ext uri="{28A0092B-C50C-407E-A947-70E740481C1C}">
                <a14:useLocalDpi xmlns:a14="http://schemas.microsoft.com/office/drawing/2010/main" val="0"/>
              </a:ext>
            </a:extLst>
          </a:blip>
          <a:srcRect l="24945" r="43121" b="-1"/>
          <a:stretch/>
        </p:blipFill>
        <p:spPr>
          <a:xfrm>
            <a:off x="5863187" y="10"/>
            <a:ext cx="3280813"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7" name="Picture 6" descr="High school teacher calling on student in classroom">
            <a:extLst>
              <a:ext uri="{FF2B5EF4-FFF2-40B4-BE49-F238E27FC236}">
                <a16:creationId xmlns:a16="http://schemas.microsoft.com/office/drawing/2014/main" id="{B3140FC5-9BB3-493F-BF61-699C687212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58" r="12160" b="1"/>
          <a:stretch/>
        </p:blipFill>
        <p:spPr>
          <a:xfrm>
            <a:off x="2679239"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descr="Studious high school students">
            <a:extLst>
              <a:ext uri="{FF2B5EF4-FFF2-40B4-BE49-F238E27FC236}">
                <a16:creationId xmlns:a16="http://schemas.microsoft.com/office/drawing/2014/main" id="{27B096E2-FBF8-43F6-8786-C71581995F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030" r="480"/>
          <a:stretch/>
        </p:blipFill>
        <p:spPr>
          <a:xfrm>
            <a:off x="2719018"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8" name="Freeform: Shape 17">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97852"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9878"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0EBDDED-8E2D-42B8-B85B-F316247385DA}"/>
              </a:ext>
            </a:extLst>
          </p:cNvPr>
          <p:cNvSpPr txBox="1"/>
          <p:nvPr/>
        </p:nvSpPr>
        <p:spPr>
          <a:xfrm>
            <a:off x="66457" y="2038527"/>
            <a:ext cx="3086678" cy="193454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Autofit/>
          </a:bodyPr>
          <a:lstStyle/>
          <a:p>
            <a:pPr algn="ctr">
              <a:lnSpc>
                <a:spcPct val="90000"/>
              </a:lnSpc>
              <a:spcBef>
                <a:spcPct val="0"/>
              </a:spcBef>
              <a:spcAft>
                <a:spcPts val="600"/>
              </a:spcAft>
            </a:pPr>
            <a:r>
              <a:rPr lang="en-US" sz="4400" dirty="0">
                <a:latin typeface="+mj-lt"/>
                <a:ea typeface="+mj-ea"/>
                <a:cs typeface="+mj-cs"/>
              </a:rPr>
              <a:t>Youth-on- youth </a:t>
            </a:r>
          </a:p>
          <a:p>
            <a:pPr algn="ctr">
              <a:lnSpc>
                <a:spcPct val="90000"/>
              </a:lnSpc>
              <a:spcBef>
                <a:spcPct val="0"/>
              </a:spcBef>
              <a:spcAft>
                <a:spcPts val="600"/>
              </a:spcAft>
            </a:pPr>
            <a:r>
              <a:rPr lang="en-US" sz="4400" dirty="0">
                <a:latin typeface="+mj-lt"/>
                <a:ea typeface="+mj-ea"/>
                <a:cs typeface="+mj-cs"/>
              </a:rPr>
              <a:t>sexual abuse</a:t>
            </a:r>
          </a:p>
        </p:txBody>
      </p:sp>
      <p:sp>
        <p:nvSpPr>
          <p:cNvPr id="22" name="Rectangle 21">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4544568"/>
            <a:ext cx="256122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9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EBDDED-8E2D-42B8-B85B-F316247385DA}"/>
              </a:ext>
            </a:extLst>
          </p:cNvPr>
          <p:cNvSpPr txBox="1"/>
          <p:nvPr/>
        </p:nvSpPr>
        <p:spPr>
          <a:xfrm>
            <a:off x="181707" y="430672"/>
            <a:ext cx="878058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000" dirty="0">
                <a:solidFill>
                  <a:schemeClr val="bg1"/>
                </a:solidFill>
              </a:rPr>
              <a:t>Best Practices for youth-on-youth abuse</a:t>
            </a:r>
          </a:p>
        </p:txBody>
      </p:sp>
      <p:graphicFrame>
        <p:nvGraphicFramePr>
          <p:cNvPr id="3" name="Diagram 2">
            <a:extLst>
              <a:ext uri="{FF2B5EF4-FFF2-40B4-BE49-F238E27FC236}">
                <a16:creationId xmlns:a16="http://schemas.microsoft.com/office/drawing/2014/main" id="{2529AA82-049C-4CED-9633-64C3B182DEAB}"/>
              </a:ext>
            </a:extLst>
          </p:cNvPr>
          <p:cNvGraphicFramePr/>
          <p:nvPr>
            <p:extLst>
              <p:ext uri="{D42A27DB-BD31-4B8C-83A1-F6EECF244321}">
                <p14:modId xmlns:p14="http://schemas.microsoft.com/office/powerpoint/2010/main" val="3021272333"/>
              </p:ext>
            </p:extLst>
          </p:nvPr>
        </p:nvGraphicFramePr>
        <p:xfrm>
          <a:off x="238990" y="2067791"/>
          <a:ext cx="8666019" cy="2940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952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
                                            <p:graphicEl>
                                              <a:dgm id="{2743DD0B-0672-4468-B133-AEB9FAA4B3C1}"/>
                                            </p:graphicEl>
                                          </p:spTgt>
                                        </p:tgtEl>
                                        <p:attrNameLst>
                                          <p:attrName>style.visibility</p:attrName>
                                        </p:attrNameLst>
                                      </p:cBhvr>
                                      <p:to>
                                        <p:strVal val="visible"/>
                                      </p:to>
                                    </p:set>
                                    <p:animEffect transition="in" filter="wipe(left)">
                                      <p:cBhvr>
                                        <p:cTn id="7" dur="500"/>
                                        <p:tgtEl>
                                          <p:spTgt spid="3">
                                            <p:graphicEl>
                                              <a:dgm id="{2743DD0B-0672-4468-B133-AEB9FAA4B3C1}"/>
                                            </p:graphic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3">
                                            <p:graphicEl>
                                              <a:dgm id="{53A22973-31FE-4459-ABFB-B88915DB3758}"/>
                                            </p:graphicEl>
                                          </p:spTgt>
                                        </p:tgtEl>
                                        <p:attrNameLst>
                                          <p:attrName>style.visibility</p:attrName>
                                        </p:attrNameLst>
                                      </p:cBhvr>
                                      <p:to>
                                        <p:strVal val="visible"/>
                                      </p:to>
                                    </p:set>
                                    <p:animEffect transition="in" filter="wipe(left)">
                                      <p:cBhvr>
                                        <p:cTn id="10" dur="500"/>
                                        <p:tgtEl>
                                          <p:spTgt spid="3">
                                            <p:graphicEl>
                                              <a:dgm id="{53A22973-31FE-4459-ABFB-B88915DB375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graphicEl>
                                              <a:dgm id="{33919246-AE87-4C95-8068-B0EC74DF4F07}"/>
                                            </p:graphicEl>
                                          </p:spTgt>
                                        </p:tgtEl>
                                        <p:attrNameLst>
                                          <p:attrName>style.visibility</p:attrName>
                                        </p:attrNameLst>
                                      </p:cBhvr>
                                      <p:to>
                                        <p:strVal val="visible"/>
                                      </p:to>
                                    </p:set>
                                    <p:animEffect transition="in" filter="wipe(left)">
                                      <p:cBhvr>
                                        <p:cTn id="15" dur="500"/>
                                        <p:tgtEl>
                                          <p:spTgt spid="3">
                                            <p:graphicEl>
                                              <a:dgm id="{33919246-AE87-4C95-8068-B0EC74DF4F07}"/>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graphicEl>
                                              <a:dgm id="{998A63EF-DAA2-428E-9840-78E1E3EAF303}"/>
                                            </p:graphicEl>
                                          </p:spTgt>
                                        </p:tgtEl>
                                        <p:attrNameLst>
                                          <p:attrName>style.visibility</p:attrName>
                                        </p:attrNameLst>
                                      </p:cBhvr>
                                      <p:to>
                                        <p:strVal val="visible"/>
                                      </p:to>
                                    </p:set>
                                    <p:animEffect transition="in" filter="wipe(left)">
                                      <p:cBhvr>
                                        <p:cTn id="18" dur="500"/>
                                        <p:tgtEl>
                                          <p:spTgt spid="3">
                                            <p:graphicEl>
                                              <a:dgm id="{998A63EF-DAA2-428E-9840-78E1E3EAF303}"/>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graphicEl>
                                              <a:dgm id="{098F4E26-E74C-4126-8FA5-CAB59C99CCD1}"/>
                                            </p:graphicEl>
                                          </p:spTgt>
                                        </p:tgtEl>
                                        <p:attrNameLst>
                                          <p:attrName>style.visibility</p:attrName>
                                        </p:attrNameLst>
                                      </p:cBhvr>
                                      <p:to>
                                        <p:strVal val="visible"/>
                                      </p:to>
                                    </p:set>
                                    <p:animEffect transition="in" filter="wipe(left)">
                                      <p:cBhvr>
                                        <p:cTn id="23" dur="500"/>
                                        <p:tgtEl>
                                          <p:spTgt spid="3">
                                            <p:graphicEl>
                                              <a:dgm id="{098F4E26-E74C-4126-8FA5-CAB59C99CCD1}"/>
                                            </p:graphic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graphicEl>
                                              <a:dgm id="{680C0CA1-7D19-44AC-956C-3DFF7B4F7ED5}"/>
                                            </p:graphicEl>
                                          </p:spTgt>
                                        </p:tgtEl>
                                        <p:attrNameLst>
                                          <p:attrName>style.visibility</p:attrName>
                                        </p:attrNameLst>
                                      </p:cBhvr>
                                      <p:to>
                                        <p:strVal val="visible"/>
                                      </p:to>
                                    </p:set>
                                    <p:animEffect transition="in" filter="wipe(left)">
                                      <p:cBhvr>
                                        <p:cTn id="26" dur="500"/>
                                        <p:tgtEl>
                                          <p:spTgt spid="3">
                                            <p:graphicEl>
                                              <a:dgm id="{680C0CA1-7D19-44AC-956C-3DFF7B4F7ED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stacked books">
            <a:extLst>
              <a:ext uri="{FF2B5EF4-FFF2-40B4-BE49-F238E27FC236}">
                <a16:creationId xmlns:a16="http://schemas.microsoft.com/office/drawing/2014/main" id="{1E3468C9-CBAA-4B93-83FF-46DFE8B2790E}"/>
              </a:ext>
            </a:extLst>
          </p:cNvPr>
          <p:cNvPicPr>
            <a:picLocks noChangeAspect="1"/>
          </p:cNvPicPr>
          <p:nvPr/>
        </p:nvPicPr>
        <p:blipFill rotWithShape="1">
          <a:blip r:embed="rId3">
            <a:extLst>
              <a:ext uri="{28A0092B-C50C-407E-A947-70E740481C1C}">
                <a14:useLocalDpi xmlns:a14="http://schemas.microsoft.com/office/drawing/2010/main" val="0"/>
              </a:ext>
            </a:extLst>
          </a:blip>
          <a:srcRect l="48964" r="2559" b="9091"/>
          <a:stretch/>
        </p:blipFill>
        <p:spPr>
          <a:xfrm>
            <a:off x="2642616" y="10"/>
            <a:ext cx="6501384"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E03FFDB-0223-4A88-A0D2-06EF0E4F4709}"/>
              </a:ext>
            </a:extLst>
          </p:cNvPr>
          <p:cNvSpPr txBox="1"/>
          <p:nvPr/>
        </p:nvSpPr>
        <p:spPr>
          <a:xfrm>
            <a:off x="358485" y="1122363"/>
            <a:ext cx="3017520" cy="32041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a:bodyPr>
          <a:lstStyle/>
          <a:p>
            <a:pPr algn="ctr">
              <a:lnSpc>
                <a:spcPct val="90000"/>
              </a:lnSpc>
              <a:spcBef>
                <a:spcPct val="0"/>
              </a:spcBef>
              <a:spcAft>
                <a:spcPts val="600"/>
              </a:spcAft>
            </a:pPr>
            <a:r>
              <a:rPr lang="en-US" altLang="en-US" sz="4200" dirty="0">
                <a:latin typeface="+mj-lt"/>
                <a:ea typeface="+mj-ea"/>
                <a:cs typeface="+mj-cs"/>
              </a:rPr>
              <a:t>Allegations of</a:t>
            </a:r>
          </a:p>
          <a:p>
            <a:pPr algn="ctr">
              <a:lnSpc>
                <a:spcPct val="90000"/>
              </a:lnSpc>
              <a:spcBef>
                <a:spcPct val="0"/>
              </a:spcBef>
              <a:spcAft>
                <a:spcPts val="600"/>
              </a:spcAft>
            </a:pPr>
            <a:r>
              <a:rPr lang="en-US" altLang="en-US" sz="4200" dirty="0">
                <a:latin typeface="+mj-lt"/>
                <a:ea typeface="+mj-ea"/>
                <a:cs typeface="+mj-cs"/>
              </a:rPr>
              <a:t>School Personnel </a:t>
            </a:r>
            <a:endParaRPr lang="en-US" sz="4200" dirty="0">
              <a:latin typeface="+mj-lt"/>
              <a:ea typeface="+mj-ea"/>
              <a:cs typeface="+mj-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1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32C60F-079C-4DEE-8868-4309B4FEBAD0}"/>
              </a:ext>
            </a:extLst>
          </p:cNvPr>
          <p:cNvSpPr txBox="1">
            <a:spLocks noChangeArrowheads="1"/>
          </p:cNvSpPr>
          <p:nvPr/>
        </p:nvSpPr>
        <p:spPr>
          <a:xfrm>
            <a:off x="495300" y="401052"/>
            <a:ext cx="8153400" cy="990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solidFill>
                  <a:schemeClr val="bg1"/>
                </a:solidFill>
                <a:latin typeface="Calibri" panose="020F0502020204030204" pitchFamily="34" charset="0"/>
                <a:cs typeface="Calibri" panose="020F0502020204030204" pitchFamily="34" charset="0"/>
              </a:rPr>
              <a:t>Reports regarding school personnel</a:t>
            </a:r>
          </a:p>
        </p:txBody>
      </p:sp>
      <p:sp>
        <p:nvSpPr>
          <p:cNvPr id="5" name="TextBox 4">
            <a:extLst>
              <a:ext uri="{FF2B5EF4-FFF2-40B4-BE49-F238E27FC236}">
                <a16:creationId xmlns:a16="http://schemas.microsoft.com/office/drawing/2014/main" id="{F65F2992-649F-4339-A7C5-F6B7BB8567DE}"/>
              </a:ext>
            </a:extLst>
          </p:cNvPr>
          <p:cNvSpPr txBox="1"/>
          <p:nvPr/>
        </p:nvSpPr>
        <p:spPr>
          <a:xfrm>
            <a:off x="570917" y="3644742"/>
            <a:ext cx="1360331" cy="707886"/>
          </a:xfrm>
          <a:prstGeom prst="rect">
            <a:avLst/>
          </a:prstGeom>
          <a:noFill/>
        </p:spPr>
        <p:txBody>
          <a:bodyPr wrap="square">
            <a:spAutoFit/>
          </a:bodyPr>
          <a:lstStyle/>
          <a:p>
            <a:pPr eaLnBrk="1" hangingPunct="1"/>
            <a:r>
              <a:rPr lang="en-US" altLang="en-US" sz="4000" dirty="0"/>
              <a:t> </a:t>
            </a:r>
          </a:p>
        </p:txBody>
      </p:sp>
      <p:graphicFrame>
        <p:nvGraphicFramePr>
          <p:cNvPr id="3" name="Diagram 2">
            <a:extLst>
              <a:ext uri="{FF2B5EF4-FFF2-40B4-BE49-F238E27FC236}">
                <a16:creationId xmlns:a16="http://schemas.microsoft.com/office/drawing/2014/main" id="{DE1E9B8A-0B57-4725-8903-98B557A62EEC}"/>
              </a:ext>
            </a:extLst>
          </p:cNvPr>
          <p:cNvGraphicFramePr/>
          <p:nvPr>
            <p:extLst>
              <p:ext uri="{D42A27DB-BD31-4B8C-83A1-F6EECF244321}">
                <p14:modId xmlns:p14="http://schemas.microsoft.com/office/powerpoint/2010/main" val="2241789914"/>
              </p:ext>
            </p:extLst>
          </p:nvPr>
        </p:nvGraphicFramePr>
        <p:xfrm>
          <a:off x="304800" y="1793630"/>
          <a:ext cx="8557846" cy="4185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3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graphicEl>
                                              <a:dgm id="{772E2822-C1FE-469C-BAF9-1596719DCEC6}"/>
                                            </p:graphicEl>
                                          </p:spTgt>
                                        </p:tgtEl>
                                        <p:attrNameLst>
                                          <p:attrName>style.visibility</p:attrName>
                                        </p:attrNameLst>
                                      </p:cBhvr>
                                      <p:to>
                                        <p:strVal val="visible"/>
                                      </p:to>
                                    </p:set>
                                    <p:animEffect transition="in" filter="fade">
                                      <p:cBhvr>
                                        <p:cTn id="7" dur="1000"/>
                                        <p:tgtEl>
                                          <p:spTgt spid="3">
                                            <p:graphicEl>
                                              <a:dgm id="{772E2822-C1FE-469C-BAF9-1596719DCEC6}"/>
                                            </p:graphicEl>
                                          </p:spTgt>
                                        </p:tgtEl>
                                      </p:cBhvr>
                                    </p:animEffect>
                                    <p:anim calcmode="lin" valueType="num">
                                      <p:cBhvr>
                                        <p:cTn id="8" dur="1000" fill="hold"/>
                                        <p:tgtEl>
                                          <p:spTgt spid="3">
                                            <p:graphicEl>
                                              <a:dgm id="{772E2822-C1FE-469C-BAF9-1596719DCEC6}"/>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dgm id="{772E2822-C1FE-469C-BAF9-1596719DCEC6}"/>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graphicEl>
                                              <a:dgm id="{0523D066-5D51-493E-8978-AC73D4FB3182}"/>
                                            </p:graphicEl>
                                          </p:spTgt>
                                        </p:tgtEl>
                                        <p:attrNameLst>
                                          <p:attrName>style.visibility</p:attrName>
                                        </p:attrNameLst>
                                      </p:cBhvr>
                                      <p:to>
                                        <p:strVal val="visible"/>
                                      </p:to>
                                    </p:set>
                                    <p:animEffect transition="in" filter="fade">
                                      <p:cBhvr>
                                        <p:cTn id="12" dur="1000"/>
                                        <p:tgtEl>
                                          <p:spTgt spid="3">
                                            <p:graphicEl>
                                              <a:dgm id="{0523D066-5D51-493E-8978-AC73D4FB3182}"/>
                                            </p:graphicEl>
                                          </p:spTgt>
                                        </p:tgtEl>
                                      </p:cBhvr>
                                    </p:animEffect>
                                    <p:anim calcmode="lin" valueType="num">
                                      <p:cBhvr>
                                        <p:cTn id="13" dur="1000" fill="hold"/>
                                        <p:tgtEl>
                                          <p:spTgt spid="3">
                                            <p:graphicEl>
                                              <a:dgm id="{0523D066-5D51-493E-8978-AC73D4FB3182}"/>
                                            </p:graphicEl>
                                          </p:spTgt>
                                        </p:tgtEl>
                                        <p:attrNameLst>
                                          <p:attrName>ppt_x</p:attrName>
                                        </p:attrNameLst>
                                      </p:cBhvr>
                                      <p:tavLst>
                                        <p:tav tm="0">
                                          <p:val>
                                            <p:strVal val="#ppt_x"/>
                                          </p:val>
                                        </p:tav>
                                        <p:tav tm="100000">
                                          <p:val>
                                            <p:strVal val="#ppt_x"/>
                                          </p:val>
                                        </p:tav>
                                      </p:tavLst>
                                    </p:anim>
                                    <p:anim calcmode="lin" valueType="num">
                                      <p:cBhvr>
                                        <p:cTn id="14" dur="1000" fill="hold"/>
                                        <p:tgtEl>
                                          <p:spTgt spid="3">
                                            <p:graphicEl>
                                              <a:dgm id="{0523D066-5D51-493E-8978-AC73D4FB3182}"/>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graphicEl>
                                              <a:dgm id="{1CFDA5F2-2B3B-4473-9409-3F2714D109A2}"/>
                                            </p:graphicEl>
                                          </p:spTgt>
                                        </p:tgtEl>
                                        <p:attrNameLst>
                                          <p:attrName>style.visibility</p:attrName>
                                        </p:attrNameLst>
                                      </p:cBhvr>
                                      <p:to>
                                        <p:strVal val="visible"/>
                                      </p:to>
                                    </p:set>
                                    <p:animEffect transition="in" filter="fade">
                                      <p:cBhvr>
                                        <p:cTn id="19" dur="1000"/>
                                        <p:tgtEl>
                                          <p:spTgt spid="3">
                                            <p:graphicEl>
                                              <a:dgm id="{1CFDA5F2-2B3B-4473-9409-3F2714D109A2}"/>
                                            </p:graphicEl>
                                          </p:spTgt>
                                        </p:tgtEl>
                                      </p:cBhvr>
                                    </p:animEffect>
                                    <p:anim calcmode="lin" valueType="num">
                                      <p:cBhvr>
                                        <p:cTn id="20" dur="1000" fill="hold"/>
                                        <p:tgtEl>
                                          <p:spTgt spid="3">
                                            <p:graphicEl>
                                              <a:dgm id="{1CFDA5F2-2B3B-4473-9409-3F2714D109A2}"/>
                                            </p:graphicEl>
                                          </p:spTgt>
                                        </p:tgtEl>
                                        <p:attrNameLst>
                                          <p:attrName>ppt_x</p:attrName>
                                        </p:attrNameLst>
                                      </p:cBhvr>
                                      <p:tavLst>
                                        <p:tav tm="0">
                                          <p:val>
                                            <p:strVal val="#ppt_x"/>
                                          </p:val>
                                        </p:tav>
                                        <p:tav tm="100000">
                                          <p:val>
                                            <p:strVal val="#ppt_x"/>
                                          </p:val>
                                        </p:tav>
                                      </p:tavLst>
                                    </p:anim>
                                    <p:anim calcmode="lin" valueType="num">
                                      <p:cBhvr>
                                        <p:cTn id="21" dur="1000" fill="hold"/>
                                        <p:tgtEl>
                                          <p:spTgt spid="3">
                                            <p:graphicEl>
                                              <a:dgm id="{1CFDA5F2-2B3B-4473-9409-3F2714D109A2}"/>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graphicEl>
                                              <a:dgm id="{02297E5B-4D6B-4176-A450-04A12B4A0477}"/>
                                            </p:graphicEl>
                                          </p:spTgt>
                                        </p:tgtEl>
                                        <p:attrNameLst>
                                          <p:attrName>style.visibility</p:attrName>
                                        </p:attrNameLst>
                                      </p:cBhvr>
                                      <p:to>
                                        <p:strVal val="visible"/>
                                      </p:to>
                                    </p:set>
                                    <p:animEffect transition="in" filter="fade">
                                      <p:cBhvr>
                                        <p:cTn id="24" dur="1000"/>
                                        <p:tgtEl>
                                          <p:spTgt spid="3">
                                            <p:graphicEl>
                                              <a:dgm id="{02297E5B-4D6B-4176-A450-04A12B4A0477}"/>
                                            </p:graphicEl>
                                          </p:spTgt>
                                        </p:tgtEl>
                                      </p:cBhvr>
                                    </p:animEffect>
                                    <p:anim calcmode="lin" valueType="num">
                                      <p:cBhvr>
                                        <p:cTn id="25" dur="1000" fill="hold"/>
                                        <p:tgtEl>
                                          <p:spTgt spid="3">
                                            <p:graphicEl>
                                              <a:dgm id="{02297E5B-4D6B-4176-A450-04A12B4A0477}"/>
                                            </p:graphicEl>
                                          </p:spTgt>
                                        </p:tgtEl>
                                        <p:attrNameLst>
                                          <p:attrName>ppt_x</p:attrName>
                                        </p:attrNameLst>
                                      </p:cBhvr>
                                      <p:tavLst>
                                        <p:tav tm="0">
                                          <p:val>
                                            <p:strVal val="#ppt_x"/>
                                          </p:val>
                                        </p:tav>
                                        <p:tav tm="100000">
                                          <p:val>
                                            <p:strVal val="#ppt_x"/>
                                          </p:val>
                                        </p:tav>
                                      </p:tavLst>
                                    </p:anim>
                                    <p:anim calcmode="lin" valueType="num">
                                      <p:cBhvr>
                                        <p:cTn id="26" dur="1000" fill="hold"/>
                                        <p:tgtEl>
                                          <p:spTgt spid="3">
                                            <p:graphicEl>
                                              <a:dgm id="{02297E5B-4D6B-4176-A450-04A12B4A0477}"/>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graphicEl>
                                              <a:dgm id="{FB5F6AD9-52D4-4A1C-8266-1D978542446C}"/>
                                            </p:graphicEl>
                                          </p:spTgt>
                                        </p:tgtEl>
                                        <p:attrNameLst>
                                          <p:attrName>style.visibility</p:attrName>
                                        </p:attrNameLst>
                                      </p:cBhvr>
                                      <p:to>
                                        <p:strVal val="visible"/>
                                      </p:to>
                                    </p:set>
                                    <p:animEffect transition="in" filter="fade">
                                      <p:cBhvr>
                                        <p:cTn id="31" dur="1000"/>
                                        <p:tgtEl>
                                          <p:spTgt spid="3">
                                            <p:graphicEl>
                                              <a:dgm id="{FB5F6AD9-52D4-4A1C-8266-1D978542446C}"/>
                                            </p:graphicEl>
                                          </p:spTgt>
                                        </p:tgtEl>
                                      </p:cBhvr>
                                    </p:animEffect>
                                    <p:anim calcmode="lin" valueType="num">
                                      <p:cBhvr>
                                        <p:cTn id="32" dur="1000" fill="hold"/>
                                        <p:tgtEl>
                                          <p:spTgt spid="3">
                                            <p:graphicEl>
                                              <a:dgm id="{FB5F6AD9-52D4-4A1C-8266-1D978542446C}"/>
                                            </p:graphicEl>
                                          </p:spTgt>
                                        </p:tgtEl>
                                        <p:attrNameLst>
                                          <p:attrName>ppt_x</p:attrName>
                                        </p:attrNameLst>
                                      </p:cBhvr>
                                      <p:tavLst>
                                        <p:tav tm="0">
                                          <p:val>
                                            <p:strVal val="#ppt_x"/>
                                          </p:val>
                                        </p:tav>
                                        <p:tav tm="100000">
                                          <p:val>
                                            <p:strVal val="#ppt_x"/>
                                          </p:val>
                                        </p:tav>
                                      </p:tavLst>
                                    </p:anim>
                                    <p:anim calcmode="lin" valueType="num">
                                      <p:cBhvr>
                                        <p:cTn id="33" dur="1000" fill="hold"/>
                                        <p:tgtEl>
                                          <p:spTgt spid="3">
                                            <p:graphicEl>
                                              <a:dgm id="{FB5F6AD9-52D4-4A1C-8266-1D978542446C}"/>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graphicEl>
                                              <a:dgm id="{6D1062D2-5D02-477F-B646-0FE9E393AFE4}"/>
                                            </p:graphicEl>
                                          </p:spTgt>
                                        </p:tgtEl>
                                        <p:attrNameLst>
                                          <p:attrName>style.visibility</p:attrName>
                                        </p:attrNameLst>
                                      </p:cBhvr>
                                      <p:to>
                                        <p:strVal val="visible"/>
                                      </p:to>
                                    </p:set>
                                    <p:animEffect transition="in" filter="fade">
                                      <p:cBhvr>
                                        <p:cTn id="36" dur="1000"/>
                                        <p:tgtEl>
                                          <p:spTgt spid="3">
                                            <p:graphicEl>
                                              <a:dgm id="{6D1062D2-5D02-477F-B646-0FE9E393AFE4}"/>
                                            </p:graphicEl>
                                          </p:spTgt>
                                        </p:tgtEl>
                                      </p:cBhvr>
                                    </p:animEffect>
                                    <p:anim calcmode="lin" valueType="num">
                                      <p:cBhvr>
                                        <p:cTn id="37" dur="1000" fill="hold"/>
                                        <p:tgtEl>
                                          <p:spTgt spid="3">
                                            <p:graphicEl>
                                              <a:dgm id="{6D1062D2-5D02-477F-B646-0FE9E393AFE4}"/>
                                            </p:graphicEl>
                                          </p:spTgt>
                                        </p:tgtEl>
                                        <p:attrNameLst>
                                          <p:attrName>ppt_x</p:attrName>
                                        </p:attrNameLst>
                                      </p:cBhvr>
                                      <p:tavLst>
                                        <p:tav tm="0">
                                          <p:val>
                                            <p:strVal val="#ppt_x"/>
                                          </p:val>
                                        </p:tav>
                                        <p:tav tm="100000">
                                          <p:val>
                                            <p:strVal val="#ppt_x"/>
                                          </p:val>
                                        </p:tav>
                                      </p:tavLst>
                                    </p:anim>
                                    <p:anim calcmode="lin" valueType="num">
                                      <p:cBhvr>
                                        <p:cTn id="38" dur="1000" fill="hold"/>
                                        <p:tgtEl>
                                          <p:spTgt spid="3">
                                            <p:graphicEl>
                                              <a:dgm id="{6D1062D2-5D02-477F-B646-0FE9E393AFE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1FE673-9EA8-4BF7-BB7F-187102545755}"/>
              </a:ext>
            </a:extLst>
          </p:cNvPr>
          <p:cNvSpPr txBox="1"/>
          <p:nvPr/>
        </p:nvSpPr>
        <p:spPr>
          <a:xfrm>
            <a:off x="603504" y="5116529"/>
            <a:ext cx="7944130" cy="1000655"/>
          </a:xfrm>
          <a:prstGeom prst="rect">
            <a:avLst/>
          </a:prstGeom>
          <a:scene3d>
            <a:camera prst="orthographicFront">
              <a:rot lat="0" lon="0" rev="0"/>
            </a:camera>
            <a:lightRig rig="balanced" dir="t">
              <a:rot lat="0" lon="0" rev="8700000"/>
            </a:lightRig>
          </a:scene3d>
        </p:spPr>
        <p:txBody>
          <a:bodyPr vert="horz" lIns="91440" tIns="45720" rIns="91440" bIns="45720" rtlCol="0" anchor="t">
            <a:normAutofit/>
          </a:bodyPr>
          <a:lstStyle/>
          <a:p>
            <a:pPr>
              <a:lnSpc>
                <a:spcPct val="90000"/>
              </a:lnSpc>
              <a:spcBef>
                <a:spcPct val="0"/>
              </a:spcBef>
              <a:spcAft>
                <a:spcPts val="600"/>
              </a:spcAft>
            </a:pPr>
            <a:r>
              <a:rPr lang="en-US" sz="3500" dirty="0">
                <a:solidFill>
                  <a:schemeClr val="tx2"/>
                </a:solidFill>
                <a:latin typeface="+mj-lt"/>
                <a:ea typeface="+mj-ea"/>
                <a:cs typeface="+mj-cs"/>
              </a:rPr>
              <a:t>Taking Care of Yourself</a:t>
            </a:r>
          </a:p>
        </p:txBody>
      </p:sp>
      <p:pic>
        <p:nvPicPr>
          <p:cNvPr id="4" name="Picture 3" descr="Close up of heart shaped pages of a book">
            <a:extLst>
              <a:ext uri="{FF2B5EF4-FFF2-40B4-BE49-F238E27FC236}">
                <a16:creationId xmlns:a16="http://schemas.microsoft.com/office/drawing/2014/main" id="{26A050C6-A906-4C73-8E9F-860FC3FFEBB8}"/>
              </a:ext>
            </a:extLst>
          </p:cNvPr>
          <p:cNvPicPr>
            <a:picLocks noChangeAspect="1"/>
          </p:cNvPicPr>
          <p:nvPr/>
        </p:nvPicPr>
        <p:blipFill rotWithShape="1">
          <a:blip r:embed="rId3">
            <a:extLst>
              <a:ext uri="{28A0092B-C50C-407E-A947-70E740481C1C}">
                <a14:useLocalDpi xmlns:a14="http://schemas.microsoft.com/office/drawing/2010/main" val="0"/>
              </a:ext>
            </a:extLst>
          </a:blip>
          <a:srcRect t="24985" b="6179"/>
          <a:stretch/>
        </p:blipFill>
        <p:spPr>
          <a:xfrm>
            <a:off x="20" y="10"/>
            <a:ext cx="9143980" cy="4201449"/>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5804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3637F1-9B96-456C-B11D-C7A3E75F6559}"/>
              </a:ext>
            </a:extLst>
          </p:cNvPr>
          <p:cNvSpPr txBox="1"/>
          <p:nvPr/>
        </p:nvSpPr>
        <p:spPr>
          <a:xfrm>
            <a:off x="577515" y="501134"/>
            <a:ext cx="6796300"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800" dirty="0">
                <a:solidFill>
                  <a:schemeClr val="bg1"/>
                </a:solidFill>
              </a:rPr>
              <a:t>Other trainings available </a:t>
            </a:r>
          </a:p>
        </p:txBody>
      </p:sp>
      <p:sp>
        <p:nvSpPr>
          <p:cNvPr id="8" name="Rectangle 7">
            <a:extLst>
              <a:ext uri="{FF2B5EF4-FFF2-40B4-BE49-F238E27FC236}">
                <a16:creationId xmlns:a16="http://schemas.microsoft.com/office/drawing/2014/main" id="{D3275232-B2FB-4993-91EE-60B9AE72954A}"/>
              </a:ext>
            </a:extLst>
          </p:cNvPr>
          <p:cNvSpPr/>
          <p:nvPr/>
        </p:nvSpPr>
        <p:spPr>
          <a:xfrm>
            <a:off x="-477163" y="4957850"/>
            <a:ext cx="9144000"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a:ln/>
                <a:solidFill>
                  <a:srgbClr val="0099CC"/>
                </a:solidFill>
              </a:rPr>
              <a:t>Contact lcastellanos@cafb.org</a:t>
            </a:r>
          </a:p>
        </p:txBody>
      </p:sp>
      <p:sp>
        <p:nvSpPr>
          <p:cNvPr id="9" name="TextBox 8">
            <a:extLst>
              <a:ext uri="{FF2B5EF4-FFF2-40B4-BE49-F238E27FC236}">
                <a16:creationId xmlns:a16="http://schemas.microsoft.com/office/drawing/2014/main" id="{9B10205D-DE15-4E53-BCB0-744113BCEDCE}"/>
              </a:ext>
            </a:extLst>
          </p:cNvPr>
          <p:cNvSpPr txBox="1"/>
          <p:nvPr/>
        </p:nvSpPr>
        <p:spPr>
          <a:xfrm>
            <a:off x="577515" y="1910862"/>
            <a:ext cx="7034645" cy="3046988"/>
          </a:xfrm>
          <a:prstGeom prst="rect">
            <a:avLst/>
          </a:prstGeom>
          <a:noFill/>
        </p:spPr>
        <p:txBody>
          <a:bodyPr wrap="square" rtlCol="0">
            <a:spAutoFit/>
          </a:bodyPr>
          <a:lstStyle/>
          <a:p>
            <a:r>
              <a:rPr lang="en-US" sz="2400" dirty="0"/>
              <a:t>Trauma Informed Care</a:t>
            </a:r>
          </a:p>
          <a:p>
            <a:r>
              <a:rPr lang="en-US" sz="2400" dirty="0"/>
              <a:t>Building Self-Esteem and Compliance in Young Children</a:t>
            </a:r>
          </a:p>
          <a:p>
            <a:r>
              <a:rPr lang="en-US" sz="2400" dirty="0"/>
              <a:t>Sexual Abuse 101 </a:t>
            </a:r>
          </a:p>
          <a:p>
            <a:r>
              <a:rPr lang="en-US" sz="2400" dirty="0"/>
              <a:t>Stewards of Children – Darkness to Light</a:t>
            </a:r>
          </a:p>
          <a:p>
            <a:r>
              <a:rPr lang="en-US" sz="2400" dirty="0"/>
              <a:t>Child Exploitation </a:t>
            </a:r>
          </a:p>
          <a:p>
            <a:r>
              <a:rPr lang="en-US" sz="2400" dirty="0"/>
              <a:t>Internet Safety </a:t>
            </a:r>
          </a:p>
          <a:p>
            <a:r>
              <a:rPr lang="en-US" sz="2400" dirty="0"/>
              <a:t>Child Safety Matters </a:t>
            </a:r>
          </a:p>
          <a:p>
            <a:r>
              <a:rPr lang="en-US" sz="2400" dirty="0"/>
              <a:t>Trust Based Relational Intervention</a:t>
            </a:r>
          </a:p>
        </p:txBody>
      </p:sp>
    </p:spTree>
    <p:extLst>
      <p:ext uri="{BB962C8B-B14F-4D97-AF65-F5344CB8AC3E}">
        <p14:creationId xmlns:p14="http://schemas.microsoft.com/office/powerpoint/2010/main" val="371130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3637F1-9B96-456C-B11D-C7A3E75F6559}"/>
              </a:ext>
            </a:extLst>
          </p:cNvPr>
          <p:cNvSpPr txBox="1"/>
          <p:nvPr/>
        </p:nvSpPr>
        <p:spPr>
          <a:xfrm>
            <a:off x="203443" y="351690"/>
            <a:ext cx="8566485" cy="707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000" dirty="0">
                <a:solidFill>
                  <a:schemeClr val="bg1"/>
                </a:solidFill>
              </a:rPr>
              <a:t>Training Certificate and Feedback Survey </a:t>
            </a:r>
          </a:p>
        </p:txBody>
      </p:sp>
      <p:sp>
        <p:nvSpPr>
          <p:cNvPr id="8" name="Rectangle 7">
            <a:extLst>
              <a:ext uri="{FF2B5EF4-FFF2-40B4-BE49-F238E27FC236}">
                <a16:creationId xmlns:a16="http://schemas.microsoft.com/office/drawing/2014/main" id="{D3275232-B2FB-4993-91EE-60B9AE72954A}"/>
              </a:ext>
            </a:extLst>
          </p:cNvPr>
          <p:cNvSpPr/>
          <p:nvPr/>
        </p:nvSpPr>
        <p:spPr>
          <a:xfrm>
            <a:off x="619123" y="1633110"/>
            <a:ext cx="749012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0099CC"/>
                </a:solidFill>
              </a:rPr>
              <a:t>Please scan the QR code: </a:t>
            </a:r>
          </a:p>
        </p:txBody>
      </p:sp>
      <p:pic>
        <p:nvPicPr>
          <p:cNvPr id="6" name="Picture 5" descr="Qr code&#10;&#10;Description automatically generated">
            <a:extLst>
              <a:ext uri="{FF2B5EF4-FFF2-40B4-BE49-F238E27FC236}">
                <a16:creationId xmlns:a16="http://schemas.microsoft.com/office/drawing/2014/main" id="{5DF7F1EA-5857-4AD2-AE30-4228AE6A0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850967"/>
            <a:ext cx="2438400" cy="2438400"/>
          </a:xfrm>
          <a:prstGeom prst="rect">
            <a:avLst/>
          </a:prstGeom>
        </p:spPr>
      </p:pic>
    </p:spTree>
    <p:extLst>
      <p:ext uri="{BB962C8B-B14F-4D97-AF65-F5344CB8AC3E}">
        <p14:creationId xmlns:p14="http://schemas.microsoft.com/office/powerpoint/2010/main" val="14505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67BD8A-7E89-47B1-BB62-D7176FEDE333}"/>
              </a:ext>
            </a:extLst>
          </p:cNvPr>
          <p:cNvSpPr txBox="1"/>
          <p:nvPr/>
        </p:nvSpPr>
        <p:spPr>
          <a:xfrm>
            <a:off x="760449" y="1882060"/>
            <a:ext cx="7623102" cy="1569660"/>
          </a:xfrm>
          <a:prstGeom prst="rect">
            <a:avLst/>
          </a:prstGeom>
          <a:noFill/>
        </p:spPr>
        <p:txBody>
          <a:bodyPr wrap="square">
            <a:spAutoFit/>
          </a:bodyPr>
          <a:lstStyle/>
          <a:p>
            <a:pPr algn="ctr" eaLnBrk="1" hangingPunct="1">
              <a:buFont typeface="Arial" panose="020B0604020202020204" pitchFamily="34" charset="0"/>
              <a:buNone/>
            </a:pPr>
            <a:r>
              <a:rPr lang="en-US" altLang="en-US" sz="2400" dirty="0"/>
              <a:t>Child Advocates of Fort Bend</a:t>
            </a:r>
          </a:p>
          <a:p>
            <a:pPr algn="ctr" eaLnBrk="1" hangingPunct="1">
              <a:buFont typeface="Arial" panose="020B0604020202020204" pitchFamily="34" charset="0"/>
              <a:buNone/>
            </a:pPr>
            <a:r>
              <a:rPr lang="en-US" altLang="en-US" sz="2400" dirty="0"/>
              <a:t>5103 Avenue N</a:t>
            </a:r>
          </a:p>
          <a:p>
            <a:pPr algn="ctr" eaLnBrk="1" hangingPunct="1">
              <a:buFont typeface="Arial" panose="020B0604020202020204" pitchFamily="34" charset="0"/>
              <a:buNone/>
            </a:pPr>
            <a:r>
              <a:rPr lang="en-US" altLang="en-US" sz="2400" dirty="0"/>
              <a:t>Rosenberg, TX 77471</a:t>
            </a:r>
          </a:p>
          <a:p>
            <a:pPr algn="ctr" eaLnBrk="1" hangingPunct="1">
              <a:buFont typeface="Arial" panose="020B0604020202020204" pitchFamily="34" charset="0"/>
              <a:buNone/>
            </a:pPr>
            <a:r>
              <a:rPr lang="en-US" altLang="en-US" sz="2400" dirty="0"/>
              <a:t>281-341-9955</a:t>
            </a:r>
          </a:p>
        </p:txBody>
      </p:sp>
      <p:sp>
        <p:nvSpPr>
          <p:cNvPr id="5" name="TextBox 4">
            <a:extLst>
              <a:ext uri="{FF2B5EF4-FFF2-40B4-BE49-F238E27FC236}">
                <a16:creationId xmlns:a16="http://schemas.microsoft.com/office/drawing/2014/main" id="{763637F1-9B96-456C-B11D-C7A3E75F6559}"/>
              </a:ext>
            </a:extLst>
          </p:cNvPr>
          <p:cNvSpPr txBox="1"/>
          <p:nvPr/>
        </p:nvSpPr>
        <p:spPr>
          <a:xfrm>
            <a:off x="1473321" y="503317"/>
            <a:ext cx="6197357" cy="83099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4800" dirty="0">
                <a:solidFill>
                  <a:schemeClr val="bg1"/>
                </a:solidFill>
              </a:rPr>
              <a:t>How you can reach us</a:t>
            </a:r>
          </a:p>
        </p:txBody>
      </p:sp>
      <p:sp>
        <p:nvSpPr>
          <p:cNvPr id="2" name="TextBox 1">
            <a:extLst>
              <a:ext uri="{FF2B5EF4-FFF2-40B4-BE49-F238E27FC236}">
                <a16:creationId xmlns:a16="http://schemas.microsoft.com/office/drawing/2014/main" id="{114907A9-BB71-4C29-BB7D-453D8C78BC93}"/>
              </a:ext>
            </a:extLst>
          </p:cNvPr>
          <p:cNvSpPr txBox="1"/>
          <p:nvPr/>
        </p:nvSpPr>
        <p:spPr>
          <a:xfrm>
            <a:off x="119921" y="3716215"/>
            <a:ext cx="4452079" cy="1938992"/>
          </a:xfrm>
          <a:prstGeom prst="rect">
            <a:avLst/>
          </a:prstGeom>
          <a:noFill/>
        </p:spPr>
        <p:txBody>
          <a:bodyPr wrap="square" rtlCol="0">
            <a:spAutoFit/>
          </a:bodyPr>
          <a:lstStyle/>
          <a:p>
            <a:pPr algn="ctr" eaLnBrk="1" hangingPunct="1">
              <a:buFont typeface="Arial" panose="020B0604020202020204" pitchFamily="34" charset="0"/>
              <a:buNone/>
            </a:pPr>
            <a:endParaRPr lang="en-US" altLang="en-US" sz="2400" dirty="0"/>
          </a:p>
          <a:p>
            <a:pPr algn="ctr" eaLnBrk="1" hangingPunct="1">
              <a:buFont typeface="Arial" panose="020B0604020202020204" pitchFamily="34" charset="0"/>
              <a:buNone/>
            </a:pPr>
            <a:r>
              <a:rPr lang="en-US" altLang="en-US" sz="2400" dirty="0"/>
              <a:t>Lindsey Castellanos</a:t>
            </a:r>
          </a:p>
          <a:p>
            <a:pPr algn="ctr" eaLnBrk="1" hangingPunct="1">
              <a:buFont typeface="Arial" panose="020B0604020202020204" pitchFamily="34" charset="0"/>
              <a:buNone/>
            </a:pPr>
            <a:r>
              <a:rPr lang="en-US" altLang="en-US" sz="2400" dirty="0"/>
              <a:t>Community Outreach Coordinator</a:t>
            </a:r>
          </a:p>
          <a:p>
            <a:pPr algn="ctr" eaLnBrk="1" hangingPunct="1">
              <a:buFont typeface="Arial" panose="020B0604020202020204" pitchFamily="34" charset="0"/>
              <a:buNone/>
            </a:pPr>
            <a:r>
              <a:rPr lang="en-US" altLang="en-US" sz="2400" dirty="0"/>
              <a:t>281.344.5259</a:t>
            </a:r>
          </a:p>
          <a:p>
            <a:pPr algn="ctr" eaLnBrk="1" hangingPunct="1">
              <a:buFont typeface="Arial" panose="020B0604020202020204" pitchFamily="34" charset="0"/>
              <a:buNone/>
            </a:pPr>
            <a:r>
              <a:rPr lang="en-US" altLang="en-US" sz="2400" dirty="0"/>
              <a:t>lcastellanos@cafb.org</a:t>
            </a:r>
          </a:p>
        </p:txBody>
      </p:sp>
      <p:sp>
        <p:nvSpPr>
          <p:cNvPr id="4" name="TextBox 3">
            <a:extLst>
              <a:ext uri="{FF2B5EF4-FFF2-40B4-BE49-F238E27FC236}">
                <a16:creationId xmlns:a16="http://schemas.microsoft.com/office/drawing/2014/main" id="{29F61719-A64B-4C6A-AF24-496711D0ECA1}"/>
              </a:ext>
            </a:extLst>
          </p:cNvPr>
          <p:cNvSpPr txBox="1"/>
          <p:nvPr/>
        </p:nvSpPr>
        <p:spPr>
          <a:xfrm>
            <a:off x="4445929" y="4085547"/>
            <a:ext cx="4698071" cy="1569660"/>
          </a:xfrm>
          <a:prstGeom prst="rect">
            <a:avLst/>
          </a:prstGeom>
          <a:noFill/>
        </p:spPr>
        <p:txBody>
          <a:bodyPr wrap="square" rtlCol="0">
            <a:spAutoFit/>
          </a:bodyPr>
          <a:lstStyle/>
          <a:p>
            <a:pPr algn="ctr"/>
            <a:r>
              <a:rPr lang="en-US" sz="2400" dirty="0"/>
              <a:t>Metoyer Martin, MSW</a:t>
            </a:r>
          </a:p>
          <a:p>
            <a:pPr algn="ctr"/>
            <a:r>
              <a:rPr lang="en-US" sz="2400" dirty="0"/>
              <a:t>CASA Program Director</a:t>
            </a:r>
          </a:p>
          <a:p>
            <a:pPr algn="ctr"/>
            <a:r>
              <a:rPr lang="en-US" sz="2400" dirty="0"/>
              <a:t>281.344.5122</a:t>
            </a:r>
          </a:p>
          <a:p>
            <a:pPr algn="ctr"/>
            <a:r>
              <a:rPr lang="en-US" sz="2400" dirty="0"/>
              <a:t>mellis@cafb.org</a:t>
            </a:r>
          </a:p>
        </p:txBody>
      </p:sp>
    </p:spTree>
    <p:extLst>
      <p:ext uri="{BB962C8B-B14F-4D97-AF65-F5344CB8AC3E}">
        <p14:creationId xmlns:p14="http://schemas.microsoft.com/office/powerpoint/2010/main" val="32750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32C60F-079C-4DEE-8868-4309B4FEBAD0}"/>
              </a:ext>
            </a:extLst>
          </p:cNvPr>
          <p:cNvSpPr txBox="1">
            <a:spLocks noChangeArrowheads="1"/>
          </p:cNvSpPr>
          <p:nvPr/>
        </p:nvSpPr>
        <p:spPr>
          <a:xfrm>
            <a:off x="495300" y="401052"/>
            <a:ext cx="8153400" cy="990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dirty="0">
                <a:solidFill>
                  <a:schemeClr val="bg1"/>
                </a:solidFill>
                <a:latin typeface="Calibri" panose="020F0502020204030204" pitchFamily="34" charset="0"/>
                <a:cs typeface="Calibri" panose="020F0502020204030204" pitchFamily="34" charset="0"/>
              </a:rPr>
              <a:t>A look at our area</a:t>
            </a:r>
          </a:p>
        </p:txBody>
      </p:sp>
      <p:sp>
        <p:nvSpPr>
          <p:cNvPr id="5" name="TextBox 4">
            <a:extLst>
              <a:ext uri="{FF2B5EF4-FFF2-40B4-BE49-F238E27FC236}">
                <a16:creationId xmlns:a16="http://schemas.microsoft.com/office/drawing/2014/main" id="{F65F2992-649F-4339-A7C5-F6B7BB8567DE}"/>
              </a:ext>
            </a:extLst>
          </p:cNvPr>
          <p:cNvSpPr txBox="1"/>
          <p:nvPr/>
        </p:nvSpPr>
        <p:spPr>
          <a:xfrm>
            <a:off x="570917" y="3644742"/>
            <a:ext cx="1360331" cy="707886"/>
          </a:xfrm>
          <a:prstGeom prst="rect">
            <a:avLst/>
          </a:prstGeom>
          <a:noFill/>
        </p:spPr>
        <p:txBody>
          <a:bodyPr wrap="square">
            <a:spAutoFit/>
          </a:bodyPr>
          <a:lstStyle/>
          <a:p>
            <a:pPr eaLnBrk="1" hangingPunct="1"/>
            <a:r>
              <a:rPr lang="en-US" altLang="en-US" sz="4000" dirty="0"/>
              <a:t> </a:t>
            </a:r>
          </a:p>
        </p:txBody>
      </p:sp>
      <p:graphicFrame>
        <p:nvGraphicFramePr>
          <p:cNvPr id="3" name="Diagram 2">
            <a:extLst>
              <a:ext uri="{FF2B5EF4-FFF2-40B4-BE49-F238E27FC236}">
                <a16:creationId xmlns:a16="http://schemas.microsoft.com/office/drawing/2014/main" id="{DE1E9B8A-0B57-4725-8903-98B557A62EEC}"/>
              </a:ext>
            </a:extLst>
          </p:cNvPr>
          <p:cNvGraphicFramePr/>
          <p:nvPr>
            <p:extLst>
              <p:ext uri="{D42A27DB-BD31-4B8C-83A1-F6EECF244321}">
                <p14:modId xmlns:p14="http://schemas.microsoft.com/office/powerpoint/2010/main" val="4141424008"/>
              </p:ext>
            </p:extLst>
          </p:nvPr>
        </p:nvGraphicFramePr>
        <p:xfrm>
          <a:off x="1524000" y="178888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F687AC0-A419-471D-96A4-22EC907DAB91}"/>
              </a:ext>
            </a:extLst>
          </p:cNvPr>
          <p:cNvSpPr txBox="1"/>
          <p:nvPr/>
        </p:nvSpPr>
        <p:spPr>
          <a:xfrm>
            <a:off x="6881620" y="5583120"/>
            <a:ext cx="3134738" cy="369332"/>
          </a:xfrm>
          <a:prstGeom prst="rect">
            <a:avLst/>
          </a:prstGeom>
          <a:noFill/>
        </p:spPr>
        <p:txBody>
          <a:bodyPr wrap="square" rtlCol="0">
            <a:spAutoFit/>
          </a:bodyPr>
          <a:lstStyle/>
          <a:p>
            <a:r>
              <a:rPr lang="en-US" dirty="0"/>
              <a:t>Updated 2021</a:t>
            </a:r>
          </a:p>
        </p:txBody>
      </p:sp>
    </p:spTree>
    <p:extLst>
      <p:ext uri="{BB962C8B-B14F-4D97-AF65-F5344CB8AC3E}">
        <p14:creationId xmlns:p14="http://schemas.microsoft.com/office/powerpoint/2010/main" val="195695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graphicEl>
                                              <a:dgm id="{0B5FDBCA-0FCA-40DF-A52B-64C1168ED302}"/>
                                            </p:graphicEl>
                                          </p:spTgt>
                                        </p:tgtEl>
                                        <p:attrNameLst>
                                          <p:attrName>style.visibility</p:attrName>
                                        </p:attrNameLst>
                                      </p:cBhvr>
                                      <p:to>
                                        <p:strVal val="visible"/>
                                      </p:to>
                                    </p:set>
                                    <p:animEffect transition="in" filter="fade">
                                      <p:cBhvr>
                                        <p:cTn id="7" dur="500"/>
                                        <p:tgtEl>
                                          <p:spTgt spid="3">
                                            <p:graphicEl>
                                              <a:dgm id="{0B5FDBCA-0FCA-40DF-A52B-64C1168ED302}"/>
                                            </p:graphic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graphicEl>
                                              <a:dgm id="{AACB2BCD-D348-4CFC-B079-53294A02354B}"/>
                                            </p:graphicEl>
                                          </p:spTgt>
                                        </p:tgtEl>
                                        <p:attrNameLst>
                                          <p:attrName>style.visibility</p:attrName>
                                        </p:attrNameLst>
                                      </p:cBhvr>
                                      <p:to>
                                        <p:strVal val="visible"/>
                                      </p:to>
                                    </p:set>
                                    <p:animEffect transition="in" filter="fade">
                                      <p:cBhvr>
                                        <p:cTn id="10" dur="500"/>
                                        <p:tgtEl>
                                          <p:spTgt spid="3">
                                            <p:graphicEl>
                                              <a:dgm id="{AACB2BCD-D348-4CFC-B079-53294A02354B}"/>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dgm id="{F219D261-237F-4D0B-AD35-DA8C127EBB9F}"/>
                                            </p:graphicEl>
                                          </p:spTgt>
                                        </p:tgtEl>
                                        <p:attrNameLst>
                                          <p:attrName>style.visibility</p:attrName>
                                        </p:attrNameLst>
                                      </p:cBhvr>
                                      <p:to>
                                        <p:strVal val="visible"/>
                                      </p:to>
                                    </p:set>
                                    <p:animEffect transition="in" filter="fade">
                                      <p:cBhvr>
                                        <p:cTn id="15" dur="500"/>
                                        <p:tgtEl>
                                          <p:spTgt spid="3">
                                            <p:graphicEl>
                                              <a:dgm id="{F219D261-237F-4D0B-AD35-DA8C127EBB9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58DA346E-E4F5-43AB-97F0-688CF5019017}"/>
                                            </p:graphicEl>
                                          </p:spTgt>
                                        </p:tgtEl>
                                        <p:attrNameLst>
                                          <p:attrName>style.visibility</p:attrName>
                                        </p:attrNameLst>
                                      </p:cBhvr>
                                      <p:to>
                                        <p:strVal val="visible"/>
                                      </p:to>
                                    </p:set>
                                    <p:animEffect transition="in" filter="fade">
                                      <p:cBhvr>
                                        <p:cTn id="18" dur="500"/>
                                        <p:tgtEl>
                                          <p:spTgt spid="3">
                                            <p:graphicEl>
                                              <a:dgm id="{58DA346E-E4F5-43AB-97F0-688CF501901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8A6DDC7D-BB8B-41C5-BCE2-212B7A85F5DC}"/>
                                            </p:graphicEl>
                                          </p:spTgt>
                                        </p:tgtEl>
                                        <p:attrNameLst>
                                          <p:attrName>style.visibility</p:attrName>
                                        </p:attrNameLst>
                                      </p:cBhvr>
                                      <p:to>
                                        <p:strVal val="visible"/>
                                      </p:to>
                                    </p:set>
                                    <p:animEffect transition="in" filter="fade">
                                      <p:cBhvr>
                                        <p:cTn id="23" dur="500"/>
                                        <p:tgtEl>
                                          <p:spTgt spid="3">
                                            <p:graphicEl>
                                              <a:dgm id="{8A6DDC7D-BB8B-41C5-BCE2-212B7A85F5DC}"/>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graphicEl>
                                              <a:dgm id="{90E5F05D-3943-46AF-B06E-7B80FC487C4E}"/>
                                            </p:graphicEl>
                                          </p:spTgt>
                                        </p:tgtEl>
                                        <p:attrNameLst>
                                          <p:attrName>style.visibility</p:attrName>
                                        </p:attrNameLst>
                                      </p:cBhvr>
                                      <p:to>
                                        <p:strVal val="visible"/>
                                      </p:to>
                                    </p:set>
                                    <p:animEffect transition="in" filter="fade">
                                      <p:cBhvr>
                                        <p:cTn id="26" dur="500"/>
                                        <p:tgtEl>
                                          <p:spTgt spid="3">
                                            <p:graphicEl>
                                              <a:dgm id="{90E5F05D-3943-46AF-B06E-7B80FC487C4E}"/>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graphicEl>
                                              <a:dgm id="{672EDCA5-EEE0-41FB-8F76-F9ADA4A4550E}"/>
                                            </p:graphicEl>
                                          </p:spTgt>
                                        </p:tgtEl>
                                        <p:attrNameLst>
                                          <p:attrName>style.visibility</p:attrName>
                                        </p:attrNameLst>
                                      </p:cBhvr>
                                      <p:to>
                                        <p:strVal val="visible"/>
                                      </p:to>
                                    </p:set>
                                    <p:animEffect transition="in" filter="fade">
                                      <p:cBhvr>
                                        <p:cTn id="29" dur="500"/>
                                        <p:tgtEl>
                                          <p:spTgt spid="3">
                                            <p:graphicEl>
                                              <a:dgm id="{672EDCA5-EEE0-41FB-8F76-F9ADA4A4550E}"/>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32C60F-079C-4DEE-8868-4309B4FEBAD0}"/>
              </a:ext>
            </a:extLst>
          </p:cNvPr>
          <p:cNvSpPr txBox="1">
            <a:spLocks noChangeArrowheads="1"/>
          </p:cNvSpPr>
          <p:nvPr/>
        </p:nvSpPr>
        <p:spPr>
          <a:xfrm>
            <a:off x="95907" y="369520"/>
            <a:ext cx="9268810" cy="11649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dirty="0">
                <a:solidFill>
                  <a:schemeClr val="bg1"/>
                </a:solidFill>
                <a:latin typeface="Calibri" panose="020F0502020204030204" pitchFamily="34" charset="0"/>
                <a:cs typeface="Calibri" panose="020F0502020204030204" pitchFamily="34" charset="0"/>
              </a:rPr>
              <a:t>Poll questions</a:t>
            </a:r>
          </a:p>
        </p:txBody>
      </p:sp>
      <p:sp>
        <p:nvSpPr>
          <p:cNvPr id="5" name="TextBox 4">
            <a:extLst>
              <a:ext uri="{FF2B5EF4-FFF2-40B4-BE49-F238E27FC236}">
                <a16:creationId xmlns:a16="http://schemas.microsoft.com/office/drawing/2014/main" id="{F65F2992-649F-4339-A7C5-F6B7BB8567DE}"/>
              </a:ext>
            </a:extLst>
          </p:cNvPr>
          <p:cNvSpPr txBox="1"/>
          <p:nvPr/>
        </p:nvSpPr>
        <p:spPr>
          <a:xfrm>
            <a:off x="570917" y="3644742"/>
            <a:ext cx="1360331" cy="707886"/>
          </a:xfrm>
          <a:prstGeom prst="rect">
            <a:avLst/>
          </a:prstGeom>
          <a:noFill/>
        </p:spPr>
        <p:txBody>
          <a:bodyPr wrap="square">
            <a:spAutoFit/>
          </a:bodyPr>
          <a:lstStyle/>
          <a:p>
            <a:pPr eaLnBrk="1" hangingPunct="1"/>
            <a:r>
              <a:rPr lang="en-US" altLang="en-US" sz="4000" dirty="0"/>
              <a:t> </a:t>
            </a:r>
          </a:p>
        </p:txBody>
      </p:sp>
      <p:sp>
        <p:nvSpPr>
          <p:cNvPr id="3" name="TextBox 2">
            <a:extLst>
              <a:ext uri="{FF2B5EF4-FFF2-40B4-BE49-F238E27FC236}">
                <a16:creationId xmlns:a16="http://schemas.microsoft.com/office/drawing/2014/main" id="{C663EEA6-35E3-47E5-AB1F-8FD80C10084A}"/>
              </a:ext>
            </a:extLst>
          </p:cNvPr>
          <p:cNvSpPr txBox="1"/>
          <p:nvPr/>
        </p:nvSpPr>
        <p:spPr>
          <a:xfrm>
            <a:off x="2228117" y="1762651"/>
            <a:ext cx="4687765" cy="2769989"/>
          </a:xfrm>
          <a:prstGeom prst="rect">
            <a:avLst/>
          </a:prstGeom>
          <a:noFill/>
        </p:spPr>
        <p:txBody>
          <a:bodyPr wrap="square" rtlCol="0">
            <a:spAutoFit/>
          </a:bodyPr>
          <a:lstStyle/>
          <a:p>
            <a:pPr algn="ctr"/>
            <a:r>
              <a:rPr lang="en-US" sz="4000" dirty="0"/>
              <a:t>To join the poll go to: </a:t>
            </a:r>
          </a:p>
          <a:p>
            <a:pPr algn="ctr"/>
            <a:r>
              <a:rPr lang="en-US" sz="4000" dirty="0"/>
              <a:t>slido.com </a:t>
            </a:r>
          </a:p>
          <a:p>
            <a:pPr algn="ctr"/>
            <a:r>
              <a:rPr lang="en-US" sz="4000" dirty="0"/>
              <a:t>enter code #406043 </a:t>
            </a:r>
          </a:p>
          <a:p>
            <a:endParaRPr lang="en-US" dirty="0"/>
          </a:p>
          <a:p>
            <a:endParaRPr lang="en-US" dirty="0"/>
          </a:p>
          <a:p>
            <a:endParaRPr lang="en-US" dirty="0"/>
          </a:p>
        </p:txBody>
      </p:sp>
      <p:pic>
        <p:nvPicPr>
          <p:cNvPr id="6" name="Picture 5" descr="Qr code&#10;&#10;Description automatically generated">
            <a:extLst>
              <a:ext uri="{FF2B5EF4-FFF2-40B4-BE49-F238E27FC236}">
                <a16:creationId xmlns:a16="http://schemas.microsoft.com/office/drawing/2014/main" id="{EE17D92F-C56C-494E-BFA9-FA8D42A89D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8465" y="3557248"/>
            <a:ext cx="2407068" cy="2407068"/>
          </a:xfrm>
          <a:prstGeom prst="rect">
            <a:avLst/>
          </a:prstGeom>
        </p:spPr>
      </p:pic>
    </p:spTree>
    <p:extLst>
      <p:ext uri="{BB962C8B-B14F-4D97-AF65-F5344CB8AC3E}">
        <p14:creationId xmlns:p14="http://schemas.microsoft.com/office/powerpoint/2010/main" val="84755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B92CA-EBFF-4AB9-A81E-2BE45D851077}"/>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114800" y="665953"/>
            <a:ext cx="914400" cy="382594"/>
          </a:xfrm>
          <a:prstGeom prst="rect">
            <a:avLst/>
          </a:prstGeom>
        </p:spPr>
      </p:pic>
      <p:sp>
        <p:nvSpPr>
          <p:cNvPr id="4" name="Rectangle 3">
            <a:extLst>
              <a:ext uri="{FF2B5EF4-FFF2-40B4-BE49-F238E27FC236}">
                <a16:creationId xmlns:a16="http://schemas.microsoft.com/office/drawing/2014/main" id="{916BEAE2-26EC-4391-B592-2F8EE58F3EF4}"/>
              </a:ext>
            </a:extLst>
          </p:cNvPr>
          <p:cNvSpPr/>
          <p:nvPr>
            <p:custDataLst>
              <p:tags r:id="rId3"/>
            </p:custDataLst>
          </p:nvPr>
        </p:nvSpPr>
        <p:spPr>
          <a:xfrm>
            <a:off x="0" y="1714500"/>
            <a:ext cx="9144000" cy="3429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24242"/>
                </a:solidFill>
              </a:rPr>
              <a:t>Which topic would you like more in depth information on? </a:t>
            </a:r>
          </a:p>
        </p:txBody>
      </p:sp>
      <p:sp>
        <p:nvSpPr>
          <p:cNvPr id="5" name="Rectangle 4">
            <a:extLst>
              <a:ext uri="{FF2B5EF4-FFF2-40B4-BE49-F238E27FC236}">
                <a16:creationId xmlns:a16="http://schemas.microsoft.com/office/drawing/2014/main" id="{EE68BE57-3860-4C72-8108-BF39735FFBBD}"/>
              </a:ext>
            </a:extLst>
          </p:cNvPr>
          <p:cNvSpPr/>
          <p:nvPr>
            <p:custDataLst>
              <p:tags r:id="rId4"/>
            </p:custDataLst>
          </p:nvPr>
        </p:nvSpPr>
        <p:spPr>
          <a:xfrm>
            <a:off x="0" y="5143500"/>
            <a:ext cx="9144000" cy="17145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rgbClr val="39AC37"/>
                </a:solidFill>
              </a:rPr>
              <a:t>ⓘ</a:t>
            </a:r>
            <a:r>
              <a:rPr lang="en-US" sz="1400">
                <a:solidFill>
                  <a:srgbClr val="424242"/>
                </a:solidFill>
              </a:rPr>
              <a:t> Start presenting to display the poll results on this slide.</a:t>
            </a:r>
          </a:p>
        </p:txBody>
      </p:sp>
    </p:spTree>
    <p:custDataLst>
      <p:tags r:id="rId1"/>
    </p:custDataLst>
    <p:extLst>
      <p:ext uri="{BB962C8B-B14F-4D97-AF65-F5344CB8AC3E}">
        <p14:creationId xmlns:p14="http://schemas.microsoft.com/office/powerpoint/2010/main" val="352623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C72FA-F72C-4A92-BED9-7070797EC17D}"/>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114800" y="665953"/>
            <a:ext cx="914400" cy="382594"/>
          </a:xfrm>
          <a:prstGeom prst="rect">
            <a:avLst/>
          </a:prstGeom>
        </p:spPr>
      </p:pic>
      <p:sp>
        <p:nvSpPr>
          <p:cNvPr id="4" name="Rectangle 3">
            <a:extLst>
              <a:ext uri="{FF2B5EF4-FFF2-40B4-BE49-F238E27FC236}">
                <a16:creationId xmlns:a16="http://schemas.microsoft.com/office/drawing/2014/main" id="{5E5DBCC0-6471-41FA-B3AD-B131DFF10B1B}"/>
              </a:ext>
            </a:extLst>
          </p:cNvPr>
          <p:cNvSpPr/>
          <p:nvPr>
            <p:custDataLst>
              <p:tags r:id="rId3"/>
            </p:custDataLst>
          </p:nvPr>
        </p:nvSpPr>
        <p:spPr>
          <a:xfrm>
            <a:off x="0" y="1714500"/>
            <a:ext cx="9144000" cy="3429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424242"/>
                </a:solidFill>
              </a:rPr>
              <a:t>What are some of the signs that children showed that caused you to make a CPS report? </a:t>
            </a:r>
          </a:p>
        </p:txBody>
      </p:sp>
      <p:sp>
        <p:nvSpPr>
          <p:cNvPr id="5" name="Rectangle 4">
            <a:extLst>
              <a:ext uri="{FF2B5EF4-FFF2-40B4-BE49-F238E27FC236}">
                <a16:creationId xmlns:a16="http://schemas.microsoft.com/office/drawing/2014/main" id="{07816292-2DD8-408A-87A9-B6BF17DE6A11}"/>
              </a:ext>
            </a:extLst>
          </p:cNvPr>
          <p:cNvSpPr/>
          <p:nvPr>
            <p:custDataLst>
              <p:tags r:id="rId4"/>
            </p:custDataLst>
          </p:nvPr>
        </p:nvSpPr>
        <p:spPr>
          <a:xfrm>
            <a:off x="0" y="5143500"/>
            <a:ext cx="9144000" cy="17145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rgbClr val="39AC37"/>
                </a:solidFill>
              </a:rPr>
              <a:t>ⓘ</a:t>
            </a:r>
            <a:r>
              <a:rPr lang="en-US" sz="1400">
                <a:solidFill>
                  <a:srgbClr val="424242"/>
                </a:solidFill>
              </a:rPr>
              <a:t> Start presenting to display the poll results on this slide.</a:t>
            </a:r>
          </a:p>
        </p:txBody>
      </p:sp>
    </p:spTree>
    <p:custDataLst>
      <p:tags r:id="rId1"/>
    </p:custDataLst>
    <p:extLst>
      <p:ext uri="{BB962C8B-B14F-4D97-AF65-F5344CB8AC3E}">
        <p14:creationId xmlns:p14="http://schemas.microsoft.com/office/powerpoint/2010/main" val="344644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32C60F-079C-4DEE-8868-4309B4FEBAD0}"/>
              </a:ext>
            </a:extLst>
          </p:cNvPr>
          <p:cNvSpPr txBox="1">
            <a:spLocks noChangeArrowheads="1"/>
          </p:cNvSpPr>
          <p:nvPr/>
        </p:nvSpPr>
        <p:spPr>
          <a:xfrm>
            <a:off x="495300" y="401052"/>
            <a:ext cx="8153400" cy="990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dirty="0">
                <a:solidFill>
                  <a:schemeClr val="bg1"/>
                </a:solidFill>
                <a:latin typeface="Calibri" panose="020F0502020204030204" pitchFamily="34" charset="0"/>
                <a:cs typeface="Calibri" panose="020F0502020204030204" pitchFamily="34" charset="0"/>
              </a:rPr>
              <a:t>Child Abuse Facts </a:t>
            </a:r>
          </a:p>
        </p:txBody>
      </p:sp>
      <p:sp>
        <p:nvSpPr>
          <p:cNvPr id="5" name="TextBox 4">
            <a:extLst>
              <a:ext uri="{FF2B5EF4-FFF2-40B4-BE49-F238E27FC236}">
                <a16:creationId xmlns:a16="http://schemas.microsoft.com/office/drawing/2014/main" id="{F65F2992-649F-4339-A7C5-F6B7BB8567DE}"/>
              </a:ext>
            </a:extLst>
          </p:cNvPr>
          <p:cNvSpPr txBox="1"/>
          <p:nvPr/>
        </p:nvSpPr>
        <p:spPr>
          <a:xfrm>
            <a:off x="531015" y="3518485"/>
            <a:ext cx="1360331" cy="707886"/>
          </a:xfrm>
          <a:prstGeom prst="rect">
            <a:avLst/>
          </a:prstGeom>
          <a:noFill/>
        </p:spPr>
        <p:txBody>
          <a:bodyPr wrap="square">
            <a:spAutoFit/>
          </a:bodyPr>
          <a:lstStyle/>
          <a:p>
            <a:pPr eaLnBrk="1" hangingPunct="1"/>
            <a:r>
              <a:rPr lang="en-US" altLang="en-US" sz="4000" dirty="0"/>
              <a:t> </a:t>
            </a:r>
          </a:p>
        </p:txBody>
      </p:sp>
      <p:graphicFrame>
        <p:nvGraphicFramePr>
          <p:cNvPr id="6" name="Chart 5">
            <a:extLst>
              <a:ext uri="{FF2B5EF4-FFF2-40B4-BE49-F238E27FC236}">
                <a16:creationId xmlns:a16="http://schemas.microsoft.com/office/drawing/2014/main" id="{98CF45A9-1472-4B77-856E-85B4A73FA6EC}"/>
              </a:ext>
            </a:extLst>
          </p:cNvPr>
          <p:cNvGraphicFramePr/>
          <p:nvPr>
            <p:extLst>
              <p:ext uri="{D42A27DB-BD31-4B8C-83A1-F6EECF244321}">
                <p14:modId xmlns:p14="http://schemas.microsoft.com/office/powerpoint/2010/main" val="3150955260"/>
              </p:ext>
            </p:extLst>
          </p:nvPr>
        </p:nvGraphicFramePr>
        <p:xfrm>
          <a:off x="398585" y="1673005"/>
          <a:ext cx="8452338" cy="4376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94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32C60F-079C-4DEE-8868-4309B4FEBAD0}"/>
              </a:ext>
            </a:extLst>
          </p:cNvPr>
          <p:cNvSpPr txBox="1">
            <a:spLocks noChangeArrowheads="1"/>
          </p:cNvSpPr>
          <p:nvPr/>
        </p:nvSpPr>
        <p:spPr>
          <a:xfrm>
            <a:off x="495300" y="401052"/>
            <a:ext cx="8153400" cy="990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600" dirty="0">
                <a:solidFill>
                  <a:schemeClr val="bg1"/>
                </a:solidFill>
                <a:latin typeface="Calibri" panose="020F0502020204030204" pitchFamily="34" charset="0"/>
                <a:cs typeface="Calibri" panose="020F0502020204030204" pitchFamily="34" charset="0"/>
              </a:rPr>
              <a:t>Child Abuse Facts </a:t>
            </a:r>
          </a:p>
        </p:txBody>
      </p:sp>
      <p:sp>
        <p:nvSpPr>
          <p:cNvPr id="5" name="TextBox 4">
            <a:extLst>
              <a:ext uri="{FF2B5EF4-FFF2-40B4-BE49-F238E27FC236}">
                <a16:creationId xmlns:a16="http://schemas.microsoft.com/office/drawing/2014/main" id="{F65F2992-649F-4339-A7C5-F6B7BB8567DE}"/>
              </a:ext>
            </a:extLst>
          </p:cNvPr>
          <p:cNvSpPr txBox="1"/>
          <p:nvPr/>
        </p:nvSpPr>
        <p:spPr>
          <a:xfrm>
            <a:off x="531015" y="3518485"/>
            <a:ext cx="1360331" cy="707886"/>
          </a:xfrm>
          <a:prstGeom prst="rect">
            <a:avLst/>
          </a:prstGeom>
          <a:noFill/>
        </p:spPr>
        <p:txBody>
          <a:bodyPr wrap="square">
            <a:spAutoFit/>
          </a:bodyPr>
          <a:lstStyle/>
          <a:p>
            <a:pPr eaLnBrk="1" hangingPunct="1"/>
            <a:r>
              <a:rPr lang="en-US" altLang="en-US" sz="4000" dirty="0"/>
              <a:t> </a:t>
            </a:r>
          </a:p>
        </p:txBody>
      </p:sp>
      <p:grpSp>
        <p:nvGrpSpPr>
          <p:cNvPr id="40" name="Group 39">
            <a:extLst>
              <a:ext uri="{FF2B5EF4-FFF2-40B4-BE49-F238E27FC236}">
                <a16:creationId xmlns:a16="http://schemas.microsoft.com/office/drawing/2014/main" id="{6EB9CED6-D893-4166-B245-217B16F4CFD1}"/>
              </a:ext>
            </a:extLst>
          </p:cNvPr>
          <p:cNvGrpSpPr/>
          <p:nvPr/>
        </p:nvGrpSpPr>
        <p:grpSpPr>
          <a:xfrm>
            <a:off x="869289" y="2736704"/>
            <a:ext cx="7405422" cy="1563561"/>
            <a:chOff x="1616825" y="2476383"/>
            <a:chExt cx="4173515" cy="914400"/>
          </a:xfrm>
        </p:grpSpPr>
        <p:pic>
          <p:nvPicPr>
            <p:cNvPr id="29" name="Graphic 28" descr="Man outline">
              <a:extLst>
                <a:ext uri="{FF2B5EF4-FFF2-40B4-BE49-F238E27FC236}">
                  <a16:creationId xmlns:a16="http://schemas.microsoft.com/office/drawing/2014/main" id="{38E81A34-5560-4514-BECD-1CF0E9CEB6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6825" y="2476383"/>
              <a:ext cx="914400" cy="914400"/>
            </a:xfrm>
            <a:prstGeom prst="rect">
              <a:avLst/>
            </a:prstGeom>
          </p:spPr>
        </p:pic>
        <p:grpSp>
          <p:nvGrpSpPr>
            <p:cNvPr id="39" name="Group 38">
              <a:extLst>
                <a:ext uri="{FF2B5EF4-FFF2-40B4-BE49-F238E27FC236}">
                  <a16:creationId xmlns:a16="http://schemas.microsoft.com/office/drawing/2014/main" id="{129AA0CC-1F70-4A69-8A63-50D94C5CAA36}"/>
                </a:ext>
              </a:extLst>
            </p:cNvPr>
            <p:cNvGrpSpPr/>
            <p:nvPr/>
          </p:nvGrpSpPr>
          <p:grpSpPr>
            <a:xfrm>
              <a:off x="1979938" y="2476383"/>
              <a:ext cx="3810402" cy="914400"/>
              <a:chOff x="1979938" y="2476383"/>
              <a:chExt cx="3810402" cy="914400"/>
            </a:xfrm>
          </p:grpSpPr>
          <p:pic>
            <p:nvPicPr>
              <p:cNvPr id="30" name="Graphic 29" descr="Man outline">
                <a:extLst>
                  <a:ext uri="{FF2B5EF4-FFF2-40B4-BE49-F238E27FC236}">
                    <a16:creationId xmlns:a16="http://schemas.microsoft.com/office/drawing/2014/main" id="{D3BB6F1C-273E-4C3A-8EDE-249302728A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9938" y="2476383"/>
                <a:ext cx="914400" cy="914400"/>
              </a:xfrm>
              <a:prstGeom prst="rect">
                <a:avLst/>
              </a:prstGeom>
            </p:spPr>
          </p:pic>
          <p:pic>
            <p:nvPicPr>
              <p:cNvPr id="31" name="Graphic 30" descr="Man outline">
                <a:extLst>
                  <a:ext uri="{FF2B5EF4-FFF2-40B4-BE49-F238E27FC236}">
                    <a16:creationId xmlns:a16="http://schemas.microsoft.com/office/drawing/2014/main" id="{885EFB96-2489-4BCF-AAAA-E1AD4CC12B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43051" y="2476383"/>
                <a:ext cx="914400" cy="914400"/>
              </a:xfrm>
              <a:prstGeom prst="rect">
                <a:avLst/>
              </a:prstGeom>
            </p:spPr>
          </p:pic>
          <p:pic>
            <p:nvPicPr>
              <p:cNvPr id="32" name="Graphic 31" descr="Man outline">
                <a:extLst>
                  <a:ext uri="{FF2B5EF4-FFF2-40B4-BE49-F238E27FC236}">
                    <a16:creationId xmlns:a16="http://schemas.microsoft.com/office/drawing/2014/main" id="{BA2A6F15-6B0F-4F5F-88B7-48F460E0A7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06164" y="2476383"/>
                <a:ext cx="914400" cy="914400"/>
              </a:xfrm>
              <a:prstGeom prst="rect">
                <a:avLst/>
              </a:prstGeom>
            </p:spPr>
          </p:pic>
          <p:pic>
            <p:nvPicPr>
              <p:cNvPr id="33" name="Graphic 32" descr="Man outline">
                <a:extLst>
                  <a:ext uri="{FF2B5EF4-FFF2-40B4-BE49-F238E27FC236}">
                    <a16:creationId xmlns:a16="http://schemas.microsoft.com/office/drawing/2014/main" id="{3284FDB2-E624-46DA-99A0-4A95FC7751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4826" y="2476383"/>
                <a:ext cx="914400" cy="914400"/>
              </a:xfrm>
              <a:prstGeom prst="rect">
                <a:avLst/>
              </a:prstGeom>
            </p:spPr>
          </p:pic>
          <p:pic>
            <p:nvPicPr>
              <p:cNvPr id="34" name="Graphic 33" descr="Man outline">
                <a:extLst>
                  <a:ext uri="{FF2B5EF4-FFF2-40B4-BE49-F238E27FC236}">
                    <a16:creationId xmlns:a16="http://schemas.microsoft.com/office/drawing/2014/main" id="{3AAB22C8-687D-4EF7-9C7A-4C153D14FE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7939" y="2476383"/>
                <a:ext cx="914400" cy="914400"/>
              </a:xfrm>
              <a:prstGeom prst="rect">
                <a:avLst/>
              </a:prstGeom>
            </p:spPr>
          </p:pic>
          <p:pic>
            <p:nvPicPr>
              <p:cNvPr id="35" name="Graphic 34" descr="Man outline">
                <a:extLst>
                  <a:ext uri="{FF2B5EF4-FFF2-40B4-BE49-F238E27FC236}">
                    <a16:creationId xmlns:a16="http://schemas.microsoft.com/office/drawing/2014/main" id="{24DBFCC9-0414-436E-B6A5-544252DE73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1052" y="2476383"/>
                <a:ext cx="914400" cy="914400"/>
              </a:xfrm>
              <a:prstGeom prst="rect">
                <a:avLst/>
              </a:prstGeom>
            </p:spPr>
          </p:pic>
          <p:pic>
            <p:nvPicPr>
              <p:cNvPr id="36" name="Graphic 35" descr="Man outline">
                <a:extLst>
                  <a:ext uri="{FF2B5EF4-FFF2-40B4-BE49-F238E27FC236}">
                    <a16:creationId xmlns:a16="http://schemas.microsoft.com/office/drawing/2014/main" id="{A387717A-C7F0-4424-B6CD-3E718589ED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9714" y="2476383"/>
                <a:ext cx="914400" cy="914400"/>
              </a:xfrm>
              <a:prstGeom prst="rect">
                <a:avLst/>
              </a:prstGeom>
            </p:spPr>
          </p:pic>
          <p:pic>
            <p:nvPicPr>
              <p:cNvPr id="37" name="Graphic 36" descr="Man outline">
                <a:extLst>
                  <a:ext uri="{FF2B5EF4-FFF2-40B4-BE49-F238E27FC236}">
                    <a16:creationId xmlns:a16="http://schemas.microsoft.com/office/drawing/2014/main" id="{854794F3-9A9B-4D23-BF5C-13CECBE4B7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2827" y="2476383"/>
                <a:ext cx="914400" cy="914400"/>
              </a:xfrm>
              <a:prstGeom prst="rect">
                <a:avLst/>
              </a:prstGeom>
            </p:spPr>
          </p:pic>
          <p:pic>
            <p:nvPicPr>
              <p:cNvPr id="38" name="Graphic 37" descr="Man outline">
                <a:extLst>
                  <a:ext uri="{FF2B5EF4-FFF2-40B4-BE49-F238E27FC236}">
                    <a16:creationId xmlns:a16="http://schemas.microsoft.com/office/drawing/2014/main" id="{58697093-D6A3-48B9-A314-E2E8A015A2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5940" y="2476383"/>
                <a:ext cx="914400" cy="914400"/>
              </a:xfrm>
              <a:prstGeom prst="rect">
                <a:avLst/>
              </a:prstGeom>
            </p:spPr>
          </p:pic>
        </p:grpSp>
      </p:grpSp>
    </p:spTree>
    <p:extLst>
      <p:ext uri="{BB962C8B-B14F-4D97-AF65-F5344CB8AC3E}">
        <p14:creationId xmlns:p14="http://schemas.microsoft.com/office/powerpoint/2010/main" val="112686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4.1921"/>
  <p:tag name="SLIDO_PRESENTATION_ID" val="00000000-0000-0000-0000-000000000000"/>
  <p:tag name="SLIDO_EVENT_UUID" val="1adca014-2b83-47f1-808a-a612fe735790"/>
  <p:tag name="SLIDO_EVENT_SECTION_UUID" val="f3d644cf-09fc-4a9d-a2ea-0ddbb59d59b6"/>
</p:tagLst>
</file>

<file path=ppt/tags/tag10.xml><?xml version="1.0" encoding="utf-8"?>
<p:tagLst xmlns:a="http://schemas.openxmlformats.org/drawingml/2006/main" xmlns:r="http://schemas.openxmlformats.org/officeDocument/2006/relationships" xmlns:p="http://schemas.openxmlformats.org/presentationml/2006/main">
  <p:tag name="SLIDO_METADATA" val="eyJUaW1lc3RhbXAiOjE2MjgwMTA5NDB9"/>
  <p:tag name="SLIDO_TYPE" val="SlidoPoll"/>
  <p:tag name="SLIDO_POLL_UUID" val="48bacdaf-0825-4eb2-ba25-c81db1ff663f"/>
  <p:tag name="SLIDO_TIMELINE" val="W3sicG9sbFF1ZXN0aW9uVXVpZCI6ImVjY2NjNDlhLTVjYzYtNGNhYy04OTI5LTJlZDU5OGQ2NzliNSIsInNob3dSZXN1bHRzIjp0cnVlLCJzaG93Q29ycmVjdEFuc3dlcnMiOmZhbHNlLCJ2b3RpbmdMb2NrZWQiOmZhbHNlfV0="/>
</p:tagLst>
</file>

<file path=ppt/tags/tag11.xml><?xml version="1.0" encoding="utf-8"?>
<p:tagLst xmlns:a="http://schemas.openxmlformats.org/drawingml/2006/main" xmlns:r="http://schemas.openxmlformats.org/officeDocument/2006/relationships" xmlns:p="http://schemas.openxmlformats.org/presentationml/2006/main">
  <p:tag name="SLIDO_ELEMENT" val="logo"/>
</p:tagLst>
</file>

<file path=ppt/tags/tag12.xml><?xml version="1.0" encoding="utf-8"?>
<p:tagLst xmlns:a="http://schemas.openxmlformats.org/drawingml/2006/main" xmlns:r="http://schemas.openxmlformats.org/officeDocument/2006/relationships" xmlns:p="http://schemas.openxmlformats.org/presentationml/2006/main">
  <p:tag name="SLIDO_ELEMENT" val="title"/>
</p:tagLst>
</file>

<file path=ppt/tags/tag13.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MjgwMTA5NTN9"/>
  <p:tag name="SLIDO_TYPE" val="SlidoPoll"/>
  <p:tag name="SLIDO_POLL_UUID" val="23eb2f96-2bc7-4936-a745-b89236e453a9"/>
  <p:tag name="SLIDO_TIMELINE" val="W3sicG9sbFF1ZXN0aW9uVXVpZCI6ImVmMzdmM2VlLTJiYTctNGZhOC05NmFjLTA4ZDEzNWNiNTRlO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2MjgwMTA5MDd9"/>
  <p:tag name="SLIDO_TYPE" val="SlidoPoll"/>
  <p:tag name="SLIDO_POLL_UUID" val="42a07965-4bf1-4391-b874-b0eb305fff1f"/>
  <p:tag name="SLIDO_TIMELINE" val="W3sicG9sbFF1ZXN0aW9uVXVpZCI6ImRkNWNmMTk1LTUwODctNDY3Yi04ZDc4LTljZjE4YjE4MGQ1OCIsInNob3dSZXN1bHRzIjp0cnVlLCJzaG93Q29ycmVjdEFuc3dlcnMiOmZhbHNlLCJ2b3RpbmdMb2NrZWQiOmZhbHNlfV0="/>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title"/>
</p:tagLst>
</file>

<file path=ppt/tags/tag9.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SlideSettingsData>
  <Settings/>
</SessionSlideSettingsData>
</file>

<file path=customXml/item10.xml><?xml version="1.0" encoding="utf-8"?>
<SessionAnswerData>
  <AllAnswers/>
</SessionAnswerData>
</file>

<file path=customXml/item11.xml><?xml version="1.0" encoding="utf-8"?>
<SessionCloseEndedDescriptorsData/>
</file>

<file path=customXml/item12.xml><?xml version="1.0" encoding="utf-8"?>
<TextingSlideData/>
</file>

<file path=customXml/item13.xml><?xml version="1.0" encoding="utf-8"?>
<SessionParticipantData/>
</file>

<file path=customXml/item14.xml><?xml version="1.0" encoding="utf-8"?>
<ParticipantInfoData/>
</file>

<file path=customXml/item15.xml><?xml version="1.0" encoding="utf-8"?>
<SessionSlideDescriptorData/>
</file>

<file path=customXml/item16.xml><?xml version="1.0" encoding="utf-8"?>
<SessionPresentationSettingsData>
  <Settings>
    <answerbulletformat>Numeric</answerbulletformat>
    <pointstoclock>No</pointstoclock>
    <answernowautoinsert>No</answernowautoinsert>
    <answernowstyle>Explosion</answernowstyle>
    <answernowtext>Answer Now</answernowtext>
    <chartcolors>Use PowerPoint Color Scheme</chartcolors>
    <charttype>Vertical</charttype>
    <correctanswerindicator>Checkmark</correctanswerindicator>
    <countdownautoinsert>Yes</countdownautoinsert>
    <countdownseconds>10</countdownseconds>
    <countdownsound>TicToc.wav</countdownsound>
    <countdownstyle>Stopwatch</countdownstyle>
    <gridautoinsert>No</gridautoinsert>
    <gridfillstyle>Answered</gridfillstyle>
    <gridfillcolor>255,255,0</gridfillcolor>
    <chartmodel>3D</chartmodel>
    <simulatedvotecount>50</simulatedvotecount>
    <gridcolor>176,216,255</gridcolor>
    <gridalternatecolor>62,158,255</gridalternatecolor>
    <gridincorrectcolor/>
    <gridopacity>100%</gridopacity>
    <gridtextstyle>Keypad #</gridtextstyle>
    <inputsource>Response Devices</inputsource>
    <userpreferredinputsource/>
    <multipleresponsedivisor># of Responses</multipleresponsedivisor>
    <participantsleaderboard>5</participantsleaderboard>
    <percentagedecimalplaces>0</percentagedecimalplaces>
    <responsecounterautoinsert>Yes</responsecounterautoinsert>
    <responsecounterstyle>Circle</responsecounterstyle>
    <responsecountertextcolor>0,0,0</responsecountertextcolor>
    <responsecounterfillcolor>79,129,189</responsecounterfillcolor>
    <responsecounterbordercolor>56,93,138</responsecounterbordercolor>
    <responsecounterdisplayvalue># of Votes Received</responsecounterdisplayvalue>
    <insertobjectusingcolor>Blue</insertobjectusingcolor>
    <showresults>Yes</showresults>
    <teamcolors>User Defined</teamcolors>
    <teamidentificationtype>None</teamidentificationtype>
    <teamscoringtype>Voting pads only</teamscoringtype>
    <teamscoringdecimalplaces>0</teamscoringdecimalplaces>
    <teamidentificationitem/>
    <teamsleaderboard>5</teamsleaderboard>
    <teamname1/>
    <teamname2/>
    <teamname3/>
    <teamname4/>
    <teamname5/>
    <teamname6/>
    <teamname7/>
    <teamname8/>
    <teamname9/>
    <teamname10/>
    <showcontrolbar>Slides with EZ-VOTE Objects</showcontrolbar>
    <defaultcorrectpointvalue>100</defaultcorrectpointvalue>
    <defaultincorrectpointvalue>0</defaultincorrectpointvalue>
    <chartcolor1>187,224,227</chartcolor1>
    <chartcolor2>51,51,153</chartcolor2>
    <chartcolor3>0,153,153</chartcolor3>
    <chartcolor4>153,204,0</chartcolor4>
    <chartcolor5>128,128,128</chartcolor5>
    <chartcolor6>0,0,0</chartcolor6>
    <chartcolor7>0,102,204</chartcolor7>
    <chartcolor8>204,204,255</chartcolor8>
    <chartcolor9>255,0,0</chartcolor9>
    <chartcolor10>255,255,0</chartcolor10>
    <teamcolor1>187,224,227</teamcolor1>
    <teamcolor2>51,51,153</teamcolor2>
    <teamcolor3>0,153,153</teamcolor3>
    <teamcolor4>153,204,0</teamcolor4>
    <teamcolor5>128,128,128</teamcolor5>
    <teamcolor6>0,0,0</teamcolor6>
    <teamcolor7>0,102,204</teamcolor7>
    <teamcolor8>204,204,255</teamcolor8>
    <teamcolor9>255,0,0</teamcolor9>
    <teamcolor10>255,255,0</teamcolor10>
    <displayanswerimagesduringvote>Yes</displayanswerimagesduringvote>
    <displayanswerimageswithresponses>Yes</displayanswerimageswithresponses>
    <displayanswertextduringvote>Yes</displayanswertextduringvote>
    <displayanswertextwithresponses>Yes</displayanswertextwithresponses>
    <questionslideid/>
    <controlbarstate>Expanded</controlbarstate>
    <isgridcolorknowncolor>No</isgridcolorknowncolor>
    <gridcolorname>255,255,0</gridcolorname>
    <autorec/>
    <autorectimeintrvl/>
    <chartvotesview>Percent Raw</chartvotesview>
    <chartlabelscolor>0,0,0</chartlabelscolor>
    <ischartlabelcolorknowncolor/>
    <chartlabelcolorname/>
    <chartxaxislabeltype>Full Text</chartxaxislabeltype>
    <controlbarposition>Top Left</controlbarposition>
    <teamscoreordertype>Ordinal order</teamscoreordertype>
    <legend>Show</legend>
    <bars>Show</bars>
  </Settings>
</SessionPresentationSettingsData>
</file>

<file path=customXml/item2.xml><?xml version="1.0" encoding="utf-8"?>
<SessionGroupWeightData/>
</file>

<file path=customXml/item3.xml><?xml version="1.0" encoding="utf-8"?>
<SessionQuestionData>
  <AllQuestions/>
</SessionQuestionData>
</file>

<file path=customXml/item4.xml><?xml version="1.0" encoding="utf-8"?>
<SessionResponseGridSettings>
  <AllResponseGridSettings/>
</SessionResponseGridSettings>
</file>

<file path=customXml/item5.xml><?xml version="1.0" encoding="utf-8"?>
<SessionRankData/>
</file>

<file path=customXml/item6.xml><?xml version="1.0" encoding="utf-8"?>
<SessionSlideMasterData>
  <SlideMaster/>
</SessionSlideMasterData>
</file>

<file path=customXml/item7.xml><?xml version="1.0" encoding="utf-8"?>
<SessionResponseData/>
</file>

<file path=customXml/item8.xml><?xml version="1.0" encoding="utf-8"?>
<CustomFieldInfoData/>
</file>

<file path=customXml/item9.xml><?xml version="1.0" encoding="utf-8"?>
<TeamNamesData>
  <TeamNames/>
</TeamNamesData>
</file>

<file path=customXml/itemProps1.xml><?xml version="1.0" encoding="utf-8"?>
<ds:datastoreItem xmlns:ds="http://schemas.openxmlformats.org/officeDocument/2006/customXml" ds:itemID="{169DE2A7-3954-4882-ACA1-BD200A46068C}">
  <ds:schemaRefs/>
</ds:datastoreItem>
</file>

<file path=customXml/itemProps10.xml><?xml version="1.0" encoding="utf-8"?>
<ds:datastoreItem xmlns:ds="http://schemas.openxmlformats.org/officeDocument/2006/customXml" ds:itemID="{C37FEA1F-0C8A-4F07-B7AA-56CA6A221DB3}">
  <ds:schemaRefs/>
</ds:datastoreItem>
</file>

<file path=customXml/itemProps11.xml><?xml version="1.0" encoding="utf-8"?>
<ds:datastoreItem xmlns:ds="http://schemas.openxmlformats.org/officeDocument/2006/customXml" ds:itemID="{64F3441A-B12F-4507-BDD2-09A5F505CF19}">
  <ds:schemaRefs/>
</ds:datastoreItem>
</file>

<file path=customXml/itemProps12.xml><?xml version="1.0" encoding="utf-8"?>
<ds:datastoreItem xmlns:ds="http://schemas.openxmlformats.org/officeDocument/2006/customXml" ds:itemID="{E870F390-E643-448E-88DE-1572FA1FB2E5}">
  <ds:schemaRefs/>
</ds:datastoreItem>
</file>

<file path=customXml/itemProps13.xml><?xml version="1.0" encoding="utf-8"?>
<ds:datastoreItem xmlns:ds="http://schemas.openxmlformats.org/officeDocument/2006/customXml" ds:itemID="{B226F847-68D6-41DB-968F-50A0FD223096}">
  <ds:schemaRefs/>
</ds:datastoreItem>
</file>

<file path=customXml/itemProps14.xml><?xml version="1.0" encoding="utf-8"?>
<ds:datastoreItem xmlns:ds="http://schemas.openxmlformats.org/officeDocument/2006/customXml" ds:itemID="{229AC282-08A8-4AFB-9F8C-5DA5AA333009}">
  <ds:schemaRefs/>
</ds:datastoreItem>
</file>

<file path=customXml/itemProps15.xml><?xml version="1.0" encoding="utf-8"?>
<ds:datastoreItem xmlns:ds="http://schemas.openxmlformats.org/officeDocument/2006/customXml" ds:itemID="{40C3A210-7311-4FC2-97B5-A75CA0175111}">
  <ds:schemaRefs/>
</ds:datastoreItem>
</file>

<file path=customXml/itemProps16.xml><?xml version="1.0" encoding="utf-8"?>
<ds:datastoreItem xmlns:ds="http://schemas.openxmlformats.org/officeDocument/2006/customXml" ds:itemID="{D7C642D6-2AD0-4D4E-9CF8-5D8650CFDDF8}">
  <ds:schemaRefs/>
</ds:datastoreItem>
</file>

<file path=customXml/itemProps2.xml><?xml version="1.0" encoding="utf-8"?>
<ds:datastoreItem xmlns:ds="http://schemas.openxmlformats.org/officeDocument/2006/customXml" ds:itemID="{A930D77C-3498-4DE5-A366-DE3E7A93ECCC}">
  <ds:schemaRefs/>
</ds:datastoreItem>
</file>

<file path=customXml/itemProps3.xml><?xml version="1.0" encoding="utf-8"?>
<ds:datastoreItem xmlns:ds="http://schemas.openxmlformats.org/officeDocument/2006/customXml" ds:itemID="{91D5973A-B59C-4457-A937-A9BDF88C372C}">
  <ds:schemaRefs/>
</ds:datastoreItem>
</file>

<file path=customXml/itemProps4.xml><?xml version="1.0" encoding="utf-8"?>
<ds:datastoreItem xmlns:ds="http://schemas.openxmlformats.org/officeDocument/2006/customXml" ds:itemID="{99223EEB-9BA4-4F63-93FF-77862B42D16D}">
  <ds:schemaRefs/>
</ds:datastoreItem>
</file>

<file path=customXml/itemProps5.xml><?xml version="1.0" encoding="utf-8"?>
<ds:datastoreItem xmlns:ds="http://schemas.openxmlformats.org/officeDocument/2006/customXml" ds:itemID="{BE08D2E4-CF80-4A5A-AF8A-D67C94215E66}">
  <ds:schemaRefs/>
</ds:datastoreItem>
</file>

<file path=customXml/itemProps6.xml><?xml version="1.0" encoding="utf-8"?>
<ds:datastoreItem xmlns:ds="http://schemas.openxmlformats.org/officeDocument/2006/customXml" ds:itemID="{59A04856-87F7-49B6-A439-EEDD654040F1}">
  <ds:schemaRefs/>
</ds:datastoreItem>
</file>

<file path=customXml/itemProps7.xml><?xml version="1.0" encoding="utf-8"?>
<ds:datastoreItem xmlns:ds="http://schemas.openxmlformats.org/officeDocument/2006/customXml" ds:itemID="{D574233F-00C1-4A70-B63F-E362DDA1EB4D}">
  <ds:schemaRefs/>
</ds:datastoreItem>
</file>

<file path=customXml/itemProps8.xml><?xml version="1.0" encoding="utf-8"?>
<ds:datastoreItem xmlns:ds="http://schemas.openxmlformats.org/officeDocument/2006/customXml" ds:itemID="{213F2183-463F-4136-BA27-08B8434AB04E}">
  <ds:schemaRefs/>
</ds:datastoreItem>
</file>

<file path=customXml/itemProps9.xml><?xml version="1.0" encoding="utf-8"?>
<ds:datastoreItem xmlns:ds="http://schemas.openxmlformats.org/officeDocument/2006/customXml" ds:itemID="{41B2783A-B504-4A09-9F5F-480200410F29}">
  <ds:schemaRefs/>
</ds:datastoreItem>
</file>

<file path=docProps/app.xml><?xml version="1.0" encoding="utf-8"?>
<Properties xmlns="http://schemas.openxmlformats.org/officeDocument/2006/extended-properties" xmlns:vt="http://schemas.openxmlformats.org/officeDocument/2006/docPropsVTypes">
  <Template>Office Theme</Template>
  <TotalTime>5132</TotalTime>
  <Words>3209</Words>
  <Application>Microsoft Macintosh PowerPoint</Application>
  <PresentationFormat>On-screen Show (4:3)</PresentationFormat>
  <Paragraphs>424</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Gill Sans</vt:lpstr>
      <vt:lpstr>Lato</vt:lpstr>
      <vt:lpstr>proxima-nova</vt:lpstr>
      <vt:lpstr>Roboto</vt:lpstr>
      <vt:lpstr>Wingdings</vt:lpstr>
      <vt:lpstr>Office Theme</vt:lpstr>
      <vt:lpstr>Recognizing and Responding  to Child Abuse </vt:lpstr>
      <vt:lpstr>Who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Bulan</dc:creator>
  <cp:lastModifiedBy>Microsoft Office User</cp:lastModifiedBy>
  <cp:revision>88</cp:revision>
  <cp:lastPrinted>2021-10-14T13:44:50Z</cp:lastPrinted>
  <dcterms:created xsi:type="dcterms:W3CDTF">2017-05-24T19:36:15Z</dcterms:created>
  <dcterms:modified xsi:type="dcterms:W3CDTF">2022-06-28T17:45:23Z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ExistingPresentation">
    <vt:lpwstr>Yes</vt:lpwstr>
  </property>
  <property fmtid="{D5CDD505-2E9C-101B-9397-08002B2CF9AE}" pid="3" name="PresentationVersion">
    <vt:lpwstr>2.0</vt:lpwstr>
  </property>
  <property fmtid="{D5CDD505-2E9C-101B-9397-08002B2CF9AE}" pid="4" name="PresentationID">
    <vt:lpwstr>08bde375375c478e90a32c6efa4110a6</vt:lpwstr>
  </property>
  <property fmtid="{D5CDD505-2E9C-101B-9397-08002B2CF9AE}" pid="5" name="SlidoAppVersion">
    <vt:lpwstr>0.18.4.1921</vt:lpwstr>
  </property>
</Properties>
</file>