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93" r:id="rId3"/>
    <p:sldId id="264" r:id="rId4"/>
    <p:sldId id="265" r:id="rId5"/>
    <p:sldId id="266" r:id="rId6"/>
    <p:sldId id="268" r:id="rId7"/>
    <p:sldId id="269" r:id="rId8"/>
    <p:sldId id="270" r:id="rId9"/>
    <p:sldId id="271" r:id="rId10"/>
    <p:sldId id="308" r:id="rId11"/>
    <p:sldId id="297" r:id="rId12"/>
    <p:sldId id="272" r:id="rId13"/>
    <p:sldId id="273" r:id="rId14"/>
    <p:sldId id="283" r:id="rId15"/>
    <p:sldId id="301" r:id="rId16"/>
    <p:sldId id="302" r:id="rId17"/>
    <p:sldId id="303" r:id="rId18"/>
    <p:sldId id="304" r:id="rId19"/>
    <p:sldId id="305" r:id="rId20"/>
    <p:sldId id="284" r:id="rId21"/>
    <p:sldId id="285" r:id="rId22"/>
    <p:sldId id="286" r:id="rId23"/>
    <p:sldId id="306" r:id="rId24"/>
    <p:sldId id="307" r:id="rId25"/>
    <p:sldId id="287" r:id="rId26"/>
    <p:sldId id="288" r:id="rId27"/>
    <p:sldId id="292" r:id="rId28"/>
    <p:sldId id="296" r:id="rId29"/>
    <p:sldId id="279" r:id="rId30"/>
    <p:sldId id="280" r:id="rId31"/>
    <p:sldId id="281" r:id="rId32"/>
    <p:sldId id="282" r:id="rId33"/>
    <p:sldId id="298" r:id="rId34"/>
    <p:sldId id="300" r:id="rId35"/>
    <p:sldId id="259" r:id="rId36"/>
    <p:sldId id="263" r:id="rId37"/>
    <p:sldId id="26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showGuides="1">
      <p:cViewPr varScale="1">
        <p:scale>
          <a:sx n="67" d="100"/>
          <a:sy n="67" d="100"/>
        </p:scale>
        <p:origin x="62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1732" y="6529659"/>
            <a:ext cx="12193732" cy="328341"/>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pic>
        <p:nvPicPr>
          <p:cNvPr id="14"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0" y="-121984"/>
            <a:ext cx="12193731" cy="44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userDrawn="1"/>
        </p:nvSpPr>
        <p:spPr>
          <a:xfrm>
            <a:off x="-1732" y="1826478"/>
            <a:ext cx="12193731" cy="60967"/>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733" y="2153879"/>
            <a:ext cx="12193731" cy="60967"/>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0" y="1860903"/>
            <a:ext cx="12191998"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endParaRPr lang="en-US" sz="1700" baseline="22000" dirty="0">
              <a:solidFill>
                <a:srgbClr val="59C7E5"/>
              </a:solidFill>
              <a:latin typeface="Arial" panose="020B0604020202020204" pitchFamily="34" charset="0"/>
              <a:cs typeface="Arial" panose="020B0604020202020204" pitchFamily="34" charset="0"/>
            </a:endParaRPr>
          </a:p>
        </p:txBody>
      </p:sp>
      <p:sp>
        <p:nvSpPr>
          <p:cNvPr id="20" name="Text Placeholder 14"/>
          <p:cNvSpPr>
            <a:spLocks noGrp="1"/>
          </p:cNvSpPr>
          <p:nvPr>
            <p:ph type="body" sz="quarter" idx="10" hasCustomPrompt="1"/>
          </p:nvPr>
        </p:nvSpPr>
        <p:spPr>
          <a:xfrm>
            <a:off x="1972393" y="2481280"/>
            <a:ext cx="8245475" cy="2759075"/>
          </a:xfrm>
        </p:spPr>
        <p:txBody>
          <a:bodyPr anchor="ct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Enter Title: Subtitle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4044" y="453514"/>
            <a:ext cx="1542172" cy="1310595"/>
          </a:xfrm>
          <a:prstGeom prst="rect">
            <a:avLst/>
          </a:prstGeom>
        </p:spPr>
      </p:pic>
    </p:spTree>
    <p:extLst>
      <p:ext uri="{BB962C8B-B14F-4D97-AF65-F5344CB8AC3E}">
        <p14:creationId xmlns:p14="http://schemas.microsoft.com/office/powerpoint/2010/main" val="35846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 y="6217559"/>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2" name="Text Placeholder 14"/>
          <p:cNvSpPr>
            <a:spLocks noGrp="1"/>
          </p:cNvSpPr>
          <p:nvPr>
            <p:ph type="body" sz="quarter" idx="10" hasCustomPrompt="1"/>
          </p:nvPr>
        </p:nvSpPr>
        <p:spPr>
          <a:xfrm>
            <a:off x="2447925" y="732550"/>
            <a:ext cx="7296150" cy="869227"/>
          </a:xfrm>
        </p:spPr>
        <p:txBody>
          <a:bodyPr anchor="ctr">
            <a:normAutofit/>
          </a:bodyPr>
          <a:lstStyle>
            <a:lvl1pPr marL="0" indent="0" algn="ctr">
              <a:buNone/>
              <a:defRPr sz="48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Agenda:</a:t>
            </a:r>
            <a:endParaRPr lang="en-US" dirty="0"/>
          </a:p>
        </p:txBody>
      </p:sp>
      <p:sp>
        <p:nvSpPr>
          <p:cNvPr id="13" name="Text Placeholder 14"/>
          <p:cNvSpPr>
            <a:spLocks noGrp="1"/>
          </p:cNvSpPr>
          <p:nvPr>
            <p:ph type="body" sz="quarter" idx="11" hasCustomPrompt="1"/>
          </p:nvPr>
        </p:nvSpPr>
        <p:spPr>
          <a:xfrm>
            <a:off x="2447922" y="1868219"/>
            <a:ext cx="7296150" cy="4054504"/>
          </a:xfrm>
        </p:spPr>
        <p:txBody>
          <a:bodyPr anchor="t">
            <a:normAutofit/>
          </a:bodyPr>
          <a:lstStyle>
            <a:lvl1pPr marL="685800" indent="-685800" algn="ctr">
              <a:buFontTx/>
              <a:buBlip>
                <a:blip r:embed="rId3"/>
              </a:buBlip>
              <a:defRPr sz="36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Lorem Ipsum</a:t>
            </a:r>
            <a:endParaRPr lang="en-US" dirty="0"/>
          </a:p>
        </p:txBody>
      </p:sp>
    </p:spTree>
    <p:extLst>
      <p:ext uri="{BB962C8B-B14F-4D97-AF65-F5344CB8AC3E}">
        <p14:creationId xmlns:p14="http://schemas.microsoft.com/office/powerpoint/2010/main" val="284442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 y="6219644"/>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2447922" y="2072862"/>
            <a:ext cx="7296150" cy="2704333"/>
          </a:xfrm>
        </p:spPr>
        <p:txBody>
          <a:bodyPr anchor="ct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Subsection Title</a:t>
            </a:r>
            <a:endParaRPr lang="en-US" dirty="0"/>
          </a:p>
        </p:txBody>
      </p:sp>
    </p:spTree>
    <p:extLst>
      <p:ext uri="{BB962C8B-B14F-4D97-AF65-F5344CB8AC3E}">
        <p14:creationId xmlns:p14="http://schemas.microsoft.com/office/powerpoint/2010/main" val="148687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9644"/>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2447925" y="732550"/>
            <a:ext cx="7296150" cy="4517876"/>
          </a:xfrm>
        </p:spPr>
        <p:txBody>
          <a:bodyPr anchor="ctr">
            <a:normAutofit/>
          </a:bodyPr>
          <a:lstStyle>
            <a:lvl1pPr marL="0" indent="0" algn="ctr">
              <a:buNone/>
              <a:defRPr sz="48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Content Slide</a:t>
            </a:r>
            <a:endParaRPr lang="en-US" dirty="0"/>
          </a:p>
        </p:txBody>
      </p:sp>
    </p:spTree>
    <p:extLst>
      <p:ext uri="{BB962C8B-B14F-4D97-AF65-F5344CB8AC3E}">
        <p14:creationId xmlns:p14="http://schemas.microsoft.com/office/powerpoint/2010/main" val="116562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4017"/>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2" name="Text Placeholder 13"/>
          <p:cNvSpPr>
            <a:spLocks noGrp="1"/>
          </p:cNvSpPr>
          <p:nvPr>
            <p:ph type="body" sz="quarter" idx="10" hasCustomPrompt="1"/>
          </p:nvPr>
        </p:nvSpPr>
        <p:spPr>
          <a:xfrm>
            <a:off x="615820" y="626464"/>
            <a:ext cx="5225144" cy="5097462"/>
          </a:xfrm>
        </p:spPr>
        <p:txBody>
          <a:bodyPr anchor="ctr">
            <a:normAutofit/>
          </a:bodyPr>
          <a:lstStyle>
            <a:lvl1pPr marL="0" indent="0" algn="ctr">
              <a:buNone/>
              <a:defRPr sz="4800" baseline="0">
                <a:solidFill>
                  <a:srgbClr val="385072"/>
                </a:solidFill>
                <a:latin typeface="Geometr415 Blk BT" panose="020B0802020204020303" pitchFamily="34" charset="0"/>
              </a:defRPr>
            </a:lvl1pPr>
          </a:lstStyle>
          <a:p>
            <a:pPr lvl="0"/>
            <a:r>
              <a:rPr lang="en-US" dirty="0">
                <a:latin typeface="Geometr415 Blk BT" panose="020B0802020204020303" pitchFamily="34" charset="0"/>
              </a:rPr>
              <a:t>Content Slide</a:t>
            </a:r>
            <a:endParaRPr lang="en-US" dirty="0"/>
          </a:p>
        </p:txBody>
      </p:sp>
      <p:sp>
        <p:nvSpPr>
          <p:cNvPr id="13" name="Picture Placeholder 2"/>
          <p:cNvSpPr>
            <a:spLocks noGrp="1"/>
          </p:cNvSpPr>
          <p:nvPr>
            <p:ph type="pic" sz="quarter" idx="11" hasCustomPrompt="1"/>
          </p:nvPr>
        </p:nvSpPr>
        <p:spPr>
          <a:xfrm>
            <a:off x="6351035" y="626464"/>
            <a:ext cx="5225145" cy="5097463"/>
          </a:xfrm>
          <a:ln w="38100">
            <a:solidFill>
              <a:srgbClr val="385072"/>
            </a:solidFill>
          </a:ln>
        </p:spPr>
        <p:txBody>
          <a:bodyPr>
            <a:normAutofit/>
          </a:bodyPr>
          <a:lstStyle>
            <a:lvl1pPr marL="0" indent="0">
              <a:buNone/>
              <a:defRPr sz="3200" baseline="0">
                <a:solidFill>
                  <a:srgbClr val="385072"/>
                </a:solidFill>
                <a:latin typeface="Geometr415 Blk BT" panose="020B0802020204020303" pitchFamily="34" charset="0"/>
              </a:defRPr>
            </a:lvl1pPr>
          </a:lstStyle>
          <a:p>
            <a:r>
              <a:rPr lang="en-US" dirty="0"/>
              <a:t>Click icon to insert image</a:t>
            </a:r>
          </a:p>
        </p:txBody>
      </p:sp>
    </p:spTree>
    <p:extLst>
      <p:ext uri="{BB962C8B-B14F-4D97-AF65-F5344CB8AC3E}">
        <p14:creationId xmlns:p14="http://schemas.microsoft.com/office/powerpoint/2010/main" val="89328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size Imag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9644"/>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3" name="Picture Placeholder 2"/>
          <p:cNvSpPr>
            <a:spLocks noGrp="1"/>
          </p:cNvSpPr>
          <p:nvPr>
            <p:ph type="pic" sz="quarter" idx="10" hasCustomPrompt="1"/>
          </p:nvPr>
        </p:nvSpPr>
        <p:spPr>
          <a:xfrm>
            <a:off x="0" y="246063"/>
            <a:ext cx="12192000" cy="5943600"/>
          </a:xfrm>
        </p:spPr>
        <p:txBody>
          <a:bodyPr>
            <a:normAutofit/>
          </a:bodyPr>
          <a:lstStyle>
            <a:lvl1pPr marL="0" indent="0">
              <a:buNone/>
              <a:defRPr sz="3600" baseline="0">
                <a:solidFill>
                  <a:srgbClr val="385072"/>
                </a:solidFill>
                <a:latin typeface="Geometr415 Md BT" panose="020B0602020204020303" pitchFamily="34" charset="0"/>
              </a:defRPr>
            </a:lvl1pPr>
          </a:lstStyle>
          <a:p>
            <a:r>
              <a:rPr lang="en-US" dirty="0"/>
              <a:t>Click icon to insert image</a:t>
            </a:r>
          </a:p>
        </p:txBody>
      </p:sp>
    </p:spTree>
    <p:extLst>
      <p:ext uri="{BB962C8B-B14F-4D97-AF65-F5344CB8AC3E}">
        <p14:creationId xmlns:p14="http://schemas.microsoft.com/office/powerpoint/2010/main" val="347493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9644"/>
            <a:ext cx="12191999"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1" y="781765"/>
            <a:ext cx="12192000" cy="933449"/>
          </a:xfrm>
        </p:spPr>
        <p:txBody>
          <a:bodyP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t>STAY CONNECTED</a:t>
            </a:r>
          </a:p>
        </p:txBody>
      </p:sp>
      <p:sp>
        <p:nvSpPr>
          <p:cNvPr id="12" name="TextBox 11"/>
          <p:cNvSpPr txBox="1"/>
          <p:nvPr userDrawn="1"/>
        </p:nvSpPr>
        <p:spPr>
          <a:xfrm>
            <a:off x="5421086" y="2857415"/>
            <a:ext cx="5519057" cy="1384995"/>
          </a:xfrm>
          <a:prstGeom prst="rect">
            <a:avLst/>
          </a:prstGeom>
          <a:noFill/>
        </p:spPr>
        <p:txBody>
          <a:bodyPr wrap="square" rtlCol="0">
            <a:spAutoFit/>
          </a:bodyPr>
          <a:lstStyle/>
          <a:p>
            <a:pPr algn="ctr"/>
            <a:r>
              <a:rPr lang="en-US" sz="2800" dirty="0">
                <a:solidFill>
                  <a:srgbClr val="385072"/>
                </a:solidFill>
              </a:rPr>
              <a:t>Sign up for Texas CASA’s </a:t>
            </a:r>
          </a:p>
          <a:p>
            <a:pPr algn="ctr"/>
            <a:r>
              <a:rPr lang="en-US" sz="2800" dirty="0">
                <a:solidFill>
                  <a:srgbClr val="385072"/>
                </a:solidFill>
              </a:rPr>
              <a:t>e-newsletters, The CASA Voice and Inside</a:t>
            </a:r>
            <a:r>
              <a:rPr lang="en-US" sz="2800" baseline="0" dirty="0">
                <a:solidFill>
                  <a:srgbClr val="385072"/>
                </a:solidFill>
              </a:rPr>
              <a:t> CASA</a:t>
            </a:r>
            <a:endParaRPr lang="en-US" sz="2800" dirty="0">
              <a:solidFill>
                <a:srgbClr val="385072"/>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1187" y="2218368"/>
            <a:ext cx="2701465" cy="3437164"/>
          </a:xfrm>
          <a:prstGeom prst="rect">
            <a:avLst/>
          </a:prstGeom>
        </p:spPr>
      </p:pic>
    </p:spTree>
    <p:extLst>
      <p:ext uri="{BB962C8B-B14F-4D97-AF65-F5344CB8AC3E}">
        <p14:creationId xmlns:p14="http://schemas.microsoft.com/office/powerpoint/2010/main" val="422602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estions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9644"/>
            <a:ext cx="12191999"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0" y="2341144"/>
            <a:ext cx="12192000" cy="933449"/>
          </a:xfrm>
        </p:spPr>
        <p:txBody>
          <a:bodyP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QUESTIONS?</a:t>
            </a:r>
            <a:endParaRPr lang="en-US" dirty="0"/>
          </a:p>
        </p:txBody>
      </p:sp>
    </p:spTree>
    <p:extLst>
      <p:ext uri="{BB962C8B-B14F-4D97-AF65-F5344CB8AC3E}">
        <p14:creationId xmlns:p14="http://schemas.microsoft.com/office/powerpoint/2010/main" val="399229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2" y="6219354"/>
            <a:ext cx="12192002"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2" y="1153836"/>
            <a:ext cx="12192000" cy="932139"/>
          </a:xfrm>
        </p:spPr>
        <p:txBody>
          <a:bodyP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THANK YOU</a:t>
            </a:r>
            <a:endParaRPr lang="en-US" dirty="0"/>
          </a:p>
        </p:txBody>
      </p:sp>
      <p:sp>
        <p:nvSpPr>
          <p:cNvPr id="12" name="TextBox 11"/>
          <p:cNvSpPr txBox="1"/>
          <p:nvPr userDrawn="1"/>
        </p:nvSpPr>
        <p:spPr>
          <a:xfrm>
            <a:off x="-2" y="2352675"/>
            <a:ext cx="12192001" cy="707886"/>
          </a:xfrm>
          <a:prstGeom prst="rect">
            <a:avLst/>
          </a:prstGeom>
          <a:noFill/>
        </p:spPr>
        <p:txBody>
          <a:bodyPr wrap="square" rtlCol="0">
            <a:spAutoFit/>
          </a:bodyPr>
          <a:lstStyle/>
          <a:p>
            <a:pPr algn="ctr"/>
            <a:r>
              <a:rPr lang="en-US" sz="2000" dirty="0">
                <a:solidFill>
                  <a:srgbClr val="385072"/>
                </a:solidFill>
              </a:rPr>
              <a:t>Contact</a:t>
            </a:r>
            <a:r>
              <a:rPr lang="en-US" sz="2000" baseline="0" dirty="0">
                <a:solidFill>
                  <a:srgbClr val="385072"/>
                </a:solidFill>
              </a:rPr>
              <a:t> us for more information:</a:t>
            </a:r>
          </a:p>
          <a:p>
            <a:pPr algn="ctr"/>
            <a:r>
              <a:rPr lang="en-US" sz="2000" baseline="0" dirty="0">
                <a:solidFill>
                  <a:srgbClr val="385072"/>
                </a:solidFill>
              </a:rPr>
              <a:t>txcasa@texascasa.org • (512) 473-2627</a:t>
            </a:r>
            <a:endParaRPr lang="en-US" sz="2000" dirty="0">
              <a:solidFill>
                <a:srgbClr val="385072"/>
              </a:solidFill>
            </a:endParaRPr>
          </a:p>
        </p:txBody>
      </p:sp>
      <p:sp>
        <p:nvSpPr>
          <p:cNvPr id="14" name="TextBox 13"/>
          <p:cNvSpPr txBox="1"/>
          <p:nvPr userDrawn="1"/>
        </p:nvSpPr>
        <p:spPr>
          <a:xfrm>
            <a:off x="-2" y="3327003"/>
            <a:ext cx="12192000" cy="830997"/>
          </a:xfrm>
          <a:prstGeom prst="rect">
            <a:avLst/>
          </a:prstGeom>
          <a:noFill/>
        </p:spPr>
        <p:txBody>
          <a:bodyPr wrap="square" rtlCol="0">
            <a:spAutoFit/>
          </a:bodyPr>
          <a:lstStyle/>
          <a:p>
            <a:pPr algn="ctr"/>
            <a:r>
              <a:rPr lang="en-US" sz="4800" dirty="0">
                <a:solidFill>
                  <a:srgbClr val="385072"/>
                </a:solidFill>
              </a:rPr>
              <a:t>BecomeA</a:t>
            </a:r>
            <a:r>
              <a:rPr lang="en-US" sz="4800" dirty="0">
                <a:solidFill>
                  <a:srgbClr val="385072"/>
                </a:solidFill>
                <a:latin typeface="Geometr415 Blk BT" panose="020B0802020204020303" pitchFamily="34" charset="0"/>
              </a:rPr>
              <a:t>CASA.org</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4912" y="4775538"/>
            <a:ext cx="1542172" cy="1310595"/>
          </a:xfrm>
          <a:prstGeom prst="rect">
            <a:avLst/>
          </a:prstGeom>
        </p:spPr>
      </p:pic>
    </p:spTree>
    <p:extLst>
      <p:ext uri="{BB962C8B-B14F-4D97-AF65-F5344CB8AC3E}">
        <p14:creationId xmlns:p14="http://schemas.microsoft.com/office/powerpoint/2010/main" val="89398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DCF5F-0C1A-483A-8BA7-DC3BFC5383E7}" type="datetimeFigureOut">
              <a:rPr lang="en-US" smtClean="0"/>
              <a:t>2/21/2024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1A122-E71C-4B0E-B032-C349E8E56101}" type="slidenum">
              <a:rPr lang="en-US" smtClean="0"/>
              <a:t>‹#›</a:t>
            </a:fld>
            <a:endParaRPr lang="en-US"/>
          </a:p>
        </p:txBody>
      </p:sp>
    </p:spTree>
    <p:extLst>
      <p:ext uri="{BB962C8B-B14F-4D97-AF65-F5344CB8AC3E}">
        <p14:creationId xmlns:p14="http://schemas.microsoft.com/office/powerpoint/2010/main" val="2589256619"/>
      </p:ext>
    </p:extLst>
  </p:cSld>
  <p:clrMap bg1="lt1" tx1="dk1" bg2="lt2" tx2="dk2" accent1="accent1" accent2="accent2" accent3="accent3" accent4="accent4" accent5="accent5" accent6="accent6" hlink="hlink" folHlink="folHlink"/>
  <p:sldLayoutIdLst>
    <p:sldLayoutId id="2147483650" r:id="rId1"/>
    <p:sldLayoutId id="2147483657" r:id="rId2"/>
    <p:sldLayoutId id="2147483656" r:id="rId3"/>
    <p:sldLayoutId id="2147483652" r:id="rId4"/>
    <p:sldLayoutId id="2147483655" r:id="rId5"/>
    <p:sldLayoutId id="2147483653" r:id="rId6"/>
    <p:sldLayoutId id="2147483651" r:id="rId7"/>
    <p:sldLayoutId id="2147483658" r:id="rId8"/>
    <p:sldLayoutId id="214748365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bluediamondgallery.com/wooden-tile/a/advocacy.html" TargetMode="External"/><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hyperlink" Target="https://pxhere.com/en/photo/863203"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samp.blogspot.com/2007_06_01_archive.html"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samp.blogspot.com/2007_06_01_archive.html"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samp.blogspot.com/2007_06_01_archive.html"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fabiusmaximus.com/2017/12/31/morpheus-speech-to-zion-at-new-year/"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psamp.blogspot.com/2007_06_01_archive.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samp.blogspot.com/2007_06_01_archive.html"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picpedia.org/chalkboard/a/agenda.html"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exels.com/photo/close-up-photo-of-yellow-tape-measure-3143085/"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reveln.com/2016/01/06/nonprofit-leader-partnerships-how-to-achieve-the-right-balance/"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texascasa.org/resources/fy23-lbod-training/"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usq.pressbooks.pub/traumainformedpractice/chapter/6-2-the-teacher-must-survive-self-care-and-managing-secondary-trauma/"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exascasa.org/resources/texas-casa-standards/" TargetMode="External"/><Relationship Id="rId2" Type="http://schemas.openxmlformats.org/officeDocument/2006/relationships/hyperlink" Target="https://texascasa.org/resources/fy-24-quality-assurance-preparation-training/" TargetMode="External"/><Relationship Id="rId1" Type="http://schemas.openxmlformats.org/officeDocument/2006/relationships/slideLayout" Target="../slideLayouts/slideLayout4.xml"/><Relationship Id="rId4" Type="http://schemas.openxmlformats.org/officeDocument/2006/relationships/image" Target="../media/image7.tmp"/></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texascasa.org/resources/texas-casa-guide-to-grants/" TargetMode="Externa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f/fundin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effectLst/>
              </a:rPr>
              <a:t>Local Board of Director (LBOD) FY24 Training</a:t>
            </a:r>
          </a:p>
        </p:txBody>
      </p:sp>
    </p:spTree>
    <p:extLst>
      <p:ext uri="{BB962C8B-B14F-4D97-AF65-F5344CB8AC3E}">
        <p14:creationId xmlns:p14="http://schemas.microsoft.com/office/powerpoint/2010/main" val="239583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834240-866D-1822-6CC6-72E5DD27AEA7}"/>
              </a:ext>
            </a:extLst>
          </p:cNvPr>
          <p:cNvSpPr>
            <a:spLocks noGrp="1"/>
          </p:cNvSpPr>
          <p:nvPr>
            <p:ph type="body" sz="quarter" idx="10"/>
          </p:nvPr>
        </p:nvSpPr>
        <p:spPr/>
        <p:txBody>
          <a:bodyPr/>
          <a:lstStyle/>
          <a:p>
            <a:r>
              <a:rPr lang="en-US" dirty="0"/>
              <a:t>Texas CASA Program Portal</a:t>
            </a:r>
          </a:p>
        </p:txBody>
      </p:sp>
      <p:sp>
        <p:nvSpPr>
          <p:cNvPr id="3" name="Text Placeholder 2">
            <a:extLst>
              <a:ext uri="{FF2B5EF4-FFF2-40B4-BE49-F238E27FC236}">
                <a16:creationId xmlns:a16="http://schemas.microsoft.com/office/drawing/2014/main" id="{3E14B071-C100-7732-0B85-ED74F30BA153}"/>
              </a:ext>
            </a:extLst>
          </p:cNvPr>
          <p:cNvSpPr>
            <a:spLocks noGrp="1"/>
          </p:cNvSpPr>
          <p:nvPr>
            <p:ph type="body" sz="quarter" idx="11"/>
          </p:nvPr>
        </p:nvSpPr>
        <p:spPr/>
        <p:txBody>
          <a:bodyPr/>
          <a:lstStyle/>
          <a:p>
            <a:endParaRPr lang="en-US" dirty="0"/>
          </a:p>
          <a:p>
            <a:endParaRPr lang="en-US" dirty="0"/>
          </a:p>
          <a:p>
            <a:endParaRPr lang="en-US" dirty="0"/>
          </a:p>
          <a:p>
            <a:endParaRPr lang="en-US" dirty="0"/>
          </a:p>
          <a:p>
            <a:r>
              <a:rPr lang="en-US" dirty="0"/>
              <a:t>https://texascasa.org/program-portal/board-governance/</a:t>
            </a:r>
          </a:p>
        </p:txBody>
      </p:sp>
      <p:pic>
        <p:nvPicPr>
          <p:cNvPr id="5" name="Picture 4" descr="A person lying on grass with his hands up&#10;&#10;Description automatically generated">
            <a:extLst>
              <a:ext uri="{FF2B5EF4-FFF2-40B4-BE49-F238E27FC236}">
                <a16:creationId xmlns:a16="http://schemas.microsoft.com/office/drawing/2014/main" id="{01240BBB-71A5-BBBE-F982-8B400B575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877" y="736461"/>
            <a:ext cx="7690245" cy="5385077"/>
          </a:xfrm>
          <a:prstGeom prst="rect">
            <a:avLst/>
          </a:prstGeom>
        </p:spPr>
      </p:pic>
    </p:spTree>
    <p:extLst>
      <p:ext uri="{BB962C8B-B14F-4D97-AF65-F5344CB8AC3E}">
        <p14:creationId xmlns:p14="http://schemas.microsoft.com/office/powerpoint/2010/main" val="3456636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70B1C-E6F6-43D2-6200-D2CDEC4C022F}"/>
              </a:ext>
            </a:extLst>
          </p:cNvPr>
          <p:cNvSpPr>
            <a:spLocks noGrp="1"/>
          </p:cNvSpPr>
          <p:nvPr>
            <p:ph type="body" sz="quarter" idx="10"/>
          </p:nvPr>
        </p:nvSpPr>
        <p:spPr>
          <a:xfrm>
            <a:off x="2447922" y="342025"/>
            <a:ext cx="7296150" cy="869227"/>
          </a:xfrm>
        </p:spPr>
        <p:txBody>
          <a:bodyPr/>
          <a:lstStyle/>
          <a:p>
            <a:r>
              <a:rPr lang="en-US" dirty="0"/>
              <a:t>Your Local Program</a:t>
            </a:r>
          </a:p>
        </p:txBody>
      </p:sp>
      <p:sp>
        <p:nvSpPr>
          <p:cNvPr id="3" name="Text Placeholder 2">
            <a:extLst>
              <a:ext uri="{FF2B5EF4-FFF2-40B4-BE49-F238E27FC236}">
                <a16:creationId xmlns:a16="http://schemas.microsoft.com/office/drawing/2014/main" id="{FB77C472-3EFC-B6D5-3572-5BFD329BB2E7}"/>
              </a:ext>
            </a:extLst>
          </p:cNvPr>
          <p:cNvSpPr>
            <a:spLocks noGrp="1"/>
          </p:cNvSpPr>
          <p:nvPr>
            <p:ph type="body" sz="quarter" idx="11"/>
          </p:nvPr>
        </p:nvSpPr>
        <p:spPr/>
        <p:txBody>
          <a:bodyPr>
            <a:normAutofit lnSpcReduction="10000"/>
          </a:bodyPr>
          <a:lstStyle/>
          <a:p>
            <a:pPr marL="0" indent="0">
              <a:buNone/>
            </a:pPr>
            <a:r>
              <a:rPr lang="en-US" dirty="0"/>
              <a:t>Has a mission statement that is:</a:t>
            </a:r>
          </a:p>
          <a:p>
            <a:pPr algn="l">
              <a:buFont typeface="Arial" panose="020B0604020202020204" pitchFamily="34" charset="0"/>
              <a:buChar char="•"/>
            </a:pPr>
            <a:r>
              <a:rPr lang="en-US" dirty="0"/>
              <a:t>Written</a:t>
            </a:r>
          </a:p>
          <a:p>
            <a:pPr algn="l">
              <a:buFont typeface="Arial" panose="020B0604020202020204" pitchFamily="34" charset="0"/>
              <a:buChar char="•"/>
            </a:pPr>
            <a:r>
              <a:rPr lang="en-US" dirty="0"/>
              <a:t>Consistent with the National CASA/GAL Core Model</a:t>
            </a:r>
          </a:p>
          <a:p>
            <a:pPr algn="l">
              <a:buFont typeface="Arial" panose="020B0604020202020204" pitchFamily="34" charset="0"/>
              <a:buChar char="•"/>
            </a:pPr>
            <a:r>
              <a:rPr lang="en-US" dirty="0"/>
              <a:t>Adopted by the board</a:t>
            </a:r>
          </a:p>
          <a:p>
            <a:pPr algn="l">
              <a:buFont typeface="Arial" panose="020B0604020202020204" pitchFamily="34" charset="0"/>
              <a:buChar char="•"/>
            </a:pPr>
            <a:r>
              <a:rPr lang="en-US" dirty="0"/>
              <a:t>Inclusive of Volunteer Advocacy</a:t>
            </a:r>
          </a:p>
          <a:p>
            <a:pPr algn="l">
              <a:buFont typeface="Arial" panose="020B0604020202020204" pitchFamily="34" charset="0"/>
              <a:buChar char="•"/>
            </a:pPr>
            <a:r>
              <a:rPr lang="en-US" dirty="0"/>
              <a:t>Approved by Texas CASA</a:t>
            </a:r>
          </a:p>
          <a:p>
            <a:pPr marL="0" indent="0">
              <a:buNone/>
            </a:pPr>
            <a:endParaRPr lang="en-US" dirty="0"/>
          </a:p>
        </p:txBody>
      </p:sp>
    </p:spTree>
    <p:extLst>
      <p:ext uri="{BB962C8B-B14F-4D97-AF65-F5344CB8AC3E}">
        <p14:creationId xmlns:p14="http://schemas.microsoft.com/office/powerpoint/2010/main" val="89858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3E963A-85AE-F805-848C-A4B9FD0C83F0}"/>
              </a:ext>
            </a:extLst>
          </p:cNvPr>
          <p:cNvSpPr>
            <a:spLocks noGrp="1"/>
          </p:cNvSpPr>
          <p:nvPr>
            <p:ph type="body" sz="quarter" idx="10"/>
          </p:nvPr>
        </p:nvSpPr>
        <p:spPr>
          <a:xfrm>
            <a:off x="866775" y="752213"/>
            <a:ext cx="10534650" cy="5220747"/>
          </a:xfrm>
        </p:spPr>
        <p:txBody>
          <a:bodyPr>
            <a:normAutofit/>
          </a:bodyPr>
          <a:lstStyle/>
          <a:p>
            <a:r>
              <a:rPr lang="en-US" dirty="0">
                <a:effectLst/>
              </a:rPr>
              <a:t>CASA’s role in the Child</a:t>
            </a:r>
          </a:p>
          <a:p>
            <a:r>
              <a:rPr lang="en-US" dirty="0">
                <a:effectLst/>
              </a:rPr>
              <a:t> Welfare System</a:t>
            </a:r>
          </a:p>
          <a:p>
            <a:r>
              <a:rPr lang="en-US" sz="3600" dirty="0">
                <a:effectLst/>
              </a:rPr>
              <a:t>GAL Role</a:t>
            </a:r>
          </a:p>
          <a:p>
            <a:r>
              <a:rPr lang="en-US" sz="3600" dirty="0">
                <a:effectLst/>
              </a:rPr>
              <a:t>Best Interest</a:t>
            </a:r>
          </a:p>
          <a:p>
            <a:endParaRPr lang="en-US" sz="3600" dirty="0">
              <a:effectLst/>
            </a:endParaRPr>
          </a:p>
          <a:p>
            <a:r>
              <a:rPr lang="en-US" dirty="0"/>
              <a:t>https://texascasa.org/understanding-the-roles-in-a-cps-case/</a:t>
            </a:r>
          </a:p>
          <a:p>
            <a:endParaRPr lang="en-US" sz="1500" dirty="0"/>
          </a:p>
        </p:txBody>
      </p:sp>
      <p:pic>
        <p:nvPicPr>
          <p:cNvPr id="7" name="Picture 6" descr="Calendar&#10;&#10;Description automatically generated">
            <a:extLst>
              <a:ext uri="{FF2B5EF4-FFF2-40B4-BE49-F238E27FC236}">
                <a16:creationId xmlns:a16="http://schemas.microsoft.com/office/drawing/2014/main" id="{24A3BDD5-F223-7E1B-C07D-434CBB31E54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6404" y="1501629"/>
            <a:ext cx="3400010" cy="2266673"/>
          </a:xfrm>
          <a:prstGeom prst="rect">
            <a:avLst/>
          </a:prstGeom>
        </p:spPr>
      </p:pic>
      <p:pic>
        <p:nvPicPr>
          <p:cNvPr id="10" name="Picture 9" descr="A picture containing floor, indoor, wall, room&#10;&#10;Description automatically generated">
            <a:extLst>
              <a:ext uri="{FF2B5EF4-FFF2-40B4-BE49-F238E27FC236}">
                <a16:creationId xmlns:a16="http://schemas.microsoft.com/office/drawing/2014/main" id="{DA023ADC-46A3-0886-B021-C43E8039904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86613" y="385894"/>
            <a:ext cx="2698983" cy="3612139"/>
          </a:xfrm>
          <a:prstGeom prst="rect">
            <a:avLst/>
          </a:prstGeom>
        </p:spPr>
      </p:pic>
    </p:spTree>
    <p:extLst>
      <p:ext uri="{BB962C8B-B14F-4D97-AF65-F5344CB8AC3E}">
        <p14:creationId xmlns:p14="http://schemas.microsoft.com/office/powerpoint/2010/main" val="384590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0C888D-4779-AB55-5C1A-421575DED758}"/>
              </a:ext>
            </a:extLst>
          </p:cNvPr>
          <p:cNvSpPr>
            <a:spLocks noGrp="1"/>
          </p:cNvSpPr>
          <p:nvPr>
            <p:ph type="body" sz="quarter" idx="10"/>
          </p:nvPr>
        </p:nvSpPr>
        <p:spPr/>
        <p:txBody>
          <a:bodyPr/>
          <a:lstStyle/>
          <a:p>
            <a:r>
              <a:rPr lang="en-US" dirty="0">
                <a:effectLst/>
              </a:rPr>
              <a:t>Roles and Responsibilities for CASA Boards</a:t>
            </a:r>
          </a:p>
          <a:p>
            <a:endParaRPr lang="en-US" dirty="0">
              <a:effectLst/>
            </a:endParaRPr>
          </a:p>
          <a:p>
            <a:endParaRPr lang="en-US" sz="1100" dirty="0">
              <a:solidFill>
                <a:schemeClr val="tx2"/>
              </a:solidFill>
              <a:effectLst/>
            </a:endParaRPr>
          </a:p>
        </p:txBody>
      </p:sp>
    </p:spTree>
    <p:extLst>
      <p:ext uri="{BB962C8B-B14F-4D97-AF65-F5344CB8AC3E}">
        <p14:creationId xmlns:p14="http://schemas.microsoft.com/office/powerpoint/2010/main" val="119681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334640-1E57-F039-1EAB-664AA5727E51}"/>
              </a:ext>
            </a:extLst>
          </p:cNvPr>
          <p:cNvSpPr>
            <a:spLocks noGrp="1"/>
          </p:cNvSpPr>
          <p:nvPr>
            <p:ph type="body" sz="quarter" idx="10"/>
          </p:nvPr>
        </p:nvSpPr>
        <p:spPr/>
        <p:txBody>
          <a:bodyPr>
            <a:normAutofit fontScale="70000" lnSpcReduction="20000"/>
          </a:bodyPr>
          <a:lstStyle/>
          <a:p>
            <a:r>
              <a:rPr lang="en-US" dirty="0"/>
              <a:t>Ensure Effective Organizational Planning</a:t>
            </a:r>
          </a:p>
        </p:txBody>
      </p:sp>
      <p:sp>
        <p:nvSpPr>
          <p:cNvPr id="3" name="Text Placeholder 2">
            <a:extLst>
              <a:ext uri="{FF2B5EF4-FFF2-40B4-BE49-F238E27FC236}">
                <a16:creationId xmlns:a16="http://schemas.microsoft.com/office/drawing/2014/main" id="{B3BBAF82-A75D-7D76-1C72-76AB4FA5A332}"/>
              </a:ext>
            </a:extLst>
          </p:cNvPr>
          <p:cNvSpPr>
            <a:spLocks noGrp="1"/>
          </p:cNvSpPr>
          <p:nvPr>
            <p:ph type="body" sz="quarter" idx="11"/>
          </p:nvPr>
        </p:nvSpPr>
        <p:spPr>
          <a:xfrm>
            <a:off x="361949" y="1601777"/>
            <a:ext cx="11115675" cy="4320946"/>
          </a:xfrm>
        </p:spPr>
        <p:txBody>
          <a:bodyPr>
            <a:normAutofit/>
          </a:bodyPr>
          <a:lstStyle/>
          <a:p>
            <a:pPr marL="0" indent="0" algn="l">
              <a:buNone/>
            </a:pPr>
            <a:r>
              <a:rPr lang="en-US" sz="2800" dirty="0">
                <a:effectLst/>
              </a:rPr>
              <a:t>Planning occurs at various levels depending on many circumstances such as the nonprofit’s size and organizational complexity, but most boards focus on creating a comprehensive plan that accounts for each of the following topics:</a:t>
            </a:r>
          </a:p>
          <a:p>
            <a:pPr marL="0" indent="0" algn="l">
              <a:buNone/>
            </a:pPr>
            <a:endParaRPr lang="en-US" sz="2800" dirty="0">
              <a:effectLst/>
            </a:endParaRPr>
          </a:p>
          <a:p>
            <a:pPr algn="l">
              <a:buFont typeface="Arial" panose="020B0604020202020204" pitchFamily="34" charset="0"/>
              <a:buChar char="•"/>
            </a:pPr>
            <a:r>
              <a:rPr lang="en-US" sz="2800" dirty="0">
                <a:effectLst/>
              </a:rPr>
              <a:t>Recruitment and Retention Planning</a:t>
            </a:r>
          </a:p>
          <a:p>
            <a:pPr algn="l">
              <a:buFont typeface="Arial" panose="020B0604020202020204" pitchFamily="34" charset="0"/>
              <a:buChar char="•"/>
            </a:pPr>
            <a:r>
              <a:rPr lang="en-US" sz="2800" dirty="0">
                <a:effectLst/>
              </a:rPr>
              <a:t>Fund Development Planning</a:t>
            </a:r>
          </a:p>
          <a:p>
            <a:pPr algn="l">
              <a:buFont typeface="Arial" panose="020B0604020202020204" pitchFamily="34" charset="0"/>
              <a:buChar char="•"/>
            </a:pPr>
            <a:r>
              <a:rPr lang="en-US" sz="2800" dirty="0">
                <a:effectLst/>
              </a:rPr>
              <a:t>Diversity planning</a:t>
            </a:r>
          </a:p>
          <a:p>
            <a:pPr algn="l">
              <a:buFont typeface="Arial" panose="020B0604020202020204" pitchFamily="34" charset="0"/>
              <a:buChar char="•"/>
            </a:pPr>
            <a:r>
              <a:rPr lang="en-US" sz="2800" dirty="0">
                <a:effectLst/>
              </a:rPr>
              <a:t>Strategic Planning</a:t>
            </a:r>
          </a:p>
          <a:p>
            <a:pPr marL="0" indent="0" algn="l">
              <a:buNone/>
            </a:pPr>
            <a:endParaRPr lang="en-US" dirty="0">
              <a:effectLst/>
            </a:endParaRPr>
          </a:p>
        </p:txBody>
      </p:sp>
    </p:spTree>
    <p:extLst>
      <p:ext uri="{BB962C8B-B14F-4D97-AF65-F5344CB8AC3E}">
        <p14:creationId xmlns:p14="http://schemas.microsoft.com/office/powerpoint/2010/main" val="406690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F34CF3-9EC4-E196-13B9-B8F039C842FA}"/>
              </a:ext>
            </a:extLst>
          </p:cNvPr>
          <p:cNvSpPr>
            <a:spLocks noGrp="1"/>
          </p:cNvSpPr>
          <p:nvPr>
            <p:ph type="body" sz="quarter" idx="10"/>
          </p:nvPr>
        </p:nvSpPr>
        <p:spPr/>
        <p:txBody>
          <a:bodyPr>
            <a:normAutofit/>
          </a:bodyPr>
          <a:lstStyle/>
          <a:p>
            <a:r>
              <a:rPr lang="en-US" dirty="0"/>
              <a:t>CASA Board standards</a:t>
            </a:r>
          </a:p>
        </p:txBody>
      </p:sp>
      <p:sp>
        <p:nvSpPr>
          <p:cNvPr id="3" name="Text Placeholder 2">
            <a:extLst>
              <a:ext uri="{FF2B5EF4-FFF2-40B4-BE49-F238E27FC236}">
                <a16:creationId xmlns:a16="http://schemas.microsoft.com/office/drawing/2014/main" id="{83A70C77-6FCA-4689-A359-E079379E947D}"/>
              </a:ext>
            </a:extLst>
          </p:cNvPr>
          <p:cNvSpPr>
            <a:spLocks noGrp="1"/>
          </p:cNvSpPr>
          <p:nvPr>
            <p:ph type="body" sz="quarter" idx="11"/>
          </p:nvPr>
        </p:nvSpPr>
        <p:spPr>
          <a:xfrm>
            <a:off x="1376277" y="2118485"/>
            <a:ext cx="10467974" cy="4054504"/>
          </a:xfrm>
        </p:spPr>
        <p:txBody>
          <a:bodyPr>
            <a:normAutofit/>
          </a:bodyPr>
          <a:lstStyle/>
          <a:p>
            <a:pPr algn="l">
              <a:buFont typeface="Arial" panose="020B0604020202020204" pitchFamily="34" charset="0"/>
              <a:buChar char="•"/>
            </a:pPr>
            <a:r>
              <a:rPr lang="en-US" sz="2800" dirty="0"/>
              <a:t>Minimum of </a:t>
            </a:r>
            <a:r>
              <a:rPr lang="en-US" sz="2800" u="sng" dirty="0"/>
              <a:t>nine</a:t>
            </a:r>
            <a:r>
              <a:rPr lang="en-US" sz="2800" dirty="0"/>
              <a:t> Board members </a:t>
            </a:r>
          </a:p>
          <a:p>
            <a:pPr algn="l">
              <a:buFont typeface="Arial" panose="020B0604020202020204" pitchFamily="34" charset="0"/>
              <a:buChar char="•"/>
            </a:pPr>
            <a:r>
              <a:rPr lang="en-US" sz="2800" dirty="0"/>
              <a:t>Terms and term limits</a:t>
            </a:r>
          </a:p>
          <a:p>
            <a:pPr algn="l">
              <a:buFont typeface="Arial" panose="020B0604020202020204" pitchFamily="34" charset="0"/>
              <a:buChar char="•"/>
            </a:pPr>
            <a:r>
              <a:rPr lang="en-US" sz="2800" dirty="0"/>
              <a:t>Simple majority quorum</a:t>
            </a:r>
          </a:p>
          <a:p>
            <a:pPr algn="l">
              <a:buFont typeface="Arial" panose="020B0604020202020204" pitchFamily="34" charset="0"/>
              <a:buChar char="•"/>
            </a:pPr>
            <a:r>
              <a:rPr lang="en-US" sz="2800" dirty="0"/>
              <a:t>Minimum of four meetings a year</a:t>
            </a:r>
          </a:p>
          <a:p>
            <a:pPr algn="l">
              <a:buFont typeface="Arial" panose="020B0604020202020204" pitchFamily="34" charset="0"/>
              <a:buChar char="•"/>
            </a:pPr>
            <a:r>
              <a:rPr lang="en-US" sz="2800" dirty="0"/>
              <a:t>Review all required policies every 3 years (Emp, Vol, Conflict of Interest, Weapons, Confidentiality, Code of Conduct etc.) </a:t>
            </a:r>
          </a:p>
          <a:p>
            <a:pPr algn="l">
              <a:buFont typeface="Arial" panose="020B0604020202020204" pitchFamily="34" charset="0"/>
              <a:buChar char="•"/>
            </a:pPr>
            <a:r>
              <a:rPr lang="en-US" sz="2800" dirty="0"/>
              <a:t>Committees must include Finance and Executive</a:t>
            </a:r>
          </a:p>
          <a:p>
            <a:pPr algn="l">
              <a:buFont typeface="Arial" panose="020B0604020202020204" pitchFamily="34" charset="0"/>
              <a:buChar char="•"/>
            </a:pPr>
            <a:r>
              <a:rPr lang="en-US" sz="2800" dirty="0"/>
              <a:t>Executive Committee must at minimum Pres, VP, Sec, and Treas</a:t>
            </a:r>
          </a:p>
          <a:p>
            <a:pPr algn="l">
              <a:buFont typeface="Arial" panose="020B0604020202020204" pitchFamily="34" charset="0"/>
              <a:buChar char="•"/>
            </a:pPr>
            <a:endParaRPr lang="en-US" dirty="0"/>
          </a:p>
          <a:p>
            <a:pPr algn="l">
              <a:buFont typeface="Arial" panose="020B0604020202020204" pitchFamily="34" charset="0"/>
              <a:buChar char="•"/>
            </a:pPr>
            <a:endParaRPr lang="en-US" dirty="0"/>
          </a:p>
          <a:p>
            <a:pPr algn="l">
              <a:buFont typeface="Arial" panose="020B0604020202020204" pitchFamily="34" charset="0"/>
              <a:buChar char="•"/>
            </a:pPr>
            <a:endParaRPr lang="en-US" dirty="0"/>
          </a:p>
        </p:txBody>
      </p:sp>
      <p:pic>
        <p:nvPicPr>
          <p:cNvPr id="5" name="Picture 4" descr="A rainbow and a star&#10;&#10;Description automatically generated">
            <a:extLst>
              <a:ext uri="{FF2B5EF4-FFF2-40B4-BE49-F238E27FC236}">
                <a16:creationId xmlns:a16="http://schemas.microsoft.com/office/drawing/2014/main" id="{AE5672BB-51F8-E48B-6F53-19CC6919EF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3290" y="215842"/>
            <a:ext cx="2505974" cy="1652377"/>
          </a:xfrm>
          <a:prstGeom prst="rect">
            <a:avLst/>
          </a:prstGeom>
        </p:spPr>
      </p:pic>
      <p:sp>
        <p:nvSpPr>
          <p:cNvPr id="6" name="TextBox 5">
            <a:extLst>
              <a:ext uri="{FF2B5EF4-FFF2-40B4-BE49-F238E27FC236}">
                <a16:creationId xmlns:a16="http://schemas.microsoft.com/office/drawing/2014/main" id="{002A7F1E-43B6-B78B-2BC9-D4CA1142755D}"/>
              </a:ext>
            </a:extLst>
          </p:cNvPr>
          <p:cNvSpPr txBox="1"/>
          <p:nvPr/>
        </p:nvSpPr>
        <p:spPr>
          <a:xfrm>
            <a:off x="9077325" y="6125450"/>
            <a:ext cx="3048000" cy="230832"/>
          </a:xfrm>
          <a:prstGeom prst="rect">
            <a:avLst/>
          </a:prstGeom>
          <a:noFill/>
        </p:spPr>
        <p:txBody>
          <a:bodyPr wrap="square" rtlCol="0">
            <a:spAutoFit/>
          </a:bodyPr>
          <a:lstStyle/>
          <a:p>
            <a:r>
              <a:rPr lang="en-US" sz="900">
                <a:hlinkClick r:id="rId3" tooltip="https://psamp.blogspot.com/2007_06_01_archive.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0668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678D5-B809-039E-D663-FFB64366DC3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7E7DB3-E740-1157-A2B2-1844D10570FB}"/>
              </a:ext>
            </a:extLst>
          </p:cNvPr>
          <p:cNvSpPr>
            <a:spLocks noGrp="1"/>
          </p:cNvSpPr>
          <p:nvPr>
            <p:ph type="body" sz="quarter" idx="10"/>
          </p:nvPr>
        </p:nvSpPr>
        <p:spPr/>
        <p:txBody>
          <a:bodyPr>
            <a:normAutofit fontScale="70000" lnSpcReduction="20000"/>
          </a:bodyPr>
          <a:lstStyle/>
          <a:p>
            <a:r>
              <a:rPr lang="en-US" dirty="0"/>
              <a:t>CASA Board Recruitment and Onboarding</a:t>
            </a:r>
          </a:p>
        </p:txBody>
      </p:sp>
      <p:sp>
        <p:nvSpPr>
          <p:cNvPr id="3" name="Text Placeholder 2">
            <a:extLst>
              <a:ext uri="{FF2B5EF4-FFF2-40B4-BE49-F238E27FC236}">
                <a16:creationId xmlns:a16="http://schemas.microsoft.com/office/drawing/2014/main" id="{AE632C83-B42D-7185-B1F7-0AD1E1D0F32C}"/>
              </a:ext>
            </a:extLst>
          </p:cNvPr>
          <p:cNvSpPr>
            <a:spLocks noGrp="1"/>
          </p:cNvSpPr>
          <p:nvPr>
            <p:ph type="body" sz="quarter" idx="11"/>
          </p:nvPr>
        </p:nvSpPr>
        <p:spPr>
          <a:xfrm>
            <a:off x="1490664" y="1601777"/>
            <a:ext cx="9210672" cy="4054504"/>
          </a:xfrm>
        </p:spPr>
        <p:txBody>
          <a:bodyPr>
            <a:normAutofit fontScale="92500"/>
          </a:bodyPr>
          <a:lstStyle/>
          <a:p>
            <a:pPr algn="l">
              <a:buFont typeface="Arial" panose="020B0604020202020204" pitchFamily="34" charset="0"/>
              <a:buChar char="•"/>
            </a:pPr>
            <a:endParaRPr lang="en-US" dirty="0"/>
          </a:p>
          <a:p>
            <a:pPr algn="l">
              <a:buFont typeface="Arial" panose="020B0604020202020204" pitchFamily="34" charset="0"/>
              <a:buChar char="•"/>
            </a:pPr>
            <a:r>
              <a:rPr lang="en-US" sz="3000" dirty="0"/>
              <a:t>Written Application</a:t>
            </a:r>
          </a:p>
          <a:p>
            <a:pPr algn="l">
              <a:buFont typeface="Arial" panose="020B0604020202020204" pitchFamily="34" charset="0"/>
              <a:buChar char="•"/>
            </a:pPr>
            <a:r>
              <a:rPr lang="en-US" sz="3000" dirty="0"/>
              <a:t>Conducts an in-person interview</a:t>
            </a:r>
          </a:p>
          <a:p>
            <a:pPr algn="l">
              <a:buFont typeface="Arial" panose="020B0604020202020204" pitchFamily="34" charset="0"/>
              <a:buChar char="•"/>
            </a:pPr>
            <a:r>
              <a:rPr lang="en-US" sz="3000" dirty="0"/>
              <a:t>Obtain completed reference check on three or more unrelated to applicant.</a:t>
            </a:r>
          </a:p>
          <a:p>
            <a:pPr algn="l">
              <a:buFont typeface="Arial" panose="020B0604020202020204" pitchFamily="34" charset="0"/>
              <a:buChar char="•"/>
            </a:pPr>
            <a:r>
              <a:rPr lang="en-US" sz="3000" dirty="0"/>
              <a:t>Age 21 or older</a:t>
            </a:r>
          </a:p>
          <a:p>
            <a:pPr algn="l">
              <a:buFont typeface="Arial" panose="020B0604020202020204" pitchFamily="34" charset="0"/>
              <a:buChar char="•"/>
            </a:pPr>
            <a:r>
              <a:rPr lang="en-US" sz="3000" dirty="0"/>
              <a:t>Consent and release to conduct all background checks</a:t>
            </a:r>
          </a:p>
          <a:p>
            <a:pPr algn="l">
              <a:buFont typeface="Arial" panose="020B0604020202020204" pitchFamily="34" charset="0"/>
              <a:buChar char="•"/>
            </a:pPr>
            <a:r>
              <a:rPr lang="en-US" sz="3000" dirty="0"/>
              <a:t>Signed and dated confidentiality and conflict of interest.</a:t>
            </a:r>
          </a:p>
          <a:p>
            <a:pPr marL="0" indent="0" algn="l">
              <a:buNone/>
            </a:pPr>
            <a:endParaRPr lang="en-US" dirty="0"/>
          </a:p>
          <a:p>
            <a:pPr algn="l">
              <a:buFont typeface="Arial" panose="020B0604020202020204" pitchFamily="34" charset="0"/>
              <a:buChar char="•"/>
            </a:pPr>
            <a:endParaRPr lang="en-US" dirty="0"/>
          </a:p>
          <a:p>
            <a:pPr algn="l">
              <a:buFont typeface="Arial" panose="020B0604020202020204" pitchFamily="34" charset="0"/>
              <a:buChar char="•"/>
            </a:pPr>
            <a:endParaRPr lang="en-US" dirty="0"/>
          </a:p>
          <a:p>
            <a:pPr algn="l">
              <a:buFont typeface="Arial" panose="020B0604020202020204" pitchFamily="34" charset="0"/>
              <a:buChar char="•"/>
            </a:pPr>
            <a:endParaRPr lang="en-US" dirty="0"/>
          </a:p>
        </p:txBody>
      </p:sp>
      <p:pic>
        <p:nvPicPr>
          <p:cNvPr id="5" name="Picture 4" descr="A rainbow and a star&#10;&#10;Description automatically generated">
            <a:extLst>
              <a:ext uri="{FF2B5EF4-FFF2-40B4-BE49-F238E27FC236}">
                <a16:creationId xmlns:a16="http://schemas.microsoft.com/office/drawing/2014/main" id="{13CFBBAB-2EB0-E24A-F502-C637FA24D24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3290" y="215842"/>
            <a:ext cx="2505974" cy="1652377"/>
          </a:xfrm>
          <a:prstGeom prst="rect">
            <a:avLst/>
          </a:prstGeom>
        </p:spPr>
      </p:pic>
      <p:sp>
        <p:nvSpPr>
          <p:cNvPr id="6" name="TextBox 5">
            <a:extLst>
              <a:ext uri="{FF2B5EF4-FFF2-40B4-BE49-F238E27FC236}">
                <a16:creationId xmlns:a16="http://schemas.microsoft.com/office/drawing/2014/main" id="{5C5330F1-4B22-D949-307B-17ABF81CBFE9}"/>
              </a:ext>
            </a:extLst>
          </p:cNvPr>
          <p:cNvSpPr txBox="1"/>
          <p:nvPr/>
        </p:nvSpPr>
        <p:spPr>
          <a:xfrm>
            <a:off x="9077325" y="6125450"/>
            <a:ext cx="3048000" cy="230832"/>
          </a:xfrm>
          <a:prstGeom prst="rect">
            <a:avLst/>
          </a:prstGeom>
          <a:noFill/>
        </p:spPr>
        <p:txBody>
          <a:bodyPr wrap="square" rtlCol="0">
            <a:spAutoFit/>
          </a:bodyPr>
          <a:lstStyle/>
          <a:p>
            <a:r>
              <a:rPr lang="en-US" sz="900">
                <a:hlinkClick r:id="rId3" tooltip="https://psamp.blogspot.com/2007_06_01_archive.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785147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81AF2-97BF-6EB9-28A7-25B25A5067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F29B46B-44B1-2635-CD07-8E9F705A422B}"/>
              </a:ext>
            </a:extLst>
          </p:cNvPr>
          <p:cNvSpPr>
            <a:spLocks noGrp="1"/>
          </p:cNvSpPr>
          <p:nvPr>
            <p:ph type="body" sz="quarter" idx="10"/>
          </p:nvPr>
        </p:nvSpPr>
        <p:spPr>
          <a:xfrm>
            <a:off x="2447925" y="732550"/>
            <a:ext cx="9503070" cy="869227"/>
          </a:xfrm>
        </p:spPr>
        <p:txBody>
          <a:bodyPr>
            <a:normAutofit fontScale="77500" lnSpcReduction="20000"/>
          </a:bodyPr>
          <a:lstStyle/>
          <a:p>
            <a:r>
              <a:rPr lang="en-US" dirty="0"/>
              <a:t>CASA Board Education-Annual and Orientation</a:t>
            </a:r>
          </a:p>
        </p:txBody>
      </p:sp>
      <p:sp>
        <p:nvSpPr>
          <p:cNvPr id="3" name="Text Placeholder 2">
            <a:extLst>
              <a:ext uri="{FF2B5EF4-FFF2-40B4-BE49-F238E27FC236}">
                <a16:creationId xmlns:a16="http://schemas.microsoft.com/office/drawing/2014/main" id="{E6795FDA-A7A0-35D3-2DEF-553AF046B95E}"/>
              </a:ext>
            </a:extLst>
          </p:cNvPr>
          <p:cNvSpPr>
            <a:spLocks noGrp="1"/>
          </p:cNvSpPr>
          <p:nvPr>
            <p:ph type="body" sz="quarter" idx="11"/>
          </p:nvPr>
        </p:nvSpPr>
        <p:spPr/>
        <p:txBody>
          <a:bodyPr>
            <a:normAutofit fontScale="62500" lnSpcReduction="20000"/>
          </a:bodyPr>
          <a:lstStyle/>
          <a:p>
            <a:pPr algn="l">
              <a:buFont typeface="Arial" panose="020B0604020202020204" pitchFamily="34" charset="0"/>
              <a:buChar char="•"/>
            </a:pPr>
            <a:r>
              <a:rPr lang="en-US" dirty="0"/>
              <a:t>Guiding Principles</a:t>
            </a:r>
          </a:p>
          <a:p>
            <a:pPr algn="l">
              <a:buFont typeface="Arial" panose="020B0604020202020204" pitchFamily="34" charset="0"/>
              <a:buChar char="•"/>
            </a:pPr>
            <a:r>
              <a:rPr lang="en-US" dirty="0"/>
              <a:t>Cultural Diversity</a:t>
            </a:r>
          </a:p>
          <a:p>
            <a:pPr algn="l">
              <a:buFont typeface="Arial" panose="020B0604020202020204" pitchFamily="34" charset="0"/>
              <a:buChar char="•"/>
            </a:pPr>
            <a:r>
              <a:rPr lang="en-US" dirty="0"/>
              <a:t>Applicable laws and regulations</a:t>
            </a:r>
          </a:p>
          <a:p>
            <a:pPr algn="l">
              <a:buFont typeface="Arial" panose="020B0604020202020204" pitchFamily="34" charset="0"/>
              <a:buChar char="•"/>
            </a:pPr>
            <a:r>
              <a:rPr lang="en-US" dirty="0"/>
              <a:t>Core Model</a:t>
            </a:r>
          </a:p>
          <a:p>
            <a:pPr algn="l">
              <a:buFont typeface="Arial" panose="020B0604020202020204" pitchFamily="34" charset="0"/>
              <a:buChar char="•"/>
            </a:pPr>
            <a:r>
              <a:rPr lang="en-US" dirty="0"/>
              <a:t>Texas, National and local CASA/GAL services and roles</a:t>
            </a:r>
          </a:p>
          <a:p>
            <a:pPr algn="l">
              <a:buFont typeface="Arial" panose="020B0604020202020204" pitchFamily="34" charset="0"/>
              <a:buChar char="•"/>
            </a:pPr>
            <a:r>
              <a:rPr lang="en-US" dirty="0"/>
              <a:t>Applicable goals, objectives, structure and methods of operation</a:t>
            </a:r>
          </a:p>
          <a:p>
            <a:pPr algn="l">
              <a:buFont typeface="Arial" panose="020B0604020202020204" pitchFamily="34" charset="0"/>
              <a:buChar char="•"/>
            </a:pPr>
            <a:r>
              <a:rPr lang="en-US" dirty="0"/>
              <a:t>Financial oversight</a:t>
            </a:r>
          </a:p>
          <a:p>
            <a:pPr algn="l">
              <a:buFont typeface="Arial" panose="020B0604020202020204" pitchFamily="34" charset="0"/>
              <a:buChar char="•"/>
            </a:pPr>
            <a:r>
              <a:rPr lang="en-US" dirty="0"/>
              <a:t>Court and Child welfare</a:t>
            </a:r>
          </a:p>
          <a:p>
            <a:pPr algn="l">
              <a:buFont typeface="Arial" panose="020B0604020202020204" pitchFamily="34" charset="0"/>
              <a:buChar char="•"/>
            </a:pPr>
            <a:r>
              <a:rPr lang="en-US" dirty="0"/>
              <a:t>Program Governance</a:t>
            </a:r>
          </a:p>
          <a:p>
            <a:pPr algn="l">
              <a:buFont typeface="Arial" panose="020B0604020202020204" pitchFamily="34" charset="0"/>
              <a:buChar char="•"/>
            </a:pPr>
            <a:r>
              <a:rPr lang="en-US" dirty="0"/>
              <a:t>LBOD attendance by one member at least</a:t>
            </a:r>
          </a:p>
          <a:p>
            <a:pPr algn="l">
              <a:buFont typeface="Arial" panose="020B0604020202020204" pitchFamily="34" charset="0"/>
              <a:buChar char="•"/>
            </a:pPr>
            <a:endParaRPr lang="en-US" dirty="0"/>
          </a:p>
          <a:p>
            <a:pPr algn="l">
              <a:buFont typeface="Arial" panose="020B0604020202020204" pitchFamily="34" charset="0"/>
              <a:buChar char="•"/>
            </a:pPr>
            <a:endParaRPr lang="en-US" dirty="0"/>
          </a:p>
          <a:p>
            <a:pPr algn="l">
              <a:buFont typeface="Arial" panose="020B0604020202020204" pitchFamily="34" charset="0"/>
              <a:buChar char="•"/>
            </a:pPr>
            <a:endParaRPr lang="en-US" dirty="0"/>
          </a:p>
        </p:txBody>
      </p:sp>
      <p:pic>
        <p:nvPicPr>
          <p:cNvPr id="5" name="Picture 4" descr="A rainbow and a star&#10;&#10;Description automatically generated">
            <a:extLst>
              <a:ext uri="{FF2B5EF4-FFF2-40B4-BE49-F238E27FC236}">
                <a16:creationId xmlns:a16="http://schemas.microsoft.com/office/drawing/2014/main" id="{0A1A7C6B-9650-A622-BE5F-7D2013F314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3290" y="215842"/>
            <a:ext cx="2505974" cy="1652377"/>
          </a:xfrm>
          <a:prstGeom prst="rect">
            <a:avLst/>
          </a:prstGeom>
        </p:spPr>
      </p:pic>
      <p:pic>
        <p:nvPicPr>
          <p:cNvPr id="7" name="Picture 6" descr="A close-up of a newspaper&#10;&#10;Description automatically generated">
            <a:extLst>
              <a:ext uri="{FF2B5EF4-FFF2-40B4-BE49-F238E27FC236}">
                <a16:creationId xmlns:a16="http://schemas.microsoft.com/office/drawing/2014/main" id="{B6999AA7-7B44-DA74-E1E2-DE7629428F8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02006" y="3906478"/>
            <a:ext cx="3566698" cy="2282687"/>
          </a:xfrm>
          <a:prstGeom prst="rect">
            <a:avLst/>
          </a:prstGeom>
        </p:spPr>
      </p:pic>
      <p:sp>
        <p:nvSpPr>
          <p:cNvPr id="8" name="TextBox 7">
            <a:extLst>
              <a:ext uri="{FF2B5EF4-FFF2-40B4-BE49-F238E27FC236}">
                <a16:creationId xmlns:a16="http://schemas.microsoft.com/office/drawing/2014/main" id="{34F1B622-F7BC-6208-74F0-DB736DE01F49}"/>
              </a:ext>
            </a:extLst>
          </p:cNvPr>
          <p:cNvSpPr txBox="1"/>
          <p:nvPr/>
        </p:nvSpPr>
        <p:spPr>
          <a:xfrm>
            <a:off x="9016448" y="6333560"/>
            <a:ext cx="2135257" cy="369332"/>
          </a:xfrm>
          <a:prstGeom prst="rect">
            <a:avLst/>
          </a:prstGeom>
          <a:noFill/>
        </p:spPr>
        <p:txBody>
          <a:bodyPr wrap="square" rtlCol="0">
            <a:spAutoFit/>
          </a:bodyPr>
          <a:lstStyle/>
          <a:p>
            <a:r>
              <a:rPr lang="en-US" sz="900">
                <a:hlinkClick r:id="rId5" tooltip="https://fabiusmaximus.com/2017/12/31/morpheus-speech-to-zion-at-new-year/"/>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92869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3F46-3505-D236-9E7D-4BEED09B014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8BF4C5-3955-F8FA-3CC3-D83478D2B722}"/>
              </a:ext>
            </a:extLst>
          </p:cNvPr>
          <p:cNvSpPr>
            <a:spLocks noGrp="1"/>
          </p:cNvSpPr>
          <p:nvPr>
            <p:ph type="body" sz="quarter" idx="10"/>
          </p:nvPr>
        </p:nvSpPr>
        <p:spPr>
          <a:xfrm>
            <a:off x="2447925" y="732550"/>
            <a:ext cx="9503070" cy="869227"/>
          </a:xfrm>
        </p:spPr>
        <p:txBody>
          <a:bodyPr>
            <a:normAutofit/>
          </a:bodyPr>
          <a:lstStyle/>
          <a:p>
            <a:r>
              <a:rPr lang="en-US" dirty="0"/>
              <a:t>CASA Board Renew</a:t>
            </a:r>
          </a:p>
        </p:txBody>
      </p:sp>
      <p:sp>
        <p:nvSpPr>
          <p:cNvPr id="3" name="Text Placeholder 2">
            <a:extLst>
              <a:ext uri="{FF2B5EF4-FFF2-40B4-BE49-F238E27FC236}">
                <a16:creationId xmlns:a16="http://schemas.microsoft.com/office/drawing/2014/main" id="{62FC5821-B4AD-162F-4309-9B9F30895859}"/>
              </a:ext>
            </a:extLst>
          </p:cNvPr>
          <p:cNvSpPr>
            <a:spLocks noGrp="1"/>
          </p:cNvSpPr>
          <p:nvPr>
            <p:ph type="body" sz="quarter" idx="11"/>
          </p:nvPr>
        </p:nvSpPr>
        <p:spPr/>
        <p:txBody>
          <a:bodyPr>
            <a:normAutofit/>
          </a:bodyPr>
          <a:lstStyle/>
          <a:p>
            <a:pPr marL="0" indent="0" algn="l">
              <a:buNone/>
            </a:pPr>
            <a:r>
              <a:rPr lang="en-US" sz="2800" dirty="0"/>
              <a:t>     Board Recruitment Strategies include:</a:t>
            </a:r>
          </a:p>
          <a:p>
            <a:pPr marL="0" indent="0" algn="l">
              <a:buNone/>
            </a:pPr>
            <a:endParaRPr lang="en-US" sz="2800" dirty="0"/>
          </a:p>
          <a:p>
            <a:pPr algn="l">
              <a:buFont typeface="Arial" panose="020B0604020202020204" pitchFamily="34" charset="0"/>
              <a:buChar char="•"/>
            </a:pPr>
            <a:r>
              <a:rPr lang="en-US" sz="2800" dirty="0"/>
              <a:t>Election and Screening Processes</a:t>
            </a:r>
          </a:p>
          <a:p>
            <a:pPr algn="l">
              <a:buFont typeface="Arial" panose="020B0604020202020204" pitchFamily="34" charset="0"/>
              <a:buChar char="•"/>
            </a:pPr>
            <a:r>
              <a:rPr lang="en-US" sz="2800" dirty="0"/>
              <a:t>Utilize written plan or Board Matrix to identify gaps and overlap</a:t>
            </a:r>
            <a:r>
              <a:rPr lang="en-US" dirty="0"/>
              <a:t>.</a:t>
            </a:r>
          </a:p>
          <a:p>
            <a:pPr algn="l">
              <a:buFont typeface="Arial" panose="020B0604020202020204" pitchFamily="34" charset="0"/>
              <a:buChar char="•"/>
            </a:pPr>
            <a:r>
              <a:rPr lang="en-US" sz="2800" dirty="0"/>
              <a:t>Community reflected in members</a:t>
            </a:r>
          </a:p>
          <a:p>
            <a:pPr algn="l">
              <a:buFont typeface="Arial" panose="020B0604020202020204" pitchFamily="34" charset="0"/>
              <a:buChar char="•"/>
            </a:pPr>
            <a:endParaRPr lang="en-US" dirty="0"/>
          </a:p>
          <a:p>
            <a:pPr algn="l">
              <a:buFont typeface="Arial" panose="020B0604020202020204" pitchFamily="34" charset="0"/>
              <a:buChar char="•"/>
            </a:pPr>
            <a:endParaRPr lang="en-US" dirty="0"/>
          </a:p>
          <a:p>
            <a:pPr algn="l">
              <a:buFont typeface="Arial" panose="020B0604020202020204" pitchFamily="34" charset="0"/>
              <a:buChar char="•"/>
            </a:pPr>
            <a:endParaRPr lang="en-US" dirty="0"/>
          </a:p>
        </p:txBody>
      </p:sp>
      <p:pic>
        <p:nvPicPr>
          <p:cNvPr id="5" name="Picture 4" descr="A rainbow and a star&#10;&#10;Description automatically generated">
            <a:extLst>
              <a:ext uri="{FF2B5EF4-FFF2-40B4-BE49-F238E27FC236}">
                <a16:creationId xmlns:a16="http://schemas.microsoft.com/office/drawing/2014/main" id="{59AFB83C-1730-A923-018D-EA3FCD80A2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3290" y="215842"/>
            <a:ext cx="2505974" cy="1652377"/>
          </a:xfrm>
          <a:prstGeom prst="rect">
            <a:avLst/>
          </a:prstGeom>
        </p:spPr>
      </p:pic>
    </p:spTree>
    <p:extLst>
      <p:ext uri="{BB962C8B-B14F-4D97-AF65-F5344CB8AC3E}">
        <p14:creationId xmlns:p14="http://schemas.microsoft.com/office/powerpoint/2010/main" val="287312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2D452-13B6-F5A1-E981-8B57C3066B1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FF9D2B3-A268-2177-11A7-3862B80F5AAB}"/>
              </a:ext>
            </a:extLst>
          </p:cNvPr>
          <p:cNvSpPr>
            <a:spLocks noGrp="1"/>
          </p:cNvSpPr>
          <p:nvPr>
            <p:ph type="body" sz="quarter" idx="10"/>
          </p:nvPr>
        </p:nvSpPr>
        <p:spPr>
          <a:xfrm>
            <a:off x="2447925" y="732550"/>
            <a:ext cx="9503070" cy="869227"/>
          </a:xfrm>
        </p:spPr>
        <p:txBody>
          <a:bodyPr>
            <a:normAutofit/>
          </a:bodyPr>
          <a:lstStyle/>
          <a:p>
            <a:r>
              <a:rPr lang="en-US" dirty="0"/>
              <a:t>CASA Board Meetings</a:t>
            </a:r>
          </a:p>
        </p:txBody>
      </p:sp>
      <p:sp>
        <p:nvSpPr>
          <p:cNvPr id="3" name="Text Placeholder 2">
            <a:extLst>
              <a:ext uri="{FF2B5EF4-FFF2-40B4-BE49-F238E27FC236}">
                <a16:creationId xmlns:a16="http://schemas.microsoft.com/office/drawing/2014/main" id="{F578F4D6-98B6-D0ED-D8F6-953B7D62DED8}"/>
              </a:ext>
            </a:extLst>
          </p:cNvPr>
          <p:cNvSpPr>
            <a:spLocks noGrp="1"/>
          </p:cNvSpPr>
          <p:nvPr>
            <p:ph type="body" sz="quarter" idx="11"/>
          </p:nvPr>
        </p:nvSpPr>
        <p:spPr>
          <a:xfrm>
            <a:off x="2447922" y="1868219"/>
            <a:ext cx="9191628" cy="4054504"/>
          </a:xfrm>
        </p:spPr>
        <p:txBody>
          <a:bodyPr>
            <a:normAutofit/>
          </a:bodyPr>
          <a:lstStyle/>
          <a:p>
            <a:pPr marL="0" indent="0" algn="l">
              <a:buNone/>
            </a:pPr>
            <a:r>
              <a:rPr lang="en-US" sz="2800" dirty="0"/>
              <a:t>     </a:t>
            </a:r>
          </a:p>
          <a:p>
            <a:pPr marL="0" indent="0" algn="l">
              <a:buNone/>
            </a:pPr>
            <a:r>
              <a:rPr lang="en-US" sz="2800" dirty="0"/>
              <a:t>Board meetings approved or signed by the board secretary or designee and includes attendance and absences, agendas, dates of meetings, topics covered, and decisions or resolutions if applicable.</a:t>
            </a:r>
          </a:p>
          <a:p>
            <a:pPr marL="0" indent="0" algn="l">
              <a:buNone/>
            </a:pPr>
            <a:r>
              <a:rPr lang="en-US" sz="2800" dirty="0"/>
              <a:t>Standing Committee minutes, includes attendance and absences, agendas, dates of meetings, topics covered, and decisions or resolutions if applicable.</a:t>
            </a:r>
          </a:p>
          <a:p>
            <a:pPr marL="0" indent="0" algn="l">
              <a:buNone/>
            </a:pPr>
            <a:r>
              <a:rPr lang="en-US" sz="2800" dirty="0"/>
              <a:t>Quorum required for vote.</a:t>
            </a:r>
          </a:p>
          <a:p>
            <a:pPr marL="0" indent="0" algn="l">
              <a:buNone/>
            </a:pPr>
            <a:endParaRPr lang="en-US" sz="2800" dirty="0"/>
          </a:p>
          <a:p>
            <a:pPr algn="l">
              <a:buFont typeface="Arial" panose="020B0604020202020204" pitchFamily="34" charset="0"/>
              <a:buChar char="•"/>
            </a:pPr>
            <a:endParaRPr lang="en-US" dirty="0"/>
          </a:p>
          <a:p>
            <a:pPr algn="l">
              <a:buFont typeface="Arial" panose="020B0604020202020204" pitchFamily="34" charset="0"/>
              <a:buChar char="•"/>
            </a:pPr>
            <a:endParaRPr lang="en-US" dirty="0"/>
          </a:p>
          <a:p>
            <a:pPr algn="l">
              <a:buFont typeface="Arial" panose="020B0604020202020204" pitchFamily="34" charset="0"/>
              <a:buChar char="•"/>
            </a:pPr>
            <a:endParaRPr lang="en-US" dirty="0"/>
          </a:p>
        </p:txBody>
      </p:sp>
      <p:pic>
        <p:nvPicPr>
          <p:cNvPr id="5" name="Picture 4" descr="A rainbow and a star&#10;&#10;Description automatically generated">
            <a:extLst>
              <a:ext uri="{FF2B5EF4-FFF2-40B4-BE49-F238E27FC236}">
                <a16:creationId xmlns:a16="http://schemas.microsoft.com/office/drawing/2014/main" id="{B2DEDB12-3A1A-3131-3314-C1ED742EA8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3290" y="215842"/>
            <a:ext cx="2505974" cy="1652377"/>
          </a:xfrm>
          <a:prstGeom prst="rect">
            <a:avLst/>
          </a:prstGeom>
        </p:spPr>
      </p:pic>
      <p:pic>
        <p:nvPicPr>
          <p:cNvPr id="6" name="Picture 5" descr="A chalkboard with a word on it next to a pair of books&#10;&#10;Description automatically generated">
            <a:extLst>
              <a:ext uri="{FF2B5EF4-FFF2-40B4-BE49-F238E27FC236}">
                <a16:creationId xmlns:a16="http://schemas.microsoft.com/office/drawing/2014/main" id="{D4319F9C-A75B-DB25-F79E-678DA4F0495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74287" y="4962525"/>
            <a:ext cx="2317871" cy="1524000"/>
          </a:xfrm>
          <a:prstGeom prst="rect">
            <a:avLst/>
          </a:prstGeom>
        </p:spPr>
      </p:pic>
      <p:sp>
        <p:nvSpPr>
          <p:cNvPr id="7" name="TextBox 6">
            <a:extLst>
              <a:ext uri="{FF2B5EF4-FFF2-40B4-BE49-F238E27FC236}">
                <a16:creationId xmlns:a16="http://schemas.microsoft.com/office/drawing/2014/main" id="{5982E0EA-9424-C0E7-94EE-4291507CF9A0}"/>
              </a:ext>
            </a:extLst>
          </p:cNvPr>
          <p:cNvSpPr txBox="1"/>
          <p:nvPr/>
        </p:nvSpPr>
        <p:spPr>
          <a:xfrm>
            <a:off x="10820399" y="6666061"/>
            <a:ext cx="471759" cy="1754326"/>
          </a:xfrm>
          <a:prstGeom prst="rect">
            <a:avLst/>
          </a:prstGeom>
          <a:noFill/>
        </p:spPr>
        <p:txBody>
          <a:bodyPr wrap="square" rtlCol="0">
            <a:spAutoFit/>
          </a:bodyPr>
          <a:lstStyle/>
          <a:p>
            <a:r>
              <a:rPr lang="en-US" sz="900">
                <a:hlinkClick r:id="rId5" tooltip="https://www.picpedia.org/chalkboard/a/agenda.html"/>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66494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F15E0-8475-F71B-C330-205590CE65C3}"/>
              </a:ext>
            </a:extLst>
          </p:cNvPr>
          <p:cNvSpPr>
            <a:spLocks noGrp="1"/>
          </p:cNvSpPr>
          <p:nvPr>
            <p:ph type="body" sz="quarter" idx="11"/>
          </p:nvPr>
        </p:nvSpPr>
        <p:spPr>
          <a:xfrm>
            <a:off x="1359016" y="920644"/>
            <a:ext cx="9899009" cy="5016712"/>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6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6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rPr>
              <a:t>The Roles and Services provided by National CASA, Texas CASA and your program.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6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6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endParaRPr>
          </a:p>
          <a:p>
            <a:endParaRPr lang="en-US" dirty="0"/>
          </a:p>
        </p:txBody>
      </p:sp>
    </p:spTree>
    <p:extLst>
      <p:ext uri="{BB962C8B-B14F-4D97-AF65-F5344CB8AC3E}">
        <p14:creationId xmlns:p14="http://schemas.microsoft.com/office/powerpoint/2010/main" val="396444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21932C-DF39-5898-AFCA-5A25D774CFC6}"/>
              </a:ext>
            </a:extLst>
          </p:cNvPr>
          <p:cNvSpPr>
            <a:spLocks noGrp="1"/>
          </p:cNvSpPr>
          <p:nvPr>
            <p:ph type="body" sz="quarter" idx="10"/>
          </p:nvPr>
        </p:nvSpPr>
        <p:spPr>
          <a:xfrm>
            <a:off x="2447924" y="452476"/>
            <a:ext cx="7296150" cy="869227"/>
          </a:xfrm>
        </p:spPr>
        <p:txBody>
          <a:bodyPr/>
          <a:lstStyle/>
          <a:p>
            <a:r>
              <a:rPr lang="en-US" dirty="0"/>
              <a:t>Provide Sufficient Resources</a:t>
            </a:r>
          </a:p>
        </p:txBody>
      </p:sp>
      <p:pic>
        <p:nvPicPr>
          <p:cNvPr id="4" name="Picture 3">
            <a:extLst>
              <a:ext uri="{FF2B5EF4-FFF2-40B4-BE49-F238E27FC236}">
                <a16:creationId xmlns:a16="http://schemas.microsoft.com/office/drawing/2014/main" id="{0F189024-0CDB-BF97-E964-7988143E4DA5}"/>
              </a:ext>
            </a:extLst>
          </p:cNvPr>
          <p:cNvPicPr>
            <a:picLocks noChangeAspect="1"/>
          </p:cNvPicPr>
          <p:nvPr/>
        </p:nvPicPr>
        <p:blipFill>
          <a:blip r:embed="rId2"/>
          <a:stretch>
            <a:fillRect/>
          </a:stretch>
        </p:blipFill>
        <p:spPr>
          <a:xfrm>
            <a:off x="1614487" y="1461740"/>
            <a:ext cx="8963025" cy="4601020"/>
          </a:xfrm>
          <a:prstGeom prst="rect">
            <a:avLst/>
          </a:prstGeom>
        </p:spPr>
      </p:pic>
      <p:sp>
        <p:nvSpPr>
          <p:cNvPr id="3" name="Text Placeholder 2">
            <a:extLst>
              <a:ext uri="{FF2B5EF4-FFF2-40B4-BE49-F238E27FC236}">
                <a16:creationId xmlns:a16="http://schemas.microsoft.com/office/drawing/2014/main" id="{176AC352-2FED-7323-82C1-6C1D68AF8DB6}"/>
              </a:ext>
            </a:extLst>
          </p:cNvPr>
          <p:cNvSpPr>
            <a:spLocks noGrp="1"/>
          </p:cNvSpPr>
          <p:nvPr>
            <p:ph type="body" sz="quarter" idx="11"/>
          </p:nvPr>
        </p:nvSpPr>
        <p:spPr>
          <a:xfrm>
            <a:off x="2447922" y="1601777"/>
            <a:ext cx="8620128" cy="4320946"/>
          </a:xfrm>
        </p:spPr>
        <p:txBody>
          <a:bodyPr/>
          <a:lstStyle/>
          <a:p>
            <a:pPr marL="0" indent="0">
              <a:buNone/>
            </a:pPr>
            <a:endParaRPr lang="en-US" dirty="0"/>
          </a:p>
        </p:txBody>
      </p:sp>
    </p:spTree>
    <p:extLst>
      <p:ext uri="{BB962C8B-B14F-4D97-AF65-F5344CB8AC3E}">
        <p14:creationId xmlns:p14="http://schemas.microsoft.com/office/powerpoint/2010/main" val="105477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602F25-D25F-CD00-AF46-9DCAEEFEC9DB}"/>
              </a:ext>
            </a:extLst>
          </p:cNvPr>
          <p:cNvSpPr>
            <a:spLocks noGrp="1"/>
          </p:cNvSpPr>
          <p:nvPr>
            <p:ph type="body" sz="quarter" idx="10"/>
          </p:nvPr>
        </p:nvSpPr>
        <p:spPr>
          <a:xfrm>
            <a:off x="1152525" y="732550"/>
            <a:ext cx="9944100" cy="869227"/>
          </a:xfrm>
        </p:spPr>
        <p:txBody>
          <a:bodyPr>
            <a:normAutofit fontScale="70000" lnSpcReduction="20000"/>
          </a:bodyPr>
          <a:lstStyle/>
          <a:p>
            <a:r>
              <a:rPr lang="en-US" dirty="0">
                <a:effectLst/>
              </a:rPr>
              <a:t>Make Sure the Organization Fulfills Legal Obligations</a:t>
            </a:r>
          </a:p>
        </p:txBody>
      </p:sp>
      <p:sp>
        <p:nvSpPr>
          <p:cNvPr id="3" name="Text Placeholder 2">
            <a:extLst>
              <a:ext uri="{FF2B5EF4-FFF2-40B4-BE49-F238E27FC236}">
                <a16:creationId xmlns:a16="http://schemas.microsoft.com/office/drawing/2014/main" id="{4AE56F88-ABD0-A5F7-5DD5-7740B86A37B1}"/>
              </a:ext>
            </a:extLst>
          </p:cNvPr>
          <p:cNvSpPr>
            <a:spLocks noGrp="1"/>
          </p:cNvSpPr>
          <p:nvPr>
            <p:ph type="body" sz="quarter" idx="11"/>
          </p:nvPr>
        </p:nvSpPr>
        <p:spPr/>
        <p:txBody>
          <a:bodyPr>
            <a:normAutofit/>
          </a:bodyPr>
          <a:lstStyle/>
          <a:p>
            <a:pPr marL="0" indent="0">
              <a:buNone/>
            </a:pPr>
            <a:r>
              <a:rPr lang="en-US" sz="2600" dirty="0">
                <a:effectLst/>
                <a:latin typeface="+mn-lt"/>
              </a:rPr>
              <a:t>Tax-exempt organizations must adhere to several rules in order to maintain their status.</a:t>
            </a:r>
          </a:p>
          <a:p>
            <a:endParaRPr lang="en-US" sz="2600" dirty="0">
              <a:effectLst/>
              <a:latin typeface="+mn-lt"/>
            </a:endParaRPr>
          </a:p>
          <a:p>
            <a:pPr marL="0" indent="0">
              <a:buNone/>
            </a:pPr>
            <a:r>
              <a:rPr lang="en-US" sz="2600" dirty="0">
                <a:effectLst/>
                <a:latin typeface="+mn-lt"/>
              </a:rPr>
              <a:t>It’s up to board members to be aware of applicable </a:t>
            </a:r>
            <a:r>
              <a:rPr lang="en-US" sz="2600" b="1" dirty="0">
                <a:effectLst/>
                <a:latin typeface="+mn-lt"/>
              </a:rPr>
              <a:t>federal, state, and local laws and ensure </a:t>
            </a:r>
            <a:r>
              <a:rPr lang="en-US" sz="2600" dirty="0">
                <a:effectLst/>
                <a:latin typeface="+mn-lt"/>
              </a:rPr>
              <a:t>the nonprofit meets those requirements</a:t>
            </a:r>
            <a:r>
              <a:rPr lang="en-US" dirty="0">
                <a:effectLst/>
                <a:latin typeface="+mn-lt"/>
              </a:rPr>
              <a:t>.</a:t>
            </a:r>
          </a:p>
          <a:p>
            <a:pPr marL="0" indent="0">
              <a:buNone/>
            </a:pPr>
            <a:r>
              <a:rPr lang="en-US" dirty="0">
                <a:effectLst/>
                <a:latin typeface="+mn-lt"/>
              </a:rPr>
              <a:t>Annual Financial Audit</a:t>
            </a:r>
          </a:p>
        </p:txBody>
      </p:sp>
    </p:spTree>
    <p:extLst>
      <p:ext uri="{BB962C8B-B14F-4D97-AF65-F5344CB8AC3E}">
        <p14:creationId xmlns:p14="http://schemas.microsoft.com/office/powerpoint/2010/main" val="601816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6398FD-86D1-96C9-AE4B-9FFEFD1E64D1}"/>
              </a:ext>
            </a:extLst>
          </p:cNvPr>
          <p:cNvSpPr>
            <a:spLocks noGrp="1"/>
          </p:cNvSpPr>
          <p:nvPr>
            <p:ph type="body" sz="quarter" idx="10"/>
          </p:nvPr>
        </p:nvSpPr>
        <p:spPr>
          <a:xfrm>
            <a:off x="2447925" y="484900"/>
            <a:ext cx="7296150" cy="869227"/>
          </a:xfrm>
        </p:spPr>
        <p:txBody>
          <a:bodyPr>
            <a:normAutofit fontScale="77500" lnSpcReduction="20000"/>
          </a:bodyPr>
          <a:lstStyle/>
          <a:p>
            <a:r>
              <a:rPr lang="en-US" dirty="0"/>
              <a:t>Provide Proper Financial Oversight</a:t>
            </a:r>
          </a:p>
        </p:txBody>
      </p:sp>
      <p:sp>
        <p:nvSpPr>
          <p:cNvPr id="3" name="Text Placeholder 2">
            <a:extLst>
              <a:ext uri="{FF2B5EF4-FFF2-40B4-BE49-F238E27FC236}">
                <a16:creationId xmlns:a16="http://schemas.microsoft.com/office/drawing/2014/main" id="{19CD9C70-1375-4A24-2EDD-A5C642583AFE}"/>
              </a:ext>
            </a:extLst>
          </p:cNvPr>
          <p:cNvSpPr>
            <a:spLocks noGrp="1"/>
          </p:cNvSpPr>
          <p:nvPr>
            <p:ph type="body" sz="quarter" idx="11"/>
          </p:nvPr>
        </p:nvSpPr>
        <p:spPr>
          <a:xfrm>
            <a:off x="904875" y="1268527"/>
            <a:ext cx="10553700" cy="4320946"/>
          </a:xfrm>
        </p:spPr>
        <p:txBody>
          <a:bodyPr>
            <a:noAutofit/>
          </a:bodyPr>
          <a:lstStyle/>
          <a:p>
            <a:pPr marL="0" indent="0">
              <a:buNone/>
            </a:pPr>
            <a:r>
              <a:rPr lang="en-US" sz="2600" dirty="0">
                <a:effectLst/>
                <a:latin typeface="+mn-lt"/>
              </a:rPr>
              <a:t>An important part of effective nonprofit management is ensuring revenue is properly managed. Because organizations are granted tax-exempt status by law to fulfill a public need, the board’s obligations extend beyond the organization’s stakeholders.</a:t>
            </a:r>
          </a:p>
          <a:p>
            <a:pPr algn="l">
              <a:buFont typeface="Arial" panose="020B0604020202020204" pitchFamily="34" charset="0"/>
              <a:buChar char="•"/>
            </a:pPr>
            <a:r>
              <a:rPr lang="en-US" sz="2600" dirty="0">
                <a:effectLst/>
                <a:latin typeface="+mn-lt"/>
              </a:rPr>
              <a:t>Funding anticipated during the CASA/GAL program year that is based on</a:t>
            </a:r>
          </a:p>
          <a:p>
            <a:pPr marL="0" indent="0" algn="l">
              <a:buNone/>
            </a:pPr>
            <a:r>
              <a:rPr lang="en-US" sz="2600" dirty="0">
                <a:effectLst/>
                <a:latin typeface="+mn-lt"/>
              </a:rPr>
              <a:t>         CASA/GAL program goals and objectives.</a:t>
            </a:r>
          </a:p>
          <a:p>
            <a:pPr algn="l">
              <a:buFont typeface="Arial" panose="020B0604020202020204" pitchFamily="34" charset="0"/>
              <a:buChar char="•"/>
            </a:pPr>
            <a:r>
              <a:rPr lang="en-US" sz="2600" dirty="0">
                <a:effectLst/>
                <a:latin typeface="+mn-lt"/>
              </a:rPr>
              <a:t>Fixed and incremental costs of operating the CASA/GAL program and</a:t>
            </a:r>
          </a:p>
          <a:p>
            <a:pPr marL="0" indent="0" algn="l">
              <a:buNone/>
            </a:pPr>
            <a:r>
              <a:rPr lang="en-US" sz="2600" dirty="0">
                <a:effectLst/>
                <a:latin typeface="+mn-lt"/>
              </a:rPr>
              <a:t>         identification of potentially changing costs.</a:t>
            </a:r>
          </a:p>
          <a:p>
            <a:pPr algn="l">
              <a:buFont typeface="Arial" panose="020B0604020202020204" pitchFamily="34" charset="0"/>
              <a:buChar char="•"/>
            </a:pPr>
            <a:r>
              <a:rPr lang="en-US" sz="2600" dirty="0">
                <a:effectLst/>
                <a:latin typeface="+mn-lt"/>
              </a:rPr>
              <a:t>Review, approval and documentation of any budget deviations.</a:t>
            </a:r>
          </a:p>
          <a:p>
            <a:pPr algn="l">
              <a:buFont typeface="Arial" panose="020B0604020202020204" pitchFamily="34" charset="0"/>
              <a:buChar char="•"/>
            </a:pPr>
            <a:r>
              <a:rPr lang="en-US" sz="2600" dirty="0">
                <a:effectLst/>
                <a:latin typeface="+mn-lt"/>
              </a:rPr>
              <a:t>No more than 50% dependence on funding through HHSC.</a:t>
            </a:r>
          </a:p>
          <a:p>
            <a:pPr algn="l">
              <a:buFont typeface="Wingdings" panose="05000000000000000000" pitchFamily="2" charset="2"/>
              <a:buChar char="Ø"/>
            </a:pPr>
            <a:endParaRPr lang="en-US" sz="2600" dirty="0">
              <a:effectLst/>
              <a:latin typeface="+mn-lt"/>
            </a:endParaRPr>
          </a:p>
          <a:p>
            <a:pPr marL="0" indent="0">
              <a:buNone/>
            </a:pPr>
            <a:r>
              <a:rPr lang="en-US" sz="2600" dirty="0">
                <a:effectLst/>
                <a:latin typeface="+mn-lt"/>
              </a:rPr>
              <a:t> </a:t>
            </a:r>
          </a:p>
        </p:txBody>
      </p:sp>
    </p:spTree>
    <p:extLst>
      <p:ext uri="{BB962C8B-B14F-4D97-AF65-F5344CB8AC3E}">
        <p14:creationId xmlns:p14="http://schemas.microsoft.com/office/powerpoint/2010/main" val="660811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D7D1A-D7CF-2B28-448F-0A7F21F6D7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0693FBD-6466-07A3-35FC-ED6BC59C0775}"/>
              </a:ext>
            </a:extLst>
          </p:cNvPr>
          <p:cNvSpPr>
            <a:spLocks noGrp="1"/>
          </p:cNvSpPr>
          <p:nvPr>
            <p:ph type="body" sz="quarter" idx="10"/>
          </p:nvPr>
        </p:nvSpPr>
        <p:spPr>
          <a:xfrm>
            <a:off x="2447925" y="484900"/>
            <a:ext cx="7296150" cy="869227"/>
          </a:xfrm>
        </p:spPr>
        <p:txBody>
          <a:bodyPr>
            <a:normAutofit fontScale="77500" lnSpcReduction="20000"/>
          </a:bodyPr>
          <a:lstStyle/>
          <a:p>
            <a:r>
              <a:rPr lang="en-US" dirty="0"/>
              <a:t>Provide Proper Financial Oversight</a:t>
            </a:r>
          </a:p>
        </p:txBody>
      </p:sp>
      <p:sp>
        <p:nvSpPr>
          <p:cNvPr id="3" name="Text Placeholder 2">
            <a:extLst>
              <a:ext uri="{FF2B5EF4-FFF2-40B4-BE49-F238E27FC236}">
                <a16:creationId xmlns:a16="http://schemas.microsoft.com/office/drawing/2014/main" id="{4B03E433-5869-2A68-8C3D-08784F7A0DA5}"/>
              </a:ext>
            </a:extLst>
          </p:cNvPr>
          <p:cNvSpPr>
            <a:spLocks noGrp="1"/>
          </p:cNvSpPr>
          <p:nvPr>
            <p:ph type="body" sz="quarter" idx="11"/>
          </p:nvPr>
        </p:nvSpPr>
        <p:spPr>
          <a:xfrm>
            <a:off x="904875" y="1268527"/>
            <a:ext cx="10744200" cy="4320946"/>
          </a:xfrm>
        </p:spPr>
        <p:txBody>
          <a:bodyPr>
            <a:noAutofit/>
          </a:bodyPr>
          <a:lstStyle/>
          <a:p>
            <a:pPr marL="0" indent="0" algn="l">
              <a:buNone/>
            </a:pPr>
            <a:r>
              <a:rPr lang="en-US" sz="2800" dirty="0">
                <a:latin typeface="+mn-lt"/>
              </a:rPr>
              <a:t>Independent audits, financial reviews or compilations are required annually. </a:t>
            </a:r>
          </a:p>
          <a:p>
            <a:pPr marL="0" indent="0" algn="l">
              <a:buNone/>
            </a:pPr>
            <a:r>
              <a:rPr lang="en-US" sz="2600" dirty="0">
                <a:effectLst/>
                <a:latin typeface="+mn-lt"/>
              </a:rPr>
              <a:t>A financial audit, review or compilation is completed within nine (9) months following the close of the fiscal year, and the audit is submitted to Texas CASA by the designated deadline. The audit must contain a separate schedule of all funds provided under HHSC and VOCA contracts and a Statement of Functional Expenses.</a:t>
            </a:r>
          </a:p>
          <a:p>
            <a:pPr marL="0" indent="0" algn="l">
              <a:buNone/>
            </a:pPr>
            <a:r>
              <a:rPr lang="en-US" sz="2600" dirty="0">
                <a:effectLst/>
                <a:latin typeface="+mn-lt"/>
              </a:rPr>
              <a:t>A designated committee of the governing board, such as a finance or audit review committee, or a designated member of the governing board, reviews the audit findings and meets with the independent auditor as necessary.</a:t>
            </a:r>
          </a:p>
          <a:p>
            <a:pPr algn="l">
              <a:buFont typeface="Arial" panose="020B0604020202020204" pitchFamily="34" charset="0"/>
              <a:buChar char="•"/>
            </a:pPr>
            <a:endParaRPr lang="en-US" sz="2600" dirty="0">
              <a:effectLst/>
              <a:latin typeface="+mn-lt"/>
            </a:endParaRPr>
          </a:p>
        </p:txBody>
      </p:sp>
    </p:spTree>
    <p:extLst>
      <p:ext uri="{BB962C8B-B14F-4D97-AF65-F5344CB8AC3E}">
        <p14:creationId xmlns:p14="http://schemas.microsoft.com/office/powerpoint/2010/main" val="2202564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35D045-1383-2C6F-63FA-83EB6D88250B}"/>
              </a:ext>
            </a:extLst>
          </p:cNvPr>
          <p:cNvSpPr>
            <a:spLocks noGrp="1"/>
          </p:cNvSpPr>
          <p:nvPr>
            <p:ph type="body" sz="quarter" idx="10"/>
          </p:nvPr>
        </p:nvSpPr>
        <p:spPr/>
        <p:txBody>
          <a:bodyPr>
            <a:normAutofit/>
          </a:bodyPr>
          <a:lstStyle/>
          <a:p>
            <a:r>
              <a:rPr lang="en-US" sz="3600" dirty="0"/>
              <a:t>Audits (continued)</a:t>
            </a:r>
          </a:p>
        </p:txBody>
      </p:sp>
      <p:sp>
        <p:nvSpPr>
          <p:cNvPr id="3" name="Text Placeholder 2">
            <a:extLst>
              <a:ext uri="{FF2B5EF4-FFF2-40B4-BE49-F238E27FC236}">
                <a16:creationId xmlns:a16="http://schemas.microsoft.com/office/drawing/2014/main" id="{32FB81D5-F22F-9C2E-2B9A-170C9FFFB099}"/>
              </a:ext>
            </a:extLst>
          </p:cNvPr>
          <p:cNvSpPr>
            <a:spLocks noGrp="1"/>
          </p:cNvSpPr>
          <p:nvPr>
            <p:ph type="body" sz="quarter" idx="11"/>
          </p:nvPr>
        </p:nvSpPr>
        <p:spPr>
          <a:xfrm>
            <a:off x="666750" y="1515794"/>
            <a:ext cx="10610850" cy="4054504"/>
          </a:xfrm>
        </p:spPr>
        <p:txBody>
          <a:bodyPr>
            <a:noAutofit/>
          </a:bodyPr>
          <a:lstStyle/>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85072"/>
                </a:solidFill>
                <a:effectLst/>
                <a:uLnTx/>
                <a:uFillTx/>
                <a:latin typeface="Geometr415 Lt BT"/>
                <a:ea typeface="+mn-ea"/>
                <a:cs typeface="+mn-cs"/>
              </a:rPr>
              <a:t>The auditor’s report is reviewed and formally approved or accepted by the governing board and is made available for public inspection.</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85072"/>
                </a:solidFill>
                <a:effectLst/>
                <a:uLnTx/>
                <a:uFillTx/>
                <a:latin typeface="Geometr415 Lt BT"/>
                <a:ea typeface="+mn-ea"/>
                <a:cs typeface="+mn-cs"/>
              </a:rPr>
              <a:t>When a management letter has accompanied the audit, the governing board promptly reviews and ensures that the recommendations are implemented.</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85072"/>
                </a:solidFill>
                <a:effectLst/>
                <a:uLnTx/>
                <a:uFillTx/>
                <a:latin typeface="Geometr415 Lt BT"/>
                <a:ea typeface="+mn-ea"/>
                <a:cs typeface="+mn-cs"/>
              </a:rPr>
              <a:t>The CASA/GAL program sends to Texas CASA any audit findings or questioned costs from any private or government audit/monitoring report within 60 days of receipt of findings.</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85072"/>
                </a:solidFill>
                <a:effectLst/>
                <a:uLnTx/>
                <a:uFillTx/>
                <a:latin typeface="Geometr415 Lt BT"/>
                <a:ea typeface="+mn-ea"/>
                <a:cs typeface="+mn-cs"/>
              </a:rPr>
              <a:t>CASA/GAL programs receiving grant funding through National CASA/GAL Association may be subject to additional financial oversight.</a:t>
            </a:r>
            <a:endParaRPr lang="en-US" sz="2800" dirty="0"/>
          </a:p>
        </p:txBody>
      </p:sp>
    </p:spTree>
    <p:extLst>
      <p:ext uri="{BB962C8B-B14F-4D97-AF65-F5344CB8AC3E}">
        <p14:creationId xmlns:p14="http://schemas.microsoft.com/office/powerpoint/2010/main" val="3057194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9B54F-B3FB-1C1A-6D71-1C4DB58015CA}"/>
              </a:ext>
            </a:extLst>
          </p:cNvPr>
          <p:cNvSpPr>
            <a:spLocks noGrp="1"/>
          </p:cNvSpPr>
          <p:nvPr>
            <p:ph type="body" sz="quarter" idx="10"/>
          </p:nvPr>
        </p:nvSpPr>
        <p:spPr>
          <a:xfrm>
            <a:off x="8639176" y="666750"/>
            <a:ext cx="3000374" cy="4729904"/>
          </a:xfrm>
        </p:spPr>
        <p:txBody>
          <a:bodyPr>
            <a:normAutofit/>
          </a:bodyPr>
          <a:lstStyle/>
          <a:p>
            <a:r>
              <a:rPr lang="en-US" dirty="0"/>
              <a:t>Select and Evaluate the Executive Director</a:t>
            </a:r>
          </a:p>
        </p:txBody>
      </p:sp>
      <p:pic>
        <p:nvPicPr>
          <p:cNvPr id="4" name="Picture 3">
            <a:extLst>
              <a:ext uri="{FF2B5EF4-FFF2-40B4-BE49-F238E27FC236}">
                <a16:creationId xmlns:a16="http://schemas.microsoft.com/office/drawing/2014/main" id="{D209C313-4AE6-DDCD-101D-EE04A46205C6}"/>
              </a:ext>
            </a:extLst>
          </p:cNvPr>
          <p:cNvPicPr>
            <a:picLocks noChangeAspect="1"/>
          </p:cNvPicPr>
          <p:nvPr/>
        </p:nvPicPr>
        <p:blipFill>
          <a:blip r:embed="rId2"/>
          <a:stretch>
            <a:fillRect/>
          </a:stretch>
        </p:blipFill>
        <p:spPr>
          <a:xfrm>
            <a:off x="895350" y="764228"/>
            <a:ext cx="6591301" cy="5464868"/>
          </a:xfrm>
          <a:prstGeom prst="rect">
            <a:avLst/>
          </a:prstGeom>
        </p:spPr>
      </p:pic>
      <p:sp>
        <p:nvSpPr>
          <p:cNvPr id="3" name="Text Placeholder 2">
            <a:extLst>
              <a:ext uri="{FF2B5EF4-FFF2-40B4-BE49-F238E27FC236}">
                <a16:creationId xmlns:a16="http://schemas.microsoft.com/office/drawing/2014/main" id="{CE1713B2-A578-F973-0D41-900FA6C3D866}"/>
              </a:ext>
            </a:extLst>
          </p:cNvPr>
          <p:cNvSpPr>
            <a:spLocks noGrp="1"/>
          </p:cNvSpPr>
          <p:nvPr>
            <p:ph type="body" sz="quarter" idx="11"/>
          </p:nvPr>
        </p:nvSpPr>
        <p:spPr/>
        <p:txBody>
          <a:bodyPr/>
          <a:lstStyle/>
          <a:p>
            <a:pPr marL="0" indent="0">
              <a:buNone/>
            </a:pPr>
            <a:endParaRPr lang="en-US" dirty="0"/>
          </a:p>
        </p:txBody>
      </p:sp>
    </p:spTree>
    <p:extLst>
      <p:ext uri="{BB962C8B-B14F-4D97-AF65-F5344CB8AC3E}">
        <p14:creationId xmlns:p14="http://schemas.microsoft.com/office/powerpoint/2010/main" val="3383483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C78361-0D44-9435-E601-572AD7E139F6}"/>
              </a:ext>
            </a:extLst>
          </p:cNvPr>
          <p:cNvSpPr>
            <a:spLocks noGrp="1"/>
          </p:cNvSpPr>
          <p:nvPr>
            <p:ph type="body" sz="quarter" idx="10"/>
          </p:nvPr>
        </p:nvSpPr>
        <p:spPr/>
        <p:txBody>
          <a:bodyPr>
            <a:normAutofit fontScale="70000" lnSpcReduction="20000"/>
          </a:bodyPr>
          <a:lstStyle/>
          <a:p>
            <a:r>
              <a:rPr lang="en-US" dirty="0"/>
              <a:t>Improve the Organization’s Public Standing</a:t>
            </a:r>
          </a:p>
        </p:txBody>
      </p:sp>
      <p:sp>
        <p:nvSpPr>
          <p:cNvPr id="3" name="Text Placeholder 2">
            <a:extLst>
              <a:ext uri="{FF2B5EF4-FFF2-40B4-BE49-F238E27FC236}">
                <a16:creationId xmlns:a16="http://schemas.microsoft.com/office/drawing/2014/main" id="{E05902C2-9D62-32A4-5E44-DDC32B3CD3F4}"/>
              </a:ext>
            </a:extLst>
          </p:cNvPr>
          <p:cNvSpPr>
            <a:spLocks noGrp="1"/>
          </p:cNvSpPr>
          <p:nvPr>
            <p:ph type="body" sz="quarter" idx="11"/>
          </p:nvPr>
        </p:nvSpPr>
        <p:spPr/>
        <p:txBody>
          <a:bodyPr>
            <a:normAutofit fontScale="92500" lnSpcReduction="20000"/>
          </a:bodyPr>
          <a:lstStyle/>
          <a:p>
            <a:pPr marL="0" indent="0">
              <a:buNone/>
            </a:pPr>
            <a:r>
              <a:rPr lang="en-US" dirty="0">
                <a:effectLst/>
                <a:latin typeface="+mn-lt"/>
              </a:rPr>
              <a:t>As part of their core duties, board members should publicly advocate for the organization to help maintain a positive standing within the community. For the most passionate board members, this responsibility comes naturally. When networking, they should aim to ignite that same enthusiasm for the cause in others, including their friends, families, and professional connections.</a:t>
            </a:r>
          </a:p>
        </p:txBody>
      </p:sp>
    </p:spTree>
    <p:extLst>
      <p:ext uri="{BB962C8B-B14F-4D97-AF65-F5344CB8AC3E}">
        <p14:creationId xmlns:p14="http://schemas.microsoft.com/office/powerpoint/2010/main" val="1537781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3F0CC-E080-8EEC-F6D6-1B2185D7A0F2}"/>
              </a:ext>
            </a:extLst>
          </p:cNvPr>
          <p:cNvSpPr>
            <a:spLocks noGrp="1"/>
          </p:cNvSpPr>
          <p:nvPr>
            <p:ph type="body" sz="quarter" idx="10"/>
          </p:nvPr>
        </p:nvSpPr>
        <p:spPr/>
        <p:txBody>
          <a:bodyPr/>
          <a:lstStyle/>
          <a:p>
            <a:r>
              <a:rPr lang="en-US" dirty="0"/>
              <a:t>Measuring Success</a:t>
            </a:r>
          </a:p>
        </p:txBody>
      </p:sp>
      <p:sp>
        <p:nvSpPr>
          <p:cNvPr id="3" name="Text Placeholder 2">
            <a:extLst>
              <a:ext uri="{FF2B5EF4-FFF2-40B4-BE49-F238E27FC236}">
                <a16:creationId xmlns:a16="http://schemas.microsoft.com/office/drawing/2014/main" id="{9EEC9C47-63AC-0291-CEFA-53289656F3B7}"/>
              </a:ext>
            </a:extLst>
          </p:cNvPr>
          <p:cNvSpPr>
            <a:spLocks noGrp="1"/>
          </p:cNvSpPr>
          <p:nvPr>
            <p:ph type="body" sz="quarter" idx="11"/>
          </p:nvPr>
        </p:nvSpPr>
        <p:spPr>
          <a:xfrm>
            <a:off x="1971413" y="1868219"/>
            <a:ext cx="7772662" cy="4332556"/>
          </a:xfrm>
        </p:spPr>
        <p:txBody>
          <a:bodyPr>
            <a:normAutofit fontScale="77500" lnSpcReduction="20000"/>
          </a:bodyPr>
          <a:lstStyle/>
          <a:p>
            <a:pPr marL="0" indent="0">
              <a:buNone/>
            </a:pPr>
            <a:r>
              <a:rPr lang="en-US" dirty="0">
                <a:effectLst/>
                <a:latin typeface="+mn-lt"/>
              </a:rPr>
              <a:t>In order to assess how well your board of directors is fulfilling their nonprofit board responsibilities, it’s important to regularly look at how you’re doing. A standardized assessment can give you the data you need to keep making improvements!</a:t>
            </a:r>
          </a:p>
          <a:p>
            <a:pPr marL="0" indent="0">
              <a:buNone/>
            </a:pPr>
            <a:endParaRPr lang="en-US" dirty="0">
              <a:effectLst/>
              <a:latin typeface="+mn-lt"/>
            </a:endParaRPr>
          </a:p>
          <a:p>
            <a:pPr algn="l">
              <a:buFont typeface="Arial" panose="020B0604020202020204" pitchFamily="34" charset="0"/>
              <a:buChar char="•"/>
            </a:pPr>
            <a:r>
              <a:rPr lang="en-US" dirty="0">
                <a:effectLst/>
                <a:latin typeface="+mn-lt"/>
              </a:rPr>
              <a:t>Self-assessment</a:t>
            </a:r>
          </a:p>
          <a:p>
            <a:pPr algn="l">
              <a:buFont typeface="Arial" panose="020B0604020202020204" pitchFamily="34" charset="0"/>
              <a:buChar char="•"/>
            </a:pPr>
            <a:r>
              <a:rPr lang="en-US" dirty="0">
                <a:effectLst/>
                <a:latin typeface="+mn-lt"/>
              </a:rPr>
              <a:t>Peer-to-peer assessment</a:t>
            </a:r>
          </a:p>
          <a:p>
            <a:pPr algn="l">
              <a:buFont typeface="Arial" panose="020B0604020202020204" pitchFamily="34" charset="0"/>
              <a:buChar char="•"/>
            </a:pPr>
            <a:r>
              <a:rPr lang="en-US" dirty="0">
                <a:effectLst/>
                <a:latin typeface="+mn-lt"/>
              </a:rPr>
              <a:t>Assessment by executive director</a:t>
            </a:r>
          </a:p>
          <a:p>
            <a:pPr algn="l">
              <a:buFont typeface="Arial" panose="020B0604020202020204" pitchFamily="34" charset="0"/>
              <a:buChar char="•"/>
            </a:pPr>
            <a:r>
              <a:rPr lang="en-US" dirty="0">
                <a:effectLst/>
                <a:latin typeface="+mn-lt"/>
              </a:rPr>
              <a:t>Assessment by an external consultant</a:t>
            </a:r>
          </a:p>
        </p:txBody>
      </p:sp>
      <p:pic>
        <p:nvPicPr>
          <p:cNvPr id="5" name="Picture 4" descr="A picture containing measuring stick&#10;&#10;Description automatically generated">
            <a:extLst>
              <a:ext uri="{FF2B5EF4-FFF2-40B4-BE49-F238E27FC236}">
                <a16:creationId xmlns:a16="http://schemas.microsoft.com/office/drawing/2014/main" id="{CEA404F0-2EE0-A96B-4896-BE0164432B5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30560" y="3600283"/>
            <a:ext cx="2313993" cy="2600492"/>
          </a:xfrm>
          <a:prstGeom prst="rect">
            <a:avLst/>
          </a:prstGeom>
        </p:spPr>
      </p:pic>
    </p:spTree>
    <p:extLst>
      <p:ext uri="{BB962C8B-B14F-4D97-AF65-F5344CB8AC3E}">
        <p14:creationId xmlns:p14="http://schemas.microsoft.com/office/powerpoint/2010/main" val="913541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4FE7EC-F4CD-AD08-6CAD-65D83F9F4F42}"/>
              </a:ext>
            </a:extLst>
          </p:cNvPr>
          <p:cNvSpPr>
            <a:spLocks noGrp="1"/>
          </p:cNvSpPr>
          <p:nvPr>
            <p:ph type="body" sz="quarter" idx="10"/>
          </p:nvPr>
        </p:nvSpPr>
        <p:spPr/>
        <p:txBody>
          <a:bodyPr/>
          <a:lstStyle/>
          <a:p>
            <a:r>
              <a:rPr lang="en-US" dirty="0"/>
              <a:t>Avoid Overreach </a:t>
            </a:r>
          </a:p>
        </p:txBody>
      </p:sp>
      <p:sp>
        <p:nvSpPr>
          <p:cNvPr id="3" name="Text Placeholder 2">
            <a:extLst>
              <a:ext uri="{FF2B5EF4-FFF2-40B4-BE49-F238E27FC236}">
                <a16:creationId xmlns:a16="http://schemas.microsoft.com/office/drawing/2014/main" id="{E4440B25-123A-42A0-1B2A-88F04C0F99AF}"/>
              </a:ext>
            </a:extLst>
          </p:cNvPr>
          <p:cNvSpPr>
            <a:spLocks noGrp="1"/>
          </p:cNvSpPr>
          <p:nvPr>
            <p:ph type="body" sz="quarter" idx="11"/>
          </p:nvPr>
        </p:nvSpPr>
        <p:spPr>
          <a:xfrm>
            <a:off x="6548285" y="2138363"/>
            <a:ext cx="4503478" cy="2705642"/>
          </a:xfrm>
        </p:spPr>
        <p:txBody>
          <a:bodyPr/>
          <a:lstStyle/>
          <a:p>
            <a:pPr marL="0" indent="0">
              <a:buNone/>
            </a:pPr>
            <a:r>
              <a:rPr lang="en-US" dirty="0">
                <a:effectLst/>
              </a:rPr>
              <a:t>Find the balance within the board to avoid </a:t>
            </a:r>
            <a:r>
              <a:rPr lang="en-US" u="sng" dirty="0">
                <a:effectLst/>
              </a:rPr>
              <a:t>overreach</a:t>
            </a:r>
            <a:r>
              <a:rPr lang="en-US" dirty="0">
                <a:effectLst/>
              </a:rPr>
              <a:t> and provide </a:t>
            </a:r>
            <a:r>
              <a:rPr lang="en-US" u="sng" dirty="0">
                <a:effectLst/>
              </a:rPr>
              <a:t>oversight</a:t>
            </a:r>
            <a:r>
              <a:rPr lang="en-US" dirty="0">
                <a:effectLst/>
              </a:rPr>
              <a:t>.</a:t>
            </a:r>
          </a:p>
        </p:txBody>
      </p:sp>
      <p:pic>
        <p:nvPicPr>
          <p:cNvPr id="5" name="Picture 4" descr="A picture containing text, nature&#10;&#10;Description automatically generated">
            <a:extLst>
              <a:ext uri="{FF2B5EF4-FFF2-40B4-BE49-F238E27FC236}">
                <a16:creationId xmlns:a16="http://schemas.microsoft.com/office/drawing/2014/main" id="{01324926-410E-E1E8-805A-17C18D7BFC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6443" y="1733549"/>
            <a:ext cx="4342957" cy="3902177"/>
          </a:xfrm>
          <a:prstGeom prst="rect">
            <a:avLst/>
          </a:prstGeom>
        </p:spPr>
      </p:pic>
    </p:spTree>
    <p:extLst>
      <p:ext uri="{BB962C8B-B14F-4D97-AF65-F5344CB8AC3E}">
        <p14:creationId xmlns:p14="http://schemas.microsoft.com/office/powerpoint/2010/main" val="706133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A3D320-8652-073D-BEFC-FE37FFE09935}"/>
              </a:ext>
            </a:extLst>
          </p:cNvPr>
          <p:cNvSpPr>
            <a:spLocks noGrp="1"/>
          </p:cNvSpPr>
          <p:nvPr>
            <p:ph type="body" sz="quarter" idx="10"/>
          </p:nvPr>
        </p:nvSpPr>
        <p:spPr>
          <a:xfrm>
            <a:off x="2447925" y="732549"/>
            <a:ext cx="7296150" cy="4611237"/>
          </a:xfrm>
        </p:spPr>
        <p:txBody>
          <a:bodyPr>
            <a:normAutofit/>
          </a:bodyPr>
          <a:lstStyle/>
          <a:p>
            <a:r>
              <a:rPr lang="en-US" dirty="0"/>
              <a:t>Review Your Strategic Plan’s</a:t>
            </a:r>
          </a:p>
          <a:p>
            <a:r>
              <a:rPr lang="en-US" sz="3600" dirty="0"/>
              <a:t>Goals</a:t>
            </a:r>
          </a:p>
          <a:p>
            <a:r>
              <a:rPr lang="en-US" sz="3600" dirty="0"/>
              <a:t>Objectives</a:t>
            </a:r>
          </a:p>
          <a:p>
            <a:r>
              <a:rPr lang="en-US" sz="3600" dirty="0"/>
              <a:t>Persons Responsible</a:t>
            </a:r>
          </a:p>
          <a:p>
            <a:r>
              <a:rPr lang="en-US" sz="3600" dirty="0"/>
              <a:t>Timelines</a:t>
            </a:r>
          </a:p>
          <a:p>
            <a:r>
              <a:rPr lang="en-US" sz="3600" dirty="0"/>
              <a:t>Track and Review Annually</a:t>
            </a:r>
          </a:p>
          <a:p>
            <a:r>
              <a:rPr lang="en-US" sz="3600" dirty="0"/>
              <a:t>Record in the minutes when reviewed</a:t>
            </a:r>
          </a:p>
        </p:txBody>
      </p:sp>
      <p:pic>
        <p:nvPicPr>
          <p:cNvPr id="1026" name="Picture 2" descr="What Are The Secrets To Successful Strategic Planning?">
            <a:extLst>
              <a:ext uri="{FF2B5EF4-FFF2-40B4-BE49-F238E27FC236}">
                <a16:creationId xmlns:a16="http://schemas.microsoft.com/office/drawing/2014/main" id="{8AB72841-393C-7FCA-E744-DB8BF4A23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41" y="2010413"/>
            <a:ext cx="23241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4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7344D3-882F-CD40-C01C-AF48B5053014}"/>
              </a:ext>
            </a:extLst>
          </p:cNvPr>
          <p:cNvSpPr>
            <a:spLocks noGrp="1"/>
          </p:cNvSpPr>
          <p:nvPr>
            <p:ph type="body" sz="quarter" idx="10"/>
          </p:nvPr>
        </p:nvSpPr>
        <p:spPr>
          <a:xfrm>
            <a:off x="2021747" y="732550"/>
            <a:ext cx="8070209" cy="4517876"/>
          </a:xfrm>
        </p:spPr>
        <p:txBody>
          <a:bodyPr>
            <a:normAutofit/>
          </a:bodyPr>
          <a:lstStyle/>
          <a:p>
            <a:r>
              <a:rPr lang="en-US" sz="3200" dirty="0">
                <a:effectLst/>
              </a:rPr>
              <a:t>The role of National CASA/GAL Association is to strategically establish, promote and support the formation, recruitment, training, development and activities of highly effective member programs.</a:t>
            </a:r>
          </a:p>
        </p:txBody>
      </p:sp>
      <p:pic>
        <p:nvPicPr>
          <p:cNvPr id="4" name="Picture 3" descr="Logo, company name&#10;&#10;Description automatically generated">
            <a:extLst>
              <a:ext uri="{FF2B5EF4-FFF2-40B4-BE49-F238E27FC236}">
                <a16:creationId xmlns:a16="http://schemas.microsoft.com/office/drawing/2014/main" id="{B1E50135-A200-DB8E-432E-60924A6B1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598" y="4340191"/>
            <a:ext cx="2000353" cy="1301817"/>
          </a:xfrm>
          <a:prstGeom prst="rect">
            <a:avLst/>
          </a:prstGeom>
        </p:spPr>
      </p:pic>
    </p:spTree>
    <p:extLst>
      <p:ext uri="{BB962C8B-B14F-4D97-AF65-F5344CB8AC3E}">
        <p14:creationId xmlns:p14="http://schemas.microsoft.com/office/powerpoint/2010/main" val="376989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2FAEE3-43F8-9604-A8D2-A624C587AD86}"/>
              </a:ext>
            </a:extLst>
          </p:cNvPr>
          <p:cNvSpPr>
            <a:spLocks noGrp="1"/>
          </p:cNvSpPr>
          <p:nvPr>
            <p:ph type="body" sz="quarter" idx="10"/>
          </p:nvPr>
        </p:nvSpPr>
        <p:spPr>
          <a:xfrm>
            <a:off x="2329938" y="221272"/>
            <a:ext cx="7296150" cy="869227"/>
          </a:xfrm>
        </p:spPr>
        <p:txBody>
          <a:bodyPr>
            <a:noAutofit/>
          </a:bodyPr>
          <a:lstStyle/>
          <a:p>
            <a:r>
              <a:rPr lang="en-US" sz="3600" b="0" i="0" u="none" strike="noStrike" baseline="0" dirty="0">
                <a:solidFill>
                  <a:srgbClr val="395173"/>
                </a:solidFill>
                <a:latin typeface="Geometric415BT-MediumA"/>
              </a:rPr>
              <a:t>STANDARD 2 </a:t>
            </a:r>
            <a:r>
              <a:rPr lang="en-US" sz="3600" b="0" i="0" u="none" strike="noStrike" baseline="0" dirty="0">
                <a:solidFill>
                  <a:srgbClr val="DA2B27"/>
                </a:solidFill>
                <a:latin typeface="Geometric415BT-BlackA"/>
              </a:rPr>
              <a:t>GUIDING PRINCIPLES</a:t>
            </a:r>
            <a:endParaRPr lang="en-US" sz="3600" dirty="0">
              <a:effectLst/>
            </a:endParaRPr>
          </a:p>
        </p:txBody>
      </p:sp>
      <p:sp>
        <p:nvSpPr>
          <p:cNvPr id="3" name="Text Placeholder 2">
            <a:extLst>
              <a:ext uri="{FF2B5EF4-FFF2-40B4-BE49-F238E27FC236}">
                <a16:creationId xmlns:a16="http://schemas.microsoft.com/office/drawing/2014/main" id="{0AB8D399-E909-83C4-A55C-2A4E7F79C00F}"/>
              </a:ext>
            </a:extLst>
          </p:cNvPr>
          <p:cNvSpPr>
            <a:spLocks noGrp="1"/>
          </p:cNvSpPr>
          <p:nvPr>
            <p:ph type="body" sz="quarter" idx="11"/>
          </p:nvPr>
        </p:nvSpPr>
        <p:spPr>
          <a:xfrm>
            <a:off x="914400" y="904569"/>
            <a:ext cx="11061289" cy="4670322"/>
          </a:xfrm>
        </p:spPr>
        <p:txBody>
          <a:bodyPr>
            <a:noAutofit/>
          </a:bodyPr>
          <a:lstStyle/>
          <a:p>
            <a:pPr marL="0" indent="0" algn="l">
              <a:buNone/>
            </a:pPr>
            <a:r>
              <a:rPr lang="en-US" sz="1800" b="1" i="0" u="none" strike="noStrike" baseline="0" dirty="0">
                <a:effectLst/>
                <a:latin typeface="+mn-lt"/>
              </a:rPr>
              <a:t>A. Integrates the following guiding principles into all aspects of CASA/GAL program practices, policies and procedures:</a:t>
            </a:r>
          </a:p>
          <a:p>
            <a:pPr marL="0" indent="0" algn="l">
              <a:buNone/>
            </a:pPr>
            <a:r>
              <a:rPr lang="en-US" sz="1800" b="0" i="0" u="none" strike="noStrike" baseline="0" dirty="0">
                <a:effectLst/>
                <a:latin typeface="+mn-lt"/>
              </a:rPr>
              <a:t>1. Recognize the importance of family preservation and/or reunification:</a:t>
            </a:r>
          </a:p>
          <a:p>
            <a:pPr marL="0" indent="0" algn="l">
              <a:buNone/>
            </a:pPr>
            <a:r>
              <a:rPr lang="en-US" sz="1800" b="0" i="0" u="none" strike="noStrike" baseline="0" dirty="0">
                <a:effectLst/>
                <a:latin typeface="+mn-lt"/>
              </a:rPr>
              <a:t>	</a:t>
            </a:r>
            <a:r>
              <a:rPr lang="en-US" sz="1800" b="1" i="0" u="none" strike="noStrike" baseline="0" dirty="0">
                <a:effectLst/>
                <a:latin typeface="+mn-lt"/>
              </a:rPr>
              <a:t>a. </a:t>
            </a:r>
            <a:r>
              <a:rPr lang="en-US" sz="1800" b="0" i="0" u="none" strike="noStrike" baseline="0" dirty="0">
                <a:effectLst/>
                <a:latin typeface="+mn-lt"/>
              </a:rPr>
              <a:t>It is in a child’s best interests to remain with their family of origin when safely</a:t>
            </a:r>
          </a:p>
          <a:p>
            <a:pPr marL="0" indent="0" algn="l">
              <a:buNone/>
            </a:pPr>
            <a:r>
              <a:rPr lang="en-US" sz="1800" b="0" i="0" u="none" strike="noStrike" baseline="0" dirty="0">
                <a:effectLst/>
                <a:latin typeface="+mn-lt"/>
              </a:rPr>
              <a:t>	     possible.</a:t>
            </a:r>
          </a:p>
          <a:p>
            <a:pPr marL="0" indent="0" algn="l">
              <a:buNone/>
            </a:pPr>
            <a:r>
              <a:rPr lang="en-US" sz="1800" b="0" i="0" u="none" strike="noStrike" baseline="0" dirty="0">
                <a:effectLst/>
                <a:latin typeface="+mn-lt"/>
              </a:rPr>
              <a:t>	</a:t>
            </a:r>
            <a:r>
              <a:rPr lang="en-US" sz="1800" b="1" i="0" u="none" strike="noStrike" baseline="0" dirty="0">
                <a:effectLst/>
                <a:latin typeface="+mn-lt"/>
              </a:rPr>
              <a:t>b</a:t>
            </a:r>
            <a:r>
              <a:rPr lang="en-US" sz="1800" b="0" i="0" u="none" strike="noStrike" baseline="0" dirty="0">
                <a:effectLst/>
                <a:latin typeface="+mn-lt"/>
              </a:rPr>
              <a:t>. The CASA/GAL program acknowledges that children experience trauma when</a:t>
            </a:r>
          </a:p>
          <a:p>
            <a:pPr marL="0" indent="0" algn="l">
              <a:buNone/>
            </a:pPr>
            <a:r>
              <a:rPr lang="en-US" sz="1800" b="0" i="0" u="none" strike="noStrike" baseline="0" dirty="0">
                <a:effectLst/>
                <a:latin typeface="+mn-lt"/>
              </a:rPr>
              <a:t>	     separated from their family of origin.</a:t>
            </a:r>
          </a:p>
          <a:p>
            <a:pPr marL="0" indent="0" algn="l">
              <a:buNone/>
            </a:pPr>
            <a:r>
              <a:rPr lang="en-US" sz="1800" b="0" i="0" u="none" strike="noStrike" baseline="0" dirty="0">
                <a:effectLst/>
                <a:latin typeface="+mn-lt"/>
              </a:rPr>
              <a:t>	</a:t>
            </a:r>
            <a:r>
              <a:rPr lang="en-US" sz="1800" b="1" i="0" u="none" strike="noStrike" baseline="0" dirty="0">
                <a:effectLst/>
                <a:latin typeface="+mn-lt"/>
              </a:rPr>
              <a:t>c</a:t>
            </a:r>
            <a:r>
              <a:rPr lang="en-US" sz="1800" b="0" i="0" u="none" strike="noStrike" baseline="0" dirty="0">
                <a:effectLst/>
                <a:latin typeface="+mn-lt"/>
              </a:rPr>
              <a:t>. If a child is removed from their family of origin, it is in the child’s best interests</a:t>
            </a:r>
          </a:p>
          <a:p>
            <a:pPr marL="0" indent="0" algn="l">
              <a:buNone/>
            </a:pPr>
            <a:r>
              <a:rPr lang="en-US" sz="1800" b="0" i="0" u="none" strike="noStrike" baseline="0" dirty="0">
                <a:effectLst/>
                <a:latin typeface="+mn-lt"/>
              </a:rPr>
              <a:t>	    to be reunified with their family of origin as soon as safely possible.</a:t>
            </a:r>
          </a:p>
          <a:p>
            <a:pPr marL="0" indent="0" algn="l">
              <a:buNone/>
            </a:pPr>
            <a:r>
              <a:rPr lang="en-US" sz="1800" b="0" i="0" u="none" strike="noStrike" baseline="0" dirty="0">
                <a:effectLst/>
                <a:latin typeface="+mn-lt"/>
              </a:rPr>
              <a:t>	</a:t>
            </a:r>
            <a:r>
              <a:rPr lang="en-US" sz="1800" b="1" i="0" u="none" strike="noStrike" baseline="0" dirty="0">
                <a:effectLst/>
                <a:latin typeface="+mn-lt"/>
              </a:rPr>
              <a:t>d</a:t>
            </a:r>
            <a:r>
              <a:rPr lang="en-US" sz="1800" b="0" i="0" u="none" strike="noStrike" baseline="0" dirty="0">
                <a:effectLst/>
                <a:latin typeface="+mn-lt"/>
              </a:rPr>
              <a:t>. If a child is removed from their family of origin, the child should be placed with a</a:t>
            </a:r>
          </a:p>
          <a:p>
            <a:pPr marL="0" indent="0" algn="l">
              <a:buNone/>
            </a:pPr>
            <a:r>
              <a:rPr lang="en-US" sz="1800" b="0" i="0" u="none" strike="noStrike" baseline="0" dirty="0">
                <a:effectLst/>
                <a:latin typeface="+mn-lt"/>
              </a:rPr>
              <a:t>	     relative whenever safely possible and in the child’s best interests.</a:t>
            </a:r>
          </a:p>
          <a:p>
            <a:pPr marL="0" indent="0" algn="l">
              <a:buNone/>
            </a:pPr>
            <a:r>
              <a:rPr lang="en-US" sz="1800" b="0" i="0" u="none" strike="noStrike" baseline="0" dirty="0">
                <a:effectLst/>
                <a:latin typeface="+mn-lt"/>
              </a:rPr>
              <a:t>	</a:t>
            </a:r>
            <a:r>
              <a:rPr lang="en-US" sz="1800" b="1" i="0" u="none" strike="noStrike" baseline="0" dirty="0">
                <a:effectLst/>
                <a:latin typeface="+mn-lt"/>
              </a:rPr>
              <a:t>e</a:t>
            </a:r>
            <a:r>
              <a:rPr lang="en-US" sz="1800" b="0" i="0" u="none" strike="noStrike" baseline="0" dirty="0">
                <a:effectLst/>
                <a:latin typeface="+mn-lt"/>
              </a:rPr>
              <a:t>. Strengthening families, through recommendations for services, supports,</a:t>
            </a:r>
          </a:p>
          <a:p>
            <a:pPr marL="0" indent="0" algn="l">
              <a:buNone/>
            </a:pPr>
            <a:r>
              <a:rPr lang="en-US" sz="1800" b="0" i="0" u="none" strike="noStrike" baseline="0" dirty="0">
                <a:effectLst/>
                <a:latin typeface="+mn-lt"/>
              </a:rPr>
              <a:t>	    visitation and communications, is in the child’s best interests to achieve stability</a:t>
            </a:r>
          </a:p>
          <a:p>
            <a:pPr marL="0" indent="0" algn="l">
              <a:buNone/>
            </a:pPr>
            <a:r>
              <a:rPr lang="en-US" sz="1800" b="0" i="0" u="none" strike="noStrike" baseline="0" dirty="0">
                <a:effectLst/>
                <a:latin typeface="+mn-lt"/>
              </a:rPr>
              <a:t>	    and/or reunification.</a:t>
            </a:r>
            <a:endParaRPr lang="en-US" sz="1800" dirty="0">
              <a:effectLst/>
              <a:latin typeface="+mn-lt"/>
            </a:endParaRPr>
          </a:p>
        </p:txBody>
      </p:sp>
    </p:spTree>
    <p:extLst>
      <p:ext uri="{BB962C8B-B14F-4D97-AF65-F5344CB8AC3E}">
        <p14:creationId xmlns:p14="http://schemas.microsoft.com/office/powerpoint/2010/main" val="345599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6BF7FA-C465-3C10-21ED-AF64EE595D9F}"/>
              </a:ext>
            </a:extLst>
          </p:cNvPr>
          <p:cNvSpPr>
            <a:spLocks noGrp="1"/>
          </p:cNvSpPr>
          <p:nvPr>
            <p:ph type="body" sz="quarter" idx="10"/>
          </p:nvPr>
        </p:nvSpPr>
        <p:spPr>
          <a:xfrm>
            <a:off x="924232" y="732550"/>
            <a:ext cx="10756491" cy="4517876"/>
          </a:xfrm>
        </p:spPr>
        <p:txBody>
          <a:bodyPr>
            <a:noAutofit/>
          </a:bodyPr>
          <a:lstStyle/>
          <a:p>
            <a:pPr algn="l"/>
            <a:r>
              <a:rPr lang="en-US" sz="1800" b="0" i="0" u="none" strike="noStrike" baseline="0" dirty="0">
                <a:effectLst/>
                <a:latin typeface="Geometr415 Md BT" panose="020B0602020204020303"/>
              </a:rPr>
              <a:t>	</a:t>
            </a:r>
            <a:r>
              <a:rPr lang="en-US" sz="1800" b="1" i="0" u="none" strike="noStrike" baseline="0" dirty="0">
                <a:effectLst/>
                <a:latin typeface="Geometr415 Md BT" panose="020B0602020204020303"/>
              </a:rPr>
              <a:t>f. </a:t>
            </a:r>
            <a:r>
              <a:rPr lang="en-US" sz="1800" b="0" i="0" u="none" strike="noStrike" baseline="0" dirty="0">
                <a:effectLst/>
                <a:latin typeface="Geometr415 Md BT" panose="020B0602020204020303"/>
              </a:rPr>
              <a:t>The CASA/GAL program requires and demonstrates respect for the parents and</a:t>
            </a:r>
          </a:p>
          <a:p>
            <a:pPr algn="l"/>
            <a:r>
              <a:rPr lang="en-US" sz="1800" b="0" i="0" u="none" strike="noStrike" baseline="0" dirty="0">
                <a:effectLst/>
                <a:latin typeface="Geometr415 Md BT" panose="020B0602020204020303"/>
              </a:rPr>
              <a:t>	    all parties associated with the case.</a:t>
            </a:r>
          </a:p>
          <a:p>
            <a:pPr algn="l"/>
            <a:r>
              <a:rPr lang="en-US" sz="1800" b="0" i="0" u="none" strike="noStrike" baseline="0" dirty="0">
                <a:effectLst/>
                <a:latin typeface="Geometr415 Md BT" panose="020B0602020204020303"/>
              </a:rPr>
              <a:t>	</a:t>
            </a:r>
            <a:r>
              <a:rPr lang="en-US" sz="1800" b="1" i="0" u="none" strike="noStrike" baseline="0" dirty="0">
                <a:effectLst/>
                <a:latin typeface="Geometr415 Md BT" panose="020B0602020204020303"/>
              </a:rPr>
              <a:t>g</a:t>
            </a:r>
            <a:r>
              <a:rPr lang="en-US" sz="1800" b="0" i="0" u="none" strike="noStrike" baseline="0" dirty="0">
                <a:effectLst/>
                <a:latin typeface="Geometr415 Md BT" panose="020B0602020204020303"/>
              </a:rPr>
              <a:t>. The CASA/GAL program ensures that information regarding </a:t>
            </a:r>
            <a:r>
              <a:rPr lang="en-US" sz="1800" b="1" i="0" u="none" strike="noStrike" baseline="0" dirty="0">
                <a:effectLst/>
                <a:latin typeface="Geometr415 Md BT" panose="020B0602020204020303"/>
              </a:rPr>
              <a:t>the family’s</a:t>
            </a:r>
          </a:p>
          <a:p>
            <a:pPr algn="l"/>
            <a:r>
              <a:rPr lang="en-US" sz="1800" b="1" i="0" u="none" strike="noStrike" baseline="0" dirty="0">
                <a:effectLst/>
                <a:latin typeface="Geometr415 Md BT" panose="020B0602020204020303"/>
              </a:rPr>
              <a:t>	    strengths is incorporated into reports to the court</a:t>
            </a:r>
            <a:r>
              <a:rPr lang="en-US" sz="1800" b="0" i="0" u="none" strike="noStrike" baseline="0" dirty="0">
                <a:effectLst/>
                <a:latin typeface="Geometr415 Md BT" panose="020B0602020204020303"/>
              </a:rPr>
              <a:t>.</a:t>
            </a:r>
          </a:p>
          <a:p>
            <a:pPr algn="l"/>
            <a:r>
              <a:rPr lang="en-US" sz="1800" b="0" i="0" u="none" strike="noStrike" baseline="0" dirty="0">
                <a:effectLst/>
                <a:latin typeface="Geometr415 Md BT" panose="020B0602020204020303"/>
              </a:rPr>
              <a:t>	</a:t>
            </a:r>
            <a:r>
              <a:rPr lang="en-US" sz="1800" b="1" i="0" u="none" strike="noStrike" baseline="0" dirty="0">
                <a:effectLst/>
                <a:latin typeface="Geometr415 Md BT" panose="020B0602020204020303"/>
              </a:rPr>
              <a:t>h</a:t>
            </a:r>
            <a:r>
              <a:rPr lang="en-US" sz="1800" b="0" i="0" u="none" strike="noStrike" baseline="0" dirty="0">
                <a:effectLst/>
                <a:latin typeface="Geometr415 Md BT" panose="020B0602020204020303"/>
              </a:rPr>
              <a:t>. The CASA/GAL program ensures that </a:t>
            </a:r>
            <a:r>
              <a:rPr lang="en-US" sz="1800" b="1" i="0" u="none" strike="noStrike" baseline="0" dirty="0">
                <a:effectLst/>
                <a:latin typeface="Geometr415 Md BT" panose="020B0602020204020303"/>
              </a:rPr>
              <a:t>information regarding the child’s wishes</a:t>
            </a:r>
          </a:p>
          <a:p>
            <a:pPr algn="l"/>
            <a:r>
              <a:rPr lang="en-US" sz="1800" b="1" i="0" u="none" strike="noStrike" baseline="0" dirty="0">
                <a:effectLst/>
                <a:latin typeface="Geometr415 Md BT" panose="020B0602020204020303"/>
              </a:rPr>
              <a:t>	    is incorporated into reports to the court.</a:t>
            </a:r>
          </a:p>
          <a:p>
            <a:pPr algn="l"/>
            <a:r>
              <a:rPr lang="en-US" sz="1800" b="0" i="0" u="none" strike="noStrike" baseline="0" dirty="0">
                <a:effectLst/>
                <a:latin typeface="Geometr415 Md BT" panose="020B0602020204020303"/>
              </a:rPr>
              <a:t>	</a:t>
            </a:r>
            <a:r>
              <a:rPr lang="en-US" sz="1800" b="1" i="0" u="none" strike="noStrike" baseline="0" dirty="0" err="1">
                <a:effectLst/>
                <a:latin typeface="Geometr415 Md BT" panose="020B0602020204020303"/>
              </a:rPr>
              <a:t>i</a:t>
            </a:r>
            <a:r>
              <a:rPr lang="en-US" sz="1800" b="0" i="0" u="none" strike="noStrike" baseline="0" dirty="0">
                <a:effectLst/>
                <a:latin typeface="Geometr415 Md BT" panose="020B0602020204020303"/>
              </a:rPr>
              <a:t>. When a court determines a child cannot be safely reunified with their family</a:t>
            </a:r>
          </a:p>
          <a:p>
            <a:pPr algn="l"/>
            <a:r>
              <a:rPr lang="en-US" sz="1800" b="0" i="0" u="none" strike="noStrike" baseline="0" dirty="0">
                <a:effectLst/>
                <a:latin typeface="Geometr415 Md BT" panose="020B0602020204020303"/>
              </a:rPr>
              <a:t>	   of origin consistent with legal mandates, another permanent placement is in a</a:t>
            </a:r>
          </a:p>
          <a:p>
            <a:pPr algn="l"/>
            <a:r>
              <a:rPr lang="en-US" sz="1800" b="0" i="0" u="none" strike="noStrike" baseline="0" dirty="0">
                <a:effectLst/>
                <a:latin typeface="Geometr415 Md BT" panose="020B0602020204020303"/>
              </a:rPr>
              <a:t>	   child’s best interests.</a:t>
            </a:r>
            <a:endParaRPr lang="en-US" sz="1800" dirty="0">
              <a:effectLst/>
              <a:latin typeface="Geometr415 Md BT" panose="020B0602020204020303"/>
            </a:endParaRPr>
          </a:p>
        </p:txBody>
      </p:sp>
    </p:spTree>
    <p:extLst>
      <p:ext uri="{BB962C8B-B14F-4D97-AF65-F5344CB8AC3E}">
        <p14:creationId xmlns:p14="http://schemas.microsoft.com/office/powerpoint/2010/main" val="1885604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6676EE-46F9-1ADB-FDD9-E39FE732A666}"/>
              </a:ext>
            </a:extLst>
          </p:cNvPr>
          <p:cNvSpPr>
            <a:spLocks noGrp="1"/>
          </p:cNvSpPr>
          <p:nvPr>
            <p:ph type="body" sz="quarter" idx="10"/>
          </p:nvPr>
        </p:nvSpPr>
        <p:spPr>
          <a:xfrm>
            <a:off x="1091380" y="732550"/>
            <a:ext cx="10323871" cy="4517876"/>
          </a:xfrm>
        </p:spPr>
        <p:txBody>
          <a:bodyPr>
            <a:normAutofit/>
          </a:bodyPr>
          <a:lstStyle/>
          <a:p>
            <a:pPr algn="l"/>
            <a:r>
              <a:rPr lang="en-US" sz="2000" b="1" i="0" u="none" strike="noStrike" baseline="0" dirty="0">
                <a:effectLst/>
                <a:latin typeface="+mn-lt"/>
              </a:rPr>
              <a:t>Recognize the importance of diversity, equity and inclusion:</a:t>
            </a:r>
          </a:p>
          <a:p>
            <a:pPr algn="l"/>
            <a:r>
              <a:rPr lang="en-US" sz="2000" b="0" i="0" u="none" strike="noStrike" baseline="0" dirty="0">
                <a:effectLst/>
                <a:latin typeface="+mn-lt"/>
              </a:rPr>
              <a:t>a. All children regardless of age, race, ethnicity, national origin (ancestry), color, religion (creed),     gender, gender expression, sexual orientation, disability or physical challenge, or socioeconomic status should be safe, have a permanent home and an opportunity to thrive.</a:t>
            </a:r>
          </a:p>
          <a:p>
            <a:pPr algn="l"/>
            <a:r>
              <a:rPr lang="en-US" sz="2000" b="0" i="0" u="none" strike="noStrike" baseline="0" dirty="0">
                <a:effectLst/>
                <a:latin typeface="+mn-lt"/>
              </a:rPr>
              <a:t>b. The CASA/GAL program acknowledges the existence of implicit bias and takes steps to minimize and/or eliminate implicit bias.</a:t>
            </a:r>
          </a:p>
          <a:p>
            <a:pPr algn="l"/>
            <a:r>
              <a:rPr lang="en-US" sz="2000" b="0" i="0" u="none" strike="noStrike" baseline="0" dirty="0">
                <a:effectLst/>
                <a:latin typeface="+mn-lt"/>
              </a:rPr>
              <a:t>c. The CASA/GAL program demonstrates an understanding of disproportionality impacting children who are in the child protection system due to allegations of abuse or neglect.</a:t>
            </a:r>
          </a:p>
          <a:p>
            <a:pPr algn="l"/>
            <a:endParaRPr lang="en-US" sz="2000" b="0" i="0" u="none" strike="noStrike" baseline="0" dirty="0">
              <a:effectLst/>
              <a:latin typeface="+mn-lt"/>
            </a:endParaRPr>
          </a:p>
          <a:p>
            <a:pPr algn="l"/>
            <a:endParaRPr lang="en-US" sz="2000" dirty="0">
              <a:effectLst/>
              <a:latin typeface="+mn-lt"/>
            </a:endParaRPr>
          </a:p>
        </p:txBody>
      </p:sp>
    </p:spTree>
    <p:extLst>
      <p:ext uri="{BB962C8B-B14F-4D97-AF65-F5344CB8AC3E}">
        <p14:creationId xmlns:p14="http://schemas.microsoft.com/office/powerpoint/2010/main" val="855138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0D2FA2-CC08-A084-AE8F-A54432D215FF}"/>
              </a:ext>
            </a:extLst>
          </p:cNvPr>
          <p:cNvSpPr>
            <a:spLocks noGrp="1"/>
          </p:cNvSpPr>
          <p:nvPr>
            <p:ph type="body" sz="quarter" idx="10"/>
          </p:nvPr>
        </p:nvSpPr>
        <p:spPr/>
        <p:txBody>
          <a:bodyPr/>
          <a:lstStyle/>
          <a:p>
            <a:r>
              <a:rPr lang="en-US" dirty="0"/>
              <a:t>FY23 Local Board of Directors (LBOD) training series</a:t>
            </a:r>
          </a:p>
          <a:p>
            <a:r>
              <a:rPr lang="en-US" dirty="0">
                <a:hlinkClick r:id="rId2"/>
              </a:rPr>
              <a:t>https://texascasa.org/resources/fy23-lbod-training/</a:t>
            </a:r>
            <a:endParaRPr lang="en-US" dirty="0"/>
          </a:p>
          <a:p>
            <a:endParaRPr lang="en-US" dirty="0"/>
          </a:p>
        </p:txBody>
      </p:sp>
    </p:spTree>
    <p:extLst>
      <p:ext uri="{BB962C8B-B14F-4D97-AF65-F5344CB8AC3E}">
        <p14:creationId xmlns:p14="http://schemas.microsoft.com/office/powerpoint/2010/main" val="3231379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64033-995D-6CEB-6545-C6B09CAB9D5E}"/>
              </a:ext>
            </a:extLst>
          </p:cNvPr>
          <p:cNvSpPr txBox="1"/>
          <p:nvPr/>
        </p:nvSpPr>
        <p:spPr>
          <a:xfrm>
            <a:off x="2333625" y="437275"/>
            <a:ext cx="8677275" cy="523220"/>
          </a:xfrm>
          <a:prstGeom prst="rect">
            <a:avLst/>
          </a:prstGeom>
          <a:noFill/>
        </p:spPr>
        <p:txBody>
          <a:bodyPr wrap="square" rtlCol="0">
            <a:spAutoFit/>
          </a:bodyPr>
          <a:lstStyle/>
          <a:p>
            <a:r>
              <a:rPr lang="en-US" sz="2800" dirty="0">
                <a:solidFill>
                  <a:srgbClr val="0070C0"/>
                </a:solidFill>
              </a:rPr>
              <a:t>CULTURAL DIVERSITY EDUCATION SHORT CLIPS</a:t>
            </a:r>
          </a:p>
        </p:txBody>
      </p:sp>
      <p:pic>
        <p:nvPicPr>
          <p:cNvPr id="6" name="Picture 5" descr="A screenshot of a computer&#10;&#10;Description automatically generated">
            <a:extLst>
              <a:ext uri="{FF2B5EF4-FFF2-40B4-BE49-F238E27FC236}">
                <a16:creationId xmlns:a16="http://schemas.microsoft.com/office/drawing/2014/main" id="{9964CF6E-D4E7-15E3-0F7F-14DBAC781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391" y="841242"/>
            <a:ext cx="6185218" cy="5175516"/>
          </a:xfrm>
          <a:prstGeom prst="rect">
            <a:avLst/>
          </a:prstGeom>
        </p:spPr>
      </p:pic>
    </p:spTree>
    <p:extLst>
      <p:ext uri="{BB962C8B-B14F-4D97-AF65-F5344CB8AC3E}">
        <p14:creationId xmlns:p14="http://schemas.microsoft.com/office/powerpoint/2010/main" val="347345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STAY CONNECTED</a:t>
            </a:r>
          </a:p>
        </p:txBody>
      </p:sp>
    </p:spTree>
    <p:extLst>
      <p:ext uri="{BB962C8B-B14F-4D97-AF65-F5344CB8AC3E}">
        <p14:creationId xmlns:p14="http://schemas.microsoft.com/office/powerpoint/2010/main" val="928563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905672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37349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51C197-9FDD-37DE-5245-AA7DAB553304}"/>
              </a:ext>
            </a:extLst>
          </p:cNvPr>
          <p:cNvSpPr>
            <a:spLocks noGrp="1"/>
          </p:cNvSpPr>
          <p:nvPr>
            <p:ph type="body" sz="quarter" idx="10"/>
          </p:nvPr>
        </p:nvSpPr>
        <p:spPr>
          <a:xfrm>
            <a:off x="1719262" y="894474"/>
            <a:ext cx="8753475" cy="5106275"/>
          </a:xfrm>
        </p:spPr>
        <p:txBody>
          <a:bodyPr>
            <a:normAutofit fontScale="70000" lnSpcReduction="20000"/>
          </a:bodyPr>
          <a:lstStyle/>
          <a:p>
            <a:pPr marL="685800" indent="-685800" algn="l">
              <a:buFont typeface="Wingdings" panose="05000000000000000000" pitchFamily="2" charset="2"/>
              <a:buChar char="§"/>
            </a:pPr>
            <a:r>
              <a:rPr lang="en-US" dirty="0">
                <a:effectLst/>
              </a:rPr>
              <a:t>Establish the core model for CASA/GAL advocacy</a:t>
            </a:r>
          </a:p>
          <a:p>
            <a:pPr marL="685800" indent="-685800" algn="l">
              <a:buFont typeface="Wingdings" panose="05000000000000000000" pitchFamily="2" charset="2"/>
              <a:buChar char="§"/>
            </a:pPr>
            <a:r>
              <a:rPr lang="en-US" dirty="0">
                <a:effectLst/>
              </a:rPr>
              <a:t>Promote, manage, conduct and encourage evidence-based research, scholarship, education, training and the distribution of information in, between and among volunteer CASA and GAL programs</a:t>
            </a:r>
          </a:p>
          <a:p>
            <a:pPr marL="685800" indent="-685800" algn="l">
              <a:buFont typeface="Wingdings" panose="05000000000000000000" pitchFamily="2" charset="2"/>
              <a:buChar char="§"/>
            </a:pPr>
            <a:r>
              <a:rPr lang="en-US" dirty="0">
                <a:effectLst/>
              </a:rPr>
              <a:t>Lead a child advocacy movement through public education and awareness regarding children and youth who have experienced abuse or neglect</a:t>
            </a:r>
          </a:p>
        </p:txBody>
      </p:sp>
    </p:spTree>
    <p:extLst>
      <p:ext uri="{BB962C8B-B14F-4D97-AF65-F5344CB8AC3E}">
        <p14:creationId xmlns:p14="http://schemas.microsoft.com/office/powerpoint/2010/main" val="228755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B1A8E-03FE-E070-6A4C-06FDB9AB82C4}"/>
              </a:ext>
            </a:extLst>
          </p:cNvPr>
          <p:cNvSpPr>
            <a:spLocks noGrp="1"/>
          </p:cNvSpPr>
          <p:nvPr>
            <p:ph type="body" sz="quarter" idx="10"/>
          </p:nvPr>
        </p:nvSpPr>
        <p:spPr>
          <a:xfrm>
            <a:off x="1771650" y="780174"/>
            <a:ext cx="9239250" cy="4991975"/>
          </a:xfrm>
        </p:spPr>
        <p:txBody>
          <a:bodyPr>
            <a:normAutofit fontScale="55000" lnSpcReduction="20000"/>
          </a:bodyPr>
          <a:lstStyle/>
          <a:p>
            <a:pPr marL="685800" indent="-685800" algn="l">
              <a:buFont typeface="Wingdings" panose="05000000000000000000" pitchFamily="2" charset="2"/>
              <a:buChar char="§"/>
            </a:pPr>
            <a:r>
              <a:rPr lang="en-US" sz="5100" dirty="0">
                <a:effectLst/>
              </a:rPr>
              <a:t>Develop and disseminate materials to promote the CASA/GAL program and increase the public’s awareness resulting in increased volunteers, donors and other program supporters</a:t>
            </a:r>
          </a:p>
          <a:p>
            <a:pPr algn="l"/>
            <a:endParaRPr lang="en-US" sz="5100" dirty="0">
              <a:effectLst/>
            </a:endParaRPr>
          </a:p>
          <a:p>
            <a:pPr marL="685800" indent="-685800" algn="l">
              <a:buFont typeface="Wingdings" panose="05000000000000000000" pitchFamily="2" charset="2"/>
              <a:buChar char="§"/>
            </a:pPr>
            <a:r>
              <a:rPr lang="en-US" sz="5100" dirty="0">
                <a:effectLst/>
              </a:rPr>
              <a:t> Build and protect the National CASA brand </a:t>
            </a:r>
          </a:p>
          <a:p>
            <a:pPr algn="l"/>
            <a:endParaRPr lang="en-US" sz="5100" dirty="0">
              <a:effectLst/>
            </a:endParaRPr>
          </a:p>
          <a:p>
            <a:pPr marL="685800" indent="-685800" algn="l">
              <a:buFont typeface="Wingdings" panose="05000000000000000000" pitchFamily="2" charset="2"/>
              <a:buChar char="§"/>
            </a:pPr>
            <a:r>
              <a:rPr lang="en-US" sz="5100" dirty="0">
                <a:effectLst/>
              </a:rPr>
              <a:t>Establish CASA/GAL standards and ensure achievement through a quality assurance process </a:t>
            </a:r>
          </a:p>
          <a:p>
            <a:pPr algn="l"/>
            <a:endParaRPr lang="en-US" sz="5100" dirty="0">
              <a:effectLst/>
            </a:endParaRPr>
          </a:p>
          <a:p>
            <a:pPr marL="685800" indent="-685800" algn="l">
              <a:buFont typeface="Wingdings" panose="05000000000000000000" pitchFamily="2" charset="2"/>
              <a:buChar char="§"/>
            </a:pPr>
            <a:r>
              <a:rPr lang="en-US" sz="5100" dirty="0">
                <a:effectLst/>
              </a:rPr>
              <a:t>Develop and provide a national standardized curriculum that trains volunteer advocates and staff to deliver positive outcomes for children</a:t>
            </a:r>
          </a:p>
          <a:p>
            <a:endParaRPr lang="en-US" dirty="0"/>
          </a:p>
        </p:txBody>
      </p:sp>
    </p:spTree>
    <p:extLst>
      <p:ext uri="{BB962C8B-B14F-4D97-AF65-F5344CB8AC3E}">
        <p14:creationId xmlns:p14="http://schemas.microsoft.com/office/powerpoint/2010/main" val="24089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62E605-8691-6C40-951C-AAF5D27FDD3D}"/>
              </a:ext>
            </a:extLst>
          </p:cNvPr>
          <p:cNvSpPr>
            <a:spLocks noGrp="1"/>
          </p:cNvSpPr>
          <p:nvPr>
            <p:ph type="body" sz="quarter" idx="10"/>
          </p:nvPr>
        </p:nvSpPr>
        <p:spPr/>
        <p:txBody>
          <a:bodyPr/>
          <a:lstStyle/>
          <a:p>
            <a:r>
              <a:rPr lang="en-US" dirty="0">
                <a:effectLst/>
              </a:rPr>
              <a:t>The Role of Texas CASA</a:t>
            </a:r>
          </a:p>
        </p:txBody>
      </p:sp>
    </p:spTree>
    <p:extLst>
      <p:ext uri="{BB962C8B-B14F-4D97-AF65-F5344CB8AC3E}">
        <p14:creationId xmlns:p14="http://schemas.microsoft.com/office/powerpoint/2010/main" val="294092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BA254-7DD4-F2F4-DDB1-F9BE4685B599}"/>
              </a:ext>
            </a:extLst>
          </p:cNvPr>
          <p:cNvSpPr>
            <a:spLocks noGrp="1"/>
          </p:cNvSpPr>
          <p:nvPr>
            <p:ph type="body" sz="quarter" idx="10"/>
          </p:nvPr>
        </p:nvSpPr>
        <p:spPr>
          <a:xfrm>
            <a:off x="571500" y="322096"/>
            <a:ext cx="11410949" cy="2154404"/>
          </a:xfrm>
        </p:spPr>
        <p:txBody>
          <a:bodyPr>
            <a:normAutofit/>
          </a:bodyPr>
          <a:lstStyle/>
          <a:p>
            <a:r>
              <a:rPr lang="en-US" dirty="0">
                <a:effectLst/>
              </a:rPr>
              <a:t> </a:t>
            </a:r>
            <a:r>
              <a:rPr lang="en-US" sz="3000" dirty="0">
                <a:effectLst/>
              </a:rPr>
              <a:t>Provide support to local programs in areas of advocacy, governance, communications, administration, finance/risk and volunteer recruitment and retention</a:t>
            </a:r>
          </a:p>
        </p:txBody>
      </p:sp>
      <p:pic>
        <p:nvPicPr>
          <p:cNvPr id="4" name="Picture 3" descr="Text&#10;&#10;Description automatically generated">
            <a:extLst>
              <a:ext uri="{FF2B5EF4-FFF2-40B4-BE49-F238E27FC236}">
                <a16:creationId xmlns:a16="http://schemas.microsoft.com/office/drawing/2014/main" id="{A0898267-AF6E-453A-1DF7-6B57DB75F6C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04000" y="2092442"/>
            <a:ext cx="5184000" cy="3429000"/>
          </a:xfrm>
          <a:prstGeom prst="rect">
            <a:avLst/>
          </a:prstGeom>
        </p:spPr>
      </p:pic>
      <p:sp>
        <p:nvSpPr>
          <p:cNvPr id="5" name="TextBox 4">
            <a:extLst>
              <a:ext uri="{FF2B5EF4-FFF2-40B4-BE49-F238E27FC236}">
                <a16:creationId xmlns:a16="http://schemas.microsoft.com/office/drawing/2014/main" id="{DBDB494A-8862-BC0C-4DE6-70E1F468742C}"/>
              </a:ext>
            </a:extLst>
          </p:cNvPr>
          <p:cNvSpPr txBox="1"/>
          <p:nvPr/>
        </p:nvSpPr>
        <p:spPr>
          <a:xfrm>
            <a:off x="5553075" y="6240866"/>
            <a:ext cx="3279000" cy="230832"/>
          </a:xfrm>
          <a:prstGeom prst="rect">
            <a:avLst/>
          </a:prstGeom>
          <a:noFill/>
        </p:spPr>
        <p:txBody>
          <a:bodyPr wrap="square" rtlCol="0">
            <a:spAutoFit/>
          </a:bodyPr>
          <a:lstStyle/>
          <a:p>
            <a:r>
              <a:rPr lang="en-US" sz="900">
                <a:hlinkClick r:id="rId3" tooltip="https://usq.pressbooks.pub/traumainformedpractice/chapter/6-2-the-teacher-must-survive-self-care-and-managing-secondary-trauma/"/>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29575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EEF6A9-819C-4736-F352-B12180690E51}"/>
              </a:ext>
            </a:extLst>
          </p:cNvPr>
          <p:cNvSpPr>
            <a:spLocks noGrp="1"/>
          </p:cNvSpPr>
          <p:nvPr>
            <p:ph type="body" sz="quarter" idx="10"/>
          </p:nvPr>
        </p:nvSpPr>
        <p:spPr>
          <a:xfrm>
            <a:off x="4210050" y="941461"/>
            <a:ext cx="7296150" cy="4517876"/>
          </a:xfrm>
        </p:spPr>
        <p:txBody>
          <a:bodyPr/>
          <a:lstStyle/>
          <a:p>
            <a:r>
              <a:rPr lang="en-US" dirty="0">
                <a:effectLst/>
              </a:rPr>
              <a:t>Oversight for </a:t>
            </a:r>
            <a:r>
              <a:rPr lang="en-US" dirty="0">
                <a:effectLst/>
                <a:hlinkClick r:id="rId2"/>
              </a:rPr>
              <a:t>Quality Assurance </a:t>
            </a:r>
            <a:r>
              <a:rPr lang="en-US" dirty="0">
                <a:effectLst/>
              </a:rPr>
              <a:t>and </a:t>
            </a:r>
            <a:r>
              <a:rPr lang="en-US" dirty="0">
                <a:effectLst/>
                <a:hlinkClick r:id="rId3"/>
              </a:rPr>
              <a:t>Standards </a:t>
            </a:r>
            <a:r>
              <a:rPr lang="en-US" dirty="0">
                <a:effectLst/>
              </a:rPr>
              <a:t>Compliance</a:t>
            </a:r>
          </a:p>
        </p:txBody>
      </p:sp>
      <p:pic>
        <p:nvPicPr>
          <p:cNvPr id="4" name="Picture 3" descr="A group of people walking down a sidewalk&#10;&#10;Description automatically generated with low confidence">
            <a:extLst>
              <a:ext uri="{FF2B5EF4-FFF2-40B4-BE49-F238E27FC236}">
                <a16:creationId xmlns:a16="http://schemas.microsoft.com/office/drawing/2014/main" id="{8BD88A62-EDEE-696D-4046-0B8D65E1D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049" y="819027"/>
            <a:ext cx="3918151" cy="4762745"/>
          </a:xfrm>
          <a:prstGeom prst="rect">
            <a:avLst/>
          </a:prstGeom>
        </p:spPr>
      </p:pic>
    </p:spTree>
    <p:extLst>
      <p:ext uri="{BB962C8B-B14F-4D97-AF65-F5344CB8AC3E}">
        <p14:creationId xmlns:p14="http://schemas.microsoft.com/office/powerpoint/2010/main" val="74010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313E6-017A-27D4-9008-B7C48CB3215A}"/>
              </a:ext>
            </a:extLst>
          </p:cNvPr>
          <p:cNvSpPr>
            <a:spLocks noGrp="1"/>
          </p:cNvSpPr>
          <p:nvPr>
            <p:ph type="body" sz="quarter" idx="10"/>
          </p:nvPr>
        </p:nvSpPr>
        <p:spPr>
          <a:xfrm>
            <a:off x="-742950" y="854223"/>
            <a:ext cx="7296150" cy="4517876"/>
          </a:xfrm>
        </p:spPr>
        <p:txBody>
          <a:bodyPr/>
          <a:lstStyle/>
          <a:p>
            <a:r>
              <a:rPr lang="en-US" dirty="0">
                <a:effectLst/>
                <a:latin typeface="Geometr415 Md BT" panose="020B0602020204020303"/>
              </a:rPr>
              <a:t>Pass-thru Funding</a:t>
            </a:r>
          </a:p>
          <a:p>
            <a:r>
              <a:rPr lang="en-US" dirty="0">
                <a:effectLst/>
                <a:latin typeface="Geometr415 Md BT" panose="020B0602020204020303"/>
              </a:rPr>
              <a:t>VOCA and</a:t>
            </a:r>
          </a:p>
          <a:p>
            <a:r>
              <a:rPr lang="en-US" dirty="0">
                <a:effectLst/>
                <a:latin typeface="Geometr415 Md BT" panose="020B0602020204020303"/>
              </a:rPr>
              <a:t>HHSC funds</a:t>
            </a:r>
          </a:p>
          <a:p>
            <a:r>
              <a:rPr lang="en-US" dirty="0">
                <a:effectLst/>
                <a:latin typeface="Geometr415 Md BT" panose="020B0602020204020303"/>
                <a:hlinkClick r:id="rId2"/>
              </a:rPr>
              <a:t>Guide to Grants</a:t>
            </a:r>
            <a:endParaRPr lang="en-US" dirty="0">
              <a:effectLst/>
              <a:latin typeface="Geometr415 Md BT" panose="020B0602020204020303"/>
            </a:endParaRPr>
          </a:p>
        </p:txBody>
      </p:sp>
      <p:pic>
        <p:nvPicPr>
          <p:cNvPr id="4" name="Picture 3" descr="A picture containing text, sky, outdoor, sign&#10;&#10;Description automatically generated">
            <a:extLst>
              <a:ext uri="{FF2B5EF4-FFF2-40B4-BE49-F238E27FC236}">
                <a16:creationId xmlns:a16="http://schemas.microsoft.com/office/drawing/2014/main" id="{C6C9C68D-6DE5-D55C-C0B6-DFBE85C83E4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13742" y="1266824"/>
            <a:ext cx="6165620" cy="4105275"/>
          </a:xfrm>
          <a:prstGeom prst="rect">
            <a:avLst/>
          </a:prstGeom>
        </p:spPr>
      </p:pic>
      <p:sp>
        <p:nvSpPr>
          <p:cNvPr id="5" name="TextBox 4">
            <a:extLst>
              <a:ext uri="{FF2B5EF4-FFF2-40B4-BE49-F238E27FC236}">
                <a16:creationId xmlns:a16="http://schemas.microsoft.com/office/drawing/2014/main" id="{74732D03-5F64-8BAD-E803-0DF11FAFBE8D}"/>
              </a:ext>
            </a:extLst>
          </p:cNvPr>
          <p:cNvSpPr txBox="1"/>
          <p:nvPr/>
        </p:nvSpPr>
        <p:spPr>
          <a:xfrm>
            <a:off x="9829800" y="5464752"/>
            <a:ext cx="2149562" cy="369332"/>
          </a:xfrm>
          <a:prstGeom prst="rect">
            <a:avLst/>
          </a:prstGeom>
          <a:noFill/>
        </p:spPr>
        <p:txBody>
          <a:bodyPr wrap="square" rtlCol="0">
            <a:spAutoFit/>
          </a:bodyPr>
          <a:lstStyle/>
          <a:p>
            <a:r>
              <a:rPr lang="en-US" sz="900">
                <a:hlinkClick r:id="rId4" tooltip="https://www.picpedia.org/highway-signs/f/funding.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866989596"/>
      </p:ext>
    </p:extLst>
  </p:cSld>
  <p:clrMapOvr>
    <a:masterClrMapping/>
  </p:clrMapOvr>
</p:sld>
</file>

<file path=ppt/theme/theme1.xml><?xml version="1.0" encoding="utf-8"?>
<a:theme xmlns:a="http://schemas.openxmlformats.org/drawingml/2006/main" name="Office Theme">
  <a:themeElements>
    <a:clrScheme name="CASA College Custom 1">
      <a:dk1>
        <a:srgbClr val="FFFFFF"/>
      </a:dk1>
      <a:lt1>
        <a:srgbClr val="FFFFFF"/>
      </a:lt1>
      <a:dk2>
        <a:srgbClr val="385072"/>
      </a:dk2>
      <a:lt2>
        <a:srgbClr val="238FB9"/>
      </a:lt2>
      <a:accent1>
        <a:srgbClr val="FFFFFF"/>
      </a:accent1>
      <a:accent2>
        <a:srgbClr val="4EC1E0"/>
      </a:accent2>
      <a:accent3>
        <a:srgbClr val="238FB9"/>
      </a:accent3>
      <a:accent4>
        <a:srgbClr val="385072"/>
      </a:accent4>
      <a:accent5>
        <a:srgbClr val="E31D1A"/>
      </a:accent5>
      <a:accent6>
        <a:srgbClr val="AFA198"/>
      </a:accent6>
      <a:hlink>
        <a:srgbClr val="FFC000"/>
      </a:hlink>
      <a:folHlink>
        <a:srgbClr val="954F72"/>
      </a:folHlink>
    </a:clrScheme>
    <a:fontScheme name="Custom 1">
      <a:majorFont>
        <a:latin typeface="Geometr415 Blk BT"/>
        <a:ea typeface=""/>
        <a:cs typeface=""/>
      </a:majorFont>
      <a:minorFont>
        <a:latin typeface="Geometr415 Lt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F4CFD97-5D1A-473E-87D0-0B91769925DB}" vid="{31F99005-5E96-473B-8B4E-B57B36CAA31E}"/>
    </a:ext>
  </a:extLst>
</a:theme>
</file>

<file path=docProps/app.xml><?xml version="1.0" encoding="utf-8"?>
<Properties xmlns="http://schemas.openxmlformats.org/officeDocument/2006/extended-properties" xmlns:vt="http://schemas.openxmlformats.org/officeDocument/2006/docPropsVTypes">
  <Template>TxCASA_PowerpointTemplate_WHITE_Widescreen</Template>
  <TotalTime>18766</TotalTime>
  <Words>1651</Words>
  <Application>Microsoft Office PowerPoint</Application>
  <PresentationFormat>Widescreen</PresentationFormat>
  <Paragraphs>178</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Geometr415 Blk BT</vt:lpstr>
      <vt:lpstr>Geometr415 Lt BT</vt:lpstr>
      <vt:lpstr>Geometr415 Md BT</vt:lpstr>
      <vt:lpstr>Geometric415BT-BlackA</vt:lpstr>
      <vt:lpstr>Geometric415BT-MediumA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Caitlyn Perdue</dc:creator>
  <cp:lastModifiedBy>Celeste Prather</cp:lastModifiedBy>
  <cp:revision>27</cp:revision>
  <dcterms:created xsi:type="dcterms:W3CDTF">2021-06-07T17:13:32Z</dcterms:created>
  <dcterms:modified xsi:type="dcterms:W3CDTF">2024-02-21T14:36:38Z</dcterms:modified>
</cp:coreProperties>
</file>