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7"/>
  </p:sldMasterIdLst>
  <p:sldIdLst>
    <p:sldId id="256" r:id="rId18"/>
    <p:sldId id="257" r:id="rId19"/>
    <p:sldId id="271" r:id="rId20"/>
    <p:sldId id="272" r:id="rId21"/>
    <p:sldId id="273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0AC"/>
    <a:srgbClr val="297CA5"/>
    <a:srgbClr val="20758A"/>
    <a:srgbClr val="228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9144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2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0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9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6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8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3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BD4-806E-4E3D-B15F-7FEC20B5B13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6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E5BD4-806E-4E3D-B15F-7FEC20B5B13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A555A-92E8-4054-A4EB-6D26BD05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7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CEA0F5-9B0B-48FF-86F5-3640699A2AAD}"/>
              </a:ext>
            </a:extLst>
          </p:cNvPr>
          <p:cNvSpPr/>
          <p:nvPr/>
        </p:nvSpPr>
        <p:spPr>
          <a:xfrm>
            <a:off x="178526" y="36186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/>
                <a:sym typeface="Arial" charset="0"/>
              </a:rPr>
              <a:t>When It’s Time to Say Goodbye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107BE4-2172-4CE6-940A-12612DCD1F22}"/>
              </a:ext>
            </a:extLst>
          </p:cNvPr>
          <p:cNvSpPr/>
          <p:nvPr/>
        </p:nvSpPr>
        <p:spPr>
          <a:xfrm>
            <a:off x="2286000" y="564017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</a:pPr>
            <a:r>
              <a:rPr lang="en-US" sz="1600" kern="0" dirty="0">
                <a:solidFill>
                  <a:srgbClr val="67401B"/>
                </a:solidFill>
                <a:latin typeface="Arial"/>
                <a:sym typeface="Arial" charset="0"/>
              </a:rPr>
              <a:t>Metoyer Martin, MSW</a:t>
            </a:r>
          </a:p>
        </p:txBody>
      </p:sp>
    </p:spTree>
    <p:extLst>
      <p:ext uri="{BB962C8B-B14F-4D97-AF65-F5344CB8AC3E}">
        <p14:creationId xmlns:p14="http://schemas.microsoft.com/office/powerpoint/2010/main" val="282875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BEC793-2E1C-4F08-A639-7A691C7C5712}"/>
              </a:ext>
            </a:extLst>
          </p:cNvPr>
          <p:cNvSpPr/>
          <p:nvPr/>
        </p:nvSpPr>
        <p:spPr>
          <a:xfrm>
            <a:off x="1008563" y="1925646"/>
            <a:ext cx="6858000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lvl="0" indent="-28575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67401B"/>
                </a:solidFill>
                <a:latin typeface="Arial"/>
                <a:sym typeface="Arial" charset="0"/>
              </a:rPr>
              <a:t>Talk about what brought you together</a:t>
            </a:r>
          </a:p>
          <a:p>
            <a:pPr marL="552450" lvl="0" indent="-28575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67401B"/>
                </a:solidFill>
                <a:latin typeface="Arial"/>
                <a:sym typeface="Arial" charset="0"/>
              </a:rPr>
              <a:t>CASA’s relationships are special and needed at a point in time</a:t>
            </a:r>
          </a:p>
          <a:p>
            <a:pPr marL="552450" lvl="0" indent="-28575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67401B"/>
                </a:solidFill>
                <a:latin typeface="Arial"/>
                <a:sym typeface="Arial" charset="0"/>
              </a:rPr>
              <a:t>Set expectations from the start of the relationship </a:t>
            </a:r>
          </a:p>
          <a:p>
            <a:pPr marL="552450" lvl="0" indent="-28575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67401B"/>
                </a:solidFill>
                <a:latin typeface="Arial"/>
                <a:sym typeface="Arial" charset="0"/>
              </a:rPr>
              <a:t>Normalcy- not normal for children to have a CASA</a:t>
            </a:r>
          </a:p>
          <a:p>
            <a:pPr marL="266700" lv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</a:pPr>
            <a:endParaRPr lang="en-US" sz="1600" kern="0" dirty="0">
              <a:solidFill>
                <a:srgbClr val="67401B"/>
              </a:solidFill>
              <a:latin typeface="Arial"/>
              <a:sym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790B9C-D2A0-4768-B029-55B577B7889F}"/>
              </a:ext>
            </a:extLst>
          </p:cNvPr>
          <p:cNvSpPr/>
          <p:nvPr/>
        </p:nvSpPr>
        <p:spPr>
          <a:xfrm>
            <a:off x="1963783" y="23892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Arial" charset="0"/>
              </a:rPr>
              <a:t>Saying Goodbye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Children looking out of small square open windows, smiling and waving">
            <a:extLst>
              <a:ext uri="{FF2B5EF4-FFF2-40B4-BE49-F238E27FC236}">
                <a16:creationId xmlns:a16="http://schemas.microsoft.com/office/drawing/2014/main" id="{BA3957B6-2BC3-4A5E-928A-06FF1A4D3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3820" y="4121119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1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41FB14-247C-4392-9667-5BED29C582FC}"/>
              </a:ext>
            </a:extLst>
          </p:cNvPr>
          <p:cNvSpPr txBox="1"/>
          <p:nvPr/>
        </p:nvSpPr>
        <p:spPr>
          <a:xfrm>
            <a:off x="3029527" y="637309"/>
            <a:ext cx="3435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Saying Goodbye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15F17B-AA4C-4EE1-99BE-695C82454B00}"/>
              </a:ext>
            </a:extLst>
          </p:cNvPr>
          <p:cNvSpPr txBox="1"/>
          <p:nvPr/>
        </p:nvSpPr>
        <p:spPr>
          <a:xfrm>
            <a:off x="1126837" y="2022764"/>
            <a:ext cx="50245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Discuss goals that have been achieved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different life is today vs. when you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Celebrate accomplishments and time spent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2B6B68-DFB1-4D15-A33E-2091354A677B}"/>
              </a:ext>
            </a:extLst>
          </p:cNvPr>
          <p:cNvSpPr txBox="1"/>
          <p:nvPr/>
        </p:nvSpPr>
        <p:spPr>
          <a:xfrm>
            <a:off x="3029528" y="665018"/>
            <a:ext cx="28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Saying Goodbye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8FC09-0C18-48AA-87E0-7EE93E40C58B}"/>
              </a:ext>
            </a:extLst>
          </p:cNvPr>
          <p:cNvSpPr txBox="1"/>
          <p:nvPr/>
        </p:nvSpPr>
        <p:spPr>
          <a:xfrm>
            <a:off x="1228437" y="1856508"/>
            <a:ext cx="48952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Acknowledge all relationships that have been built over case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 to say goodbye to everyone involved including parents, caregivers, and professionals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all in preparation to say goodbye to child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Recognize and facilitate continuity for connections made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artifacts for all relationships developed for child</a:t>
            </a:r>
          </a:p>
        </p:txBody>
      </p:sp>
    </p:spTree>
    <p:extLst>
      <p:ext uri="{BB962C8B-B14F-4D97-AF65-F5344CB8AC3E}">
        <p14:creationId xmlns:p14="http://schemas.microsoft.com/office/powerpoint/2010/main" val="278196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A44FF0-226F-4D01-B96A-FEA15E5E3FF8}"/>
              </a:ext>
            </a:extLst>
          </p:cNvPr>
          <p:cNvSpPr txBox="1"/>
          <p:nvPr/>
        </p:nvSpPr>
        <p:spPr>
          <a:xfrm>
            <a:off x="3116217" y="415637"/>
            <a:ext cx="2911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Saying Goodbye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5351C-DD02-46AD-9EC6-1FB9669E76CC}"/>
              </a:ext>
            </a:extLst>
          </p:cNvPr>
          <p:cNvSpPr txBox="1"/>
          <p:nvPr/>
        </p:nvSpPr>
        <p:spPr>
          <a:xfrm>
            <a:off x="1320800" y="2438400"/>
            <a:ext cx="5541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Celebrate time together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Talk about how you want to end time together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a plan for final meeting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b="1" dirty="0"/>
              <a:t>TOGETHER, YOU DID SOMETHING GREAT!!!!</a:t>
            </a:r>
          </a:p>
        </p:txBody>
      </p:sp>
    </p:spTree>
    <p:extLst>
      <p:ext uri="{BB962C8B-B14F-4D97-AF65-F5344CB8AC3E}">
        <p14:creationId xmlns:p14="http://schemas.microsoft.com/office/powerpoint/2010/main" val="407151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EFDA28-DE07-4576-BF3C-35BD9CB4F8EC}"/>
              </a:ext>
            </a:extLst>
          </p:cNvPr>
          <p:cNvSpPr txBox="1">
            <a:spLocks/>
          </p:cNvSpPr>
          <p:nvPr/>
        </p:nvSpPr>
        <p:spPr bwMode="auto">
          <a:xfrm>
            <a:off x="2455091" y="3112226"/>
            <a:ext cx="4233817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838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82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727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717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616200" indent="-571500" algn="l" rtl="0" eaLnBrk="0" fontAlgn="base" hangingPunct="0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734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5306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878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445000" indent="-571500" algn="l" rtl="0" fontAlgn="base"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defRPr sz="1600">
                <a:solidFill>
                  <a:srgbClr val="67401B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67401B"/>
                </a:solidFill>
                <a:effectLst/>
                <a:uLnTx/>
                <a:uFillTx/>
                <a:latin typeface="Arial"/>
                <a:sym typeface="Arial" charset="0"/>
              </a:rPr>
              <a:t>QUESTIONS</a:t>
            </a:r>
          </a:p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  <a:p>
            <a:pPr marL="266700" marR="0" lvl="0" indent="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  <a:p>
            <a:pPr marL="838200" marR="0" lvl="0" indent="-571500" algn="l" defTabSz="914400" rtl="0" eaLnBrk="0" fontAlgn="base" latinLnBrk="0" hangingPunct="0">
              <a:lnSpc>
                <a:spcPct val="100000"/>
              </a:lnSpc>
              <a:spcBef>
                <a:spcPts val="1700"/>
              </a:spcBef>
              <a:spcAft>
                <a:spcPct val="0"/>
              </a:spcAft>
              <a:buClr>
                <a:srgbClr val="67401B"/>
              </a:buClr>
              <a:buSzPct val="171000"/>
              <a:buFont typeface="Arial" charset="0"/>
              <a:buChar char="•"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67401B"/>
              </a:solidFill>
              <a:effectLst/>
              <a:uLnTx/>
              <a:uFillTx/>
              <a:latin typeface="Arial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6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AnswerData>
  <AllAnswers/>
</SessionAnswerData>
</file>

<file path=customXml/item10.xml><?xml version="1.0" encoding="utf-8"?>
<SessionGroupWeightData/>
</file>

<file path=customXml/item11.xml><?xml version="1.0" encoding="utf-8"?>
<SessionSlideMasterData>
  <SlideMaster/>
</SessionSlideMasterData>
</file>

<file path=customXml/item12.xml><?xml version="1.0" encoding="utf-8"?>
<SessionCloseEndedDescriptorsData/>
</file>

<file path=customXml/item13.xml><?xml version="1.0" encoding="utf-8"?>
<TeamNamesData>
  <TeamNames/>
</TeamNamesData>
</file>

<file path=customXml/item14.xml><?xml version="1.0" encoding="utf-8"?>
<SessionResponseData/>
</file>

<file path=customXml/item15.xml><?xml version="1.0" encoding="utf-8"?>
<CustomFieldInfoData/>
</file>

<file path=customXml/item16.xml><?xml version="1.0" encoding="utf-8"?>
<SessionSlideSettingsData>
  <Settings/>
</SessionSlideSettingsData>
</file>

<file path=customXml/item2.xml><?xml version="1.0" encoding="utf-8"?>
<TextingSlideData/>
</file>

<file path=customXml/item3.xml><?xml version="1.0" encoding="utf-8"?>
<SessionQuestionData>
  <AllQuestions/>
</SessionQuestionData>
</file>

<file path=customXml/item4.xml><?xml version="1.0" encoding="utf-8"?>
<ParticipantInfoData/>
</file>

<file path=customXml/item5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  <legend>Show</legend>
    <bars>Show</bars>
  </Settings>
</SessionPresentationSettingsData>
</file>

<file path=customXml/item6.xml><?xml version="1.0" encoding="utf-8"?>
<SessionParticipantData/>
</file>

<file path=customXml/item7.xml><?xml version="1.0" encoding="utf-8"?>
<SessionResponseGridSettings>
  <AllResponseGridSettings/>
</SessionResponseGridSettings>
</file>

<file path=customXml/item8.xml><?xml version="1.0" encoding="utf-8"?>
<SessionSlideDescriptorData/>
</file>

<file path=customXml/item9.xml><?xml version="1.0" encoding="utf-8"?>
<SessionRankData/>
</file>

<file path=customXml/itemProps1.xml><?xml version="1.0" encoding="utf-8"?>
<ds:datastoreItem xmlns:ds="http://schemas.openxmlformats.org/officeDocument/2006/customXml" ds:itemID="{BDB2706B-569E-4503-9D63-E9580C257F00}">
  <ds:schemaRefs/>
</ds:datastoreItem>
</file>

<file path=customXml/itemProps10.xml><?xml version="1.0" encoding="utf-8"?>
<ds:datastoreItem xmlns:ds="http://schemas.openxmlformats.org/officeDocument/2006/customXml" ds:itemID="{7CF79862-0CC3-42FC-97B6-14ECEBD3B4C7}">
  <ds:schemaRefs/>
</ds:datastoreItem>
</file>

<file path=customXml/itemProps11.xml><?xml version="1.0" encoding="utf-8"?>
<ds:datastoreItem xmlns:ds="http://schemas.openxmlformats.org/officeDocument/2006/customXml" ds:itemID="{D2D66181-BE2D-4A4C-B483-EEB036554517}">
  <ds:schemaRefs/>
</ds:datastoreItem>
</file>

<file path=customXml/itemProps12.xml><?xml version="1.0" encoding="utf-8"?>
<ds:datastoreItem xmlns:ds="http://schemas.openxmlformats.org/officeDocument/2006/customXml" ds:itemID="{D6B4E554-279D-4BF8-9212-56F5100AD7BB}">
  <ds:schemaRefs/>
</ds:datastoreItem>
</file>

<file path=customXml/itemProps13.xml><?xml version="1.0" encoding="utf-8"?>
<ds:datastoreItem xmlns:ds="http://schemas.openxmlformats.org/officeDocument/2006/customXml" ds:itemID="{C07F13C4-1B5C-46CC-96A6-72AED2FE61AA}">
  <ds:schemaRefs/>
</ds:datastoreItem>
</file>

<file path=customXml/itemProps14.xml><?xml version="1.0" encoding="utf-8"?>
<ds:datastoreItem xmlns:ds="http://schemas.openxmlformats.org/officeDocument/2006/customXml" ds:itemID="{7CEC52C6-DC17-4EC7-BF75-7752D06D5979}">
  <ds:schemaRefs/>
</ds:datastoreItem>
</file>

<file path=customXml/itemProps15.xml><?xml version="1.0" encoding="utf-8"?>
<ds:datastoreItem xmlns:ds="http://schemas.openxmlformats.org/officeDocument/2006/customXml" ds:itemID="{60D7EBC3-8AB6-403A-A0C7-C947D092F0BF}">
  <ds:schemaRefs/>
</ds:datastoreItem>
</file>

<file path=customXml/itemProps16.xml><?xml version="1.0" encoding="utf-8"?>
<ds:datastoreItem xmlns:ds="http://schemas.openxmlformats.org/officeDocument/2006/customXml" ds:itemID="{01A654D8-B66F-4850-B81C-D9A312927EC1}">
  <ds:schemaRefs/>
</ds:datastoreItem>
</file>

<file path=customXml/itemProps2.xml><?xml version="1.0" encoding="utf-8"?>
<ds:datastoreItem xmlns:ds="http://schemas.openxmlformats.org/officeDocument/2006/customXml" ds:itemID="{16241726-138A-462E-B6DE-A8CB42656A20}">
  <ds:schemaRefs/>
</ds:datastoreItem>
</file>

<file path=customXml/itemProps3.xml><?xml version="1.0" encoding="utf-8"?>
<ds:datastoreItem xmlns:ds="http://schemas.openxmlformats.org/officeDocument/2006/customXml" ds:itemID="{AE55FBA4-4042-493D-8533-38FCAF3BA02E}">
  <ds:schemaRefs/>
</ds:datastoreItem>
</file>

<file path=customXml/itemProps4.xml><?xml version="1.0" encoding="utf-8"?>
<ds:datastoreItem xmlns:ds="http://schemas.openxmlformats.org/officeDocument/2006/customXml" ds:itemID="{2779C792-A08E-4ADA-9A0F-DE868751A6B1}">
  <ds:schemaRefs/>
</ds:datastoreItem>
</file>

<file path=customXml/itemProps5.xml><?xml version="1.0" encoding="utf-8"?>
<ds:datastoreItem xmlns:ds="http://schemas.openxmlformats.org/officeDocument/2006/customXml" ds:itemID="{00818EBE-4A83-4FDB-BE88-834F491A24DA}">
  <ds:schemaRefs/>
</ds:datastoreItem>
</file>

<file path=customXml/itemProps6.xml><?xml version="1.0" encoding="utf-8"?>
<ds:datastoreItem xmlns:ds="http://schemas.openxmlformats.org/officeDocument/2006/customXml" ds:itemID="{B1BA87A3-CDAD-4611-B959-485009E1F736}">
  <ds:schemaRefs/>
</ds:datastoreItem>
</file>

<file path=customXml/itemProps7.xml><?xml version="1.0" encoding="utf-8"?>
<ds:datastoreItem xmlns:ds="http://schemas.openxmlformats.org/officeDocument/2006/customXml" ds:itemID="{441C47B0-2AAB-4650-9AA9-F0254C6BF411}">
  <ds:schemaRefs/>
</ds:datastoreItem>
</file>

<file path=customXml/itemProps8.xml><?xml version="1.0" encoding="utf-8"?>
<ds:datastoreItem xmlns:ds="http://schemas.openxmlformats.org/officeDocument/2006/customXml" ds:itemID="{565F3A00-AB4F-4F89-B918-23F296A4E8CD}">
  <ds:schemaRefs/>
</ds:datastoreItem>
</file>

<file path=customXml/itemProps9.xml><?xml version="1.0" encoding="utf-8"?>
<ds:datastoreItem xmlns:ds="http://schemas.openxmlformats.org/officeDocument/2006/customXml" ds:itemID="{E8F90EBC-92C7-4E8E-A89E-6A871FEF4A0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147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Bulan</dc:creator>
  <cp:lastModifiedBy>Metoyer Ellis</cp:lastModifiedBy>
  <cp:revision>26</cp:revision>
  <dcterms:created xsi:type="dcterms:W3CDTF">2017-05-24T19:36:15Z</dcterms:created>
  <dcterms:modified xsi:type="dcterms:W3CDTF">2021-12-17T04:23:10Z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ExistingPresentation">
    <vt:lpwstr>Yes</vt:lpwstr>
  </property>
  <property fmtid="{D5CDD505-2E9C-101B-9397-08002B2CF9AE}" pid="3" name="PresentationVersion">
    <vt:lpwstr>2.1</vt:lpwstr>
  </property>
  <property fmtid="{D5CDD505-2E9C-101B-9397-08002B2CF9AE}" pid="4" name="PresentationID">
    <vt:lpwstr>6752e6d6ca504731b8e480cb0d78fe37</vt:lpwstr>
  </property>
</Properties>
</file>